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4"/>
    <p:sldMasterId id="2147483697" r:id="rId5"/>
  </p:sldMasterIdLst>
  <p:notesMasterIdLst>
    <p:notesMasterId r:id="rId19"/>
  </p:notesMasterIdLst>
  <p:sldIdLst>
    <p:sldId id="256" r:id="rId6"/>
    <p:sldId id="305" r:id="rId7"/>
    <p:sldId id="2145706935" r:id="rId8"/>
    <p:sldId id="2145706933" r:id="rId9"/>
    <p:sldId id="398" r:id="rId10"/>
    <p:sldId id="339" r:id="rId11"/>
    <p:sldId id="399" r:id="rId12"/>
    <p:sldId id="2145706927" r:id="rId13"/>
    <p:sldId id="2145706920" r:id="rId14"/>
    <p:sldId id="2145706919" r:id="rId15"/>
    <p:sldId id="2145706923" r:id="rId16"/>
    <p:sldId id="2145706930" r:id="rId17"/>
    <p:sldId id="2145706924" r:id="rId18"/>
  </p:sldIdLst>
  <p:sldSz cx="12192000" cy="6858000"/>
  <p:notesSz cx="6858000" cy="9144000"/>
  <p:defaultTextStyle>
    <a:defPPr>
      <a:defRPr lang="en-US"/>
    </a:defPPr>
    <a:lvl1pPr marL="0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8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7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75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33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90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49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07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65" algn="l" defTabSz="91431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DF6F1"/>
    <a:srgbClr val="FF6600"/>
    <a:srgbClr val="FF0066"/>
    <a:srgbClr val="FF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7371" autoAdjust="0"/>
  </p:normalViewPr>
  <p:slideViewPr>
    <p:cSldViewPr snapToGrid="0">
      <p:cViewPr varScale="1">
        <p:scale>
          <a:sx n="81" d="100"/>
          <a:sy n="81" d="100"/>
        </p:scale>
        <p:origin x="7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rin Meindl" userId="18adbf79-e47f-48d6-9bd2-c98ab8935d3a" providerId="ADAL" clId="{337A9494-341C-4CE6-9195-3A0C18E40EDB}"/>
    <pc:docChg chg="delSld modSld">
      <pc:chgData name="Kathrin Meindl" userId="18adbf79-e47f-48d6-9bd2-c98ab8935d3a" providerId="ADAL" clId="{337A9494-341C-4CE6-9195-3A0C18E40EDB}" dt="2022-07-01T10:03:40.321" v="32" actId="20577"/>
      <pc:docMkLst>
        <pc:docMk/>
      </pc:docMkLst>
      <pc:sldChg chg="modSp mod">
        <pc:chgData name="Kathrin Meindl" userId="18adbf79-e47f-48d6-9bd2-c98ab8935d3a" providerId="ADAL" clId="{337A9494-341C-4CE6-9195-3A0C18E40EDB}" dt="2022-07-01T10:03:40.321" v="32" actId="20577"/>
        <pc:sldMkLst>
          <pc:docMk/>
          <pc:sldMk cId="1162460264" sldId="256"/>
        </pc:sldMkLst>
        <pc:spChg chg="mod">
          <ac:chgData name="Kathrin Meindl" userId="18adbf79-e47f-48d6-9bd2-c98ab8935d3a" providerId="ADAL" clId="{337A9494-341C-4CE6-9195-3A0C18E40EDB}" dt="2022-07-01T10:03:40.321" v="32" actId="20577"/>
          <ac:spMkLst>
            <pc:docMk/>
            <pc:sldMk cId="1162460264" sldId="256"/>
            <ac:spMk id="5" creationId="{12658E5C-D716-4467-B236-30BA511AFC41}"/>
          </ac:spMkLst>
        </pc:spChg>
      </pc:sldChg>
      <pc:sldChg chg="del">
        <pc:chgData name="Kathrin Meindl" userId="18adbf79-e47f-48d6-9bd2-c98ab8935d3a" providerId="ADAL" clId="{337A9494-341C-4CE6-9195-3A0C18E40EDB}" dt="2022-07-01T10:02:24.270" v="0" actId="47"/>
        <pc:sldMkLst>
          <pc:docMk/>
          <pc:sldMk cId="1035843724" sldId="2145706922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740336270140628"/>
          <c:y val="2.48965014534394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Revenue by Market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D80-4426-AE29-77BAA78596AD}"/>
              </c:ext>
            </c:extLst>
          </c:dPt>
          <c:dPt>
            <c:idx val="1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FD80-4426-AE29-77BAA78596AD}"/>
              </c:ext>
            </c:extLst>
          </c:dPt>
          <c:dPt>
            <c:idx val="2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D80-4426-AE29-77BAA78596A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Tabelle1!$A$2:$A$4</c:f>
              <c:strCache>
                <c:ptCount val="3"/>
                <c:pt idx="0">
                  <c:v>Automotive</c:v>
                </c:pt>
                <c:pt idx="1">
                  <c:v>Industrial &amp; Medical</c:v>
                </c:pt>
                <c:pt idx="2">
                  <c:v>Consumer</c:v>
                </c:pt>
              </c:strCache>
            </c:strRef>
          </c:cat>
          <c:val>
            <c:numRef>
              <c:f>Tabelle1!$B$2:$B$4</c:f>
              <c:numCache>
                <c:formatCode>0%</c:formatCode>
                <c:ptCount val="3"/>
                <c:pt idx="0">
                  <c:v>0.4</c:v>
                </c:pt>
                <c:pt idx="1">
                  <c:v>0.33</c:v>
                </c:pt>
                <c:pt idx="2">
                  <c:v>0.27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80-4426-AE29-77BAA78596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671E0-B661-4F2E-9188-0DBE52DFE61E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7F94B-11AA-4D22-9CB2-4603CDB8CBD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98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8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7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75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33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90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49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07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65" algn="l" defTabSz="91431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Relationship Id="rId4" Type="http://schemas.openxmlformats.org/officeDocument/2006/relationships/image" Target="../media/image10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BD2A96-445A-0840-9CE6-762C01BE3D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008428"/>
            <a:ext cx="11076174" cy="153498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9374759-9A1C-AF4E-BDFC-6340478CCA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395" y="548482"/>
            <a:ext cx="2215944" cy="238625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95FB517-ABC1-0F42-8E1B-3ADBDD46DF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0899" y="4773702"/>
            <a:ext cx="10167806" cy="130621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Name Surname, Department/Title, Legal Entity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9C940B57-E068-B946-800C-03C55208052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99" y="6069227"/>
            <a:ext cx="10167806" cy="250536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DD/MM/YYY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8427DD70-7C52-7043-93B4-F0AD5E1D46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99" y="3600000"/>
            <a:ext cx="10167806" cy="64671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</p:spTree>
    <p:extLst>
      <p:ext uri="{BB962C8B-B14F-4D97-AF65-F5344CB8AC3E}">
        <p14:creationId xmlns:p14="http://schemas.microsoft.com/office/powerpoint/2010/main" val="1703721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47400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0FD415-FF23-5B4D-A181-ABAD87A28C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93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10721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43193" y="6481636"/>
            <a:ext cx="1710239" cy="138500"/>
          </a:xfrm>
          <a:prstGeom prst="rect">
            <a:avLst/>
          </a:prstGeom>
        </p:spPr>
        <p:txBody>
          <a:bodyPr/>
          <a:lstStyle/>
          <a:p>
            <a:r>
              <a:rPr lang="en-DE">
                <a:latin typeface="Arial" panose="020B0604020202020204" pitchFamily="34" charset="0"/>
                <a:cs typeface="Arial" panose="020B0604020202020204" pitchFamily="34" charset="0"/>
              </a:rPr>
              <a:t>For internal use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3051359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F434A6C-7772-994C-B5DC-43862161095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33685" y="3051359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D3604EA-2D88-4148-9033-6D7EA5F7F1C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098215" y="3051359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2947F6-9D63-1E45-B320-D202E671E30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0898" y="5126832"/>
            <a:ext cx="3520511" cy="3398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Caption</a:t>
            </a:r>
            <a:endParaRPr lang="en-DE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5C281D8F-1B2A-C242-8004-397AAB5442F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35744" y="5126832"/>
            <a:ext cx="3520511" cy="3398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E13666D4-C6F6-4641-A153-8E6F069E27B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94574" y="5126832"/>
            <a:ext cx="3520511" cy="3398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Caption</a:t>
            </a:r>
            <a:endParaRPr lang="en-DE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E28DB8A-14B5-B246-8C85-966A53C8F3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754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3702600"/>
            <a:ext cx="3520401" cy="10721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43193" y="6481636"/>
            <a:ext cx="1710239" cy="138500"/>
          </a:xfrm>
          <a:prstGeom prst="rect">
            <a:avLst/>
          </a:prstGeom>
        </p:spPr>
        <p:txBody>
          <a:bodyPr/>
          <a:lstStyle/>
          <a:p>
            <a:r>
              <a:rPr lang="en-DE">
                <a:latin typeface="Arial" panose="020B0604020202020204" pitchFamily="34" charset="0"/>
                <a:cs typeface="Arial" panose="020B0604020202020204" pitchFamily="34" charset="0"/>
              </a:rPr>
              <a:t>For internal use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F434A6C-7772-994C-B5DC-43862161095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33685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D3604EA-2D88-4148-9033-6D7EA5F7F1C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098215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B3FECDA7-043E-C54B-89CA-430AE83087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35799" y="3702600"/>
            <a:ext cx="3520401" cy="10721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86FA7A25-49BE-964A-88C7-D33472314E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8215" y="3702600"/>
            <a:ext cx="3520401" cy="10721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5B65C3-CB30-DF47-9997-D3B5B80F6A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702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s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5238001"/>
            <a:ext cx="3520401" cy="7805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43193" y="6481636"/>
            <a:ext cx="1710239" cy="138500"/>
          </a:xfrm>
          <a:prstGeom prst="rect">
            <a:avLst/>
          </a:prstGeom>
        </p:spPr>
        <p:txBody>
          <a:bodyPr/>
          <a:lstStyle/>
          <a:p>
            <a:r>
              <a:rPr lang="en-DE">
                <a:latin typeface="Arial" panose="020B0604020202020204" pitchFamily="34" charset="0"/>
                <a:cs typeface="Arial" panose="020B0604020202020204" pitchFamily="34" charset="0"/>
              </a:rPr>
              <a:t>For internal use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50"/>
            <a:ext cx="3524629" cy="3463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F434A6C-7772-994C-B5DC-43862161095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33685" y="1581150"/>
            <a:ext cx="3524629" cy="3463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D3604EA-2D88-4148-9033-6D7EA5F7F1C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098215" y="1581150"/>
            <a:ext cx="3524629" cy="3463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B3FECDA7-043E-C54B-89CA-430AE83087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35799" y="5238001"/>
            <a:ext cx="3520401" cy="7805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86FA7A25-49BE-964A-88C7-D33472314E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8215" y="5238001"/>
            <a:ext cx="3520401" cy="7805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F40BEB9-6744-E54B-B66D-EA691454C8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415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43193" y="6481636"/>
            <a:ext cx="1710239" cy="138500"/>
          </a:xfrm>
          <a:prstGeom prst="rect">
            <a:avLst/>
          </a:prstGeom>
        </p:spPr>
        <p:txBody>
          <a:bodyPr/>
          <a:lstStyle/>
          <a:p>
            <a:r>
              <a:rPr lang="en-DE">
                <a:latin typeface="Arial" panose="020B0604020202020204" pitchFamily="34" charset="0"/>
                <a:cs typeface="Arial" panose="020B0604020202020204" pitchFamily="34" charset="0"/>
              </a:rPr>
              <a:t>For internal use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F434A6C-7772-994C-B5DC-43862161095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33685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D3604EA-2D88-4148-9033-6D7EA5F7F1C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098215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1C3BD456-BA3C-2540-BE20-D8C1F7A5288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46670" y="3814685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2538D398-D329-FE42-B5BB-9B1AE3A1343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33685" y="3814685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F9C66B38-569A-BD4E-9876-FB9B6A525E3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8098215" y="3814685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8E9531E-28AC-AB4A-9ABD-873A78FF91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972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22487" y="1588675"/>
            <a:ext cx="4055676" cy="198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43193" y="6481636"/>
            <a:ext cx="1710239" cy="138500"/>
          </a:xfrm>
          <a:prstGeom prst="rect">
            <a:avLst/>
          </a:prstGeom>
        </p:spPr>
        <p:txBody>
          <a:bodyPr/>
          <a:lstStyle/>
          <a:p>
            <a:r>
              <a:rPr lang="en-DE">
                <a:latin typeface="Arial" panose="020B0604020202020204" pitchFamily="34" charset="0"/>
                <a:cs typeface="Arial" panose="020B0604020202020204" pitchFamily="34" charset="0"/>
              </a:rPr>
              <a:t>For internal use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50"/>
            <a:ext cx="5549330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EC1888DC-3C4B-DE49-95CA-AC5B0D17ED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22487" y="3814200"/>
            <a:ext cx="4055676" cy="198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88AA0869-EF69-794A-916D-0E50F5FA532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6670" y="3814200"/>
            <a:ext cx="5549330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1149B15-AFE4-6246-B668-1921CCDD48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95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22487" y="1588674"/>
            <a:ext cx="4055676" cy="47025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43193" y="6481636"/>
            <a:ext cx="1710239" cy="138500"/>
          </a:xfrm>
          <a:prstGeom prst="rect">
            <a:avLst/>
          </a:prstGeom>
        </p:spPr>
        <p:txBody>
          <a:bodyPr/>
          <a:lstStyle/>
          <a:p>
            <a:r>
              <a:rPr lang="en-DE">
                <a:latin typeface="Arial" panose="020B0604020202020204" pitchFamily="34" charset="0"/>
                <a:cs typeface="Arial" panose="020B0604020202020204" pitchFamily="34" charset="0"/>
              </a:rPr>
              <a:t>For internal use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49"/>
            <a:ext cx="5549330" cy="47101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CD6644F-D681-AB47-BED1-F5DED8E51A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590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Im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43193" y="6481636"/>
            <a:ext cx="1710239" cy="138500"/>
          </a:xfrm>
          <a:prstGeom prst="rect">
            <a:avLst/>
          </a:prstGeom>
        </p:spPr>
        <p:txBody>
          <a:bodyPr/>
          <a:lstStyle/>
          <a:p>
            <a:r>
              <a:rPr lang="en-DE">
                <a:latin typeface="Arial" panose="020B0604020202020204" pitchFamily="34" charset="0"/>
                <a:cs typeface="Arial" panose="020B0604020202020204" pitchFamily="34" charset="0"/>
              </a:rPr>
              <a:t>For internal use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49"/>
            <a:ext cx="11076174" cy="47101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D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868299E-D360-054D-AD6D-C84318B956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501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43193" y="6481636"/>
            <a:ext cx="1710239" cy="1385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DE">
                <a:latin typeface="Arial" panose="020B0604020202020204" pitchFamily="34" charset="0"/>
                <a:cs typeface="Arial" panose="020B0604020202020204" pitchFamily="34" charset="0"/>
              </a:rPr>
              <a:t>For internal use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9177DE-A55D-B849-BC10-D89201D189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2896"/>
            <a:ext cx="1244681" cy="1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4634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50A9316-FDB6-9443-BCC9-6BD24C009C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Thank you</a:t>
            </a:r>
            <a:endParaRPr lang="en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25259D-A1CB-6B4D-91FB-10DD45BB242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395" y="548482"/>
            <a:ext cx="2215944" cy="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343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D40D0E3-FC4E-7243-9F92-A0E5101BB0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B86B9C-0D18-E445-996A-4290B08C00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045" y="548820"/>
            <a:ext cx="2216294" cy="2413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2DFB8C06-F278-9C40-8409-C86803BF28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0899" y="4773702"/>
            <a:ext cx="10167806" cy="130621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Name Surname, Department/Title, Legal Entity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7FAF3A4B-5CB9-654B-A4F3-85472D175D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99" y="6069227"/>
            <a:ext cx="10167806" cy="250536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DD/MM/YYY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92BE0CA2-2FD3-A345-ABD4-F1C2F387C8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008428"/>
            <a:ext cx="11076174" cy="153498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DB6D17A0-C0EB-1547-AC85-2348361F1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99" y="3600000"/>
            <a:ext cx="10167806" cy="64671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</p:spTree>
    <p:extLst>
      <p:ext uri="{BB962C8B-B14F-4D97-AF65-F5344CB8AC3E}">
        <p14:creationId xmlns:p14="http://schemas.microsoft.com/office/powerpoint/2010/main" val="9496753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-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D55630C-AFE9-4046-A11D-2292CF099D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Thank you</a:t>
            </a:r>
            <a:endParaRPr lang="en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B86B9C-0D18-E445-996A-4290B08C00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045" y="548820"/>
            <a:ext cx="2216294" cy="2413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</p:spTree>
    <p:extLst>
      <p:ext uri="{BB962C8B-B14F-4D97-AF65-F5344CB8AC3E}">
        <p14:creationId xmlns:p14="http://schemas.microsoft.com/office/powerpoint/2010/main" val="916401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AB1211-A8DC-B249-908D-F453D370A6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Thank you</a:t>
            </a:r>
            <a:endParaRPr lang="en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BFBDD8-1FA7-8C4A-ADFC-E5CEEA7FD31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045" y="547470"/>
            <a:ext cx="2216294" cy="23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031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DAEE96B-7B7A-444A-978C-39B473B96E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5387B2-62E2-F841-B281-F198AB40F1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173" y="3094792"/>
            <a:ext cx="6191653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1909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-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DF143B2-1E06-A34C-8018-FABA0F5E26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FB5361-E920-7949-ADF5-4F47AD68DF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173" y="3094792"/>
            <a:ext cx="6191653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267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ABE0A7-3D74-144A-9E29-F5BA9EE205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32A5B4-2098-A74A-8AD3-6DBA536392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173" y="3095625"/>
            <a:ext cx="6191653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9527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BD2A96-445A-0840-9CE6-762C01BE3D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008428"/>
            <a:ext cx="11076174" cy="153498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9374759-9A1C-AF4E-BDFC-6340478CCA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395" y="548482"/>
            <a:ext cx="2215944" cy="238625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95FB517-ABC1-0F42-8E1B-3ADBDD46DF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0899" y="4773702"/>
            <a:ext cx="10167806" cy="130621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Name Surname, Department/Title, Legal Entity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76DC4605-721F-A544-BDB5-5C35A9974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9C940B57-E068-B946-800C-03C55208052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99" y="6069227"/>
            <a:ext cx="10167806" cy="250536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DD/MM/YYY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8427DD70-7C52-7043-93B4-F0AD5E1D46B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99" y="3600000"/>
            <a:ext cx="10167806" cy="64671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</p:spTree>
    <p:extLst>
      <p:ext uri="{BB962C8B-B14F-4D97-AF65-F5344CB8AC3E}">
        <p14:creationId xmlns:p14="http://schemas.microsoft.com/office/powerpoint/2010/main" val="18558693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D40D0E3-FC4E-7243-9F92-A0E5101BB0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B86B9C-0D18-E445-996A-4290B08C00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045" y="548820"/>
            <a:ext cx="2216294" cy="2413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DB43461-3981-024A-84A6-ACE035F57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2DFB8C06-F278-9C40-8409-C86803BF28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0899" y="4773702"/>
            <a:ext cx="10167806" cy="130621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Name Surname, Department/Title, Legal Entity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7FAF3A4B-5CB9-654B-A4F3-85472D175D4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99" y="6069227"/>
            <a:ext cx="10167806" cy="250536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DD/MM/YYY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92BE0CA2-2FD3-A345-ABD4-F1C2F387C8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008428"/>
            <a:ext cx="11076174" cy="153498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DB6D17A0-C0EB-1547-AC85-2348361F1AE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99" y="3600000"/>
            <a:ext cx="10167806" cy="64671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</p:spTree>
    <p:extLst>
      <p:ext uri="{BB962C8B-B14F-4D97-AF65-F5344CB8AC3E}">
        <p14:creationId xmlns:p14="http://schemas.microsoft.com/office/powerpoint/2010/main" val="31256302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B765A1-F3AE-5A45-829F-CC7D0D587C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C68D96-66CD-3B49-B809-DE0B9D30DB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395" y="544001"/>
            <a:ext cx="2215944" cy="2386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C200A8-236A-1E40-928A-D3509D40D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D1FBC294-6D29-0748-8A32-49F01C6F51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0899" y="4773702"/>
            <a:ext cx="10167806" cy="130621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Name Surname, Department/Title, Legal Entity</a:t>
            </a:r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55E6970E-E2CB-D04B-924F-C5C78CD8420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99" y="6069227"/>
            <a:ext cx="10167806" cy="250536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DD/MM/YYY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258AF5A5-A093-CC4F-A455-8E9FFCAB7F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008428"/>
            <a:ext cx="11076174" cy="153498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67721118-929C-BB41-82DC-E323FC6754F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99" y="3600000"/>
            <a:ext cx="10167806" cy="64671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</p:spTree>
    <p:extLst>
      <p:ext uri="{BB962C8B-B14F-4D97-AF65-F5344CB8AC3E}">
        <p14:creationId xmlns:p14="http://schemas.microsoft.com/office/powerpoint/2010/main" val="15202803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F1779F-5C7F-C344-B920-6D6AC1FFF8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Chapter divider or key statement</a:t>
            </a:r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EBB6B-553F-2546-9A64-871DA1B257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9E77DE0-1645-314C-8092-256F8193B0C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3303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-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E59B19A-4E25-7241-AE68-CEEEB6352B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Chapter divider or key statement</a:t>
            </a:r>
            <a:endParaRPr lang="en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D10E65-885A-E24D-81E4-59B281ADEE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2896"/>
            <a:ext cx="1244681" cy="13335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30B874-7382-9F42-AF09-FF058D4252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71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B765A1-F3AE-5A45-829F-CC7D0D587C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C68D96-66CD-3B49-B809-DE0B9D30DB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395" y="544001"/>
            <a:ext cx="2215944" cy="238625"/>
          </a:xfrm>
          <a:prstGeom prst="rect">
            <a:avLst/>
          </a:prstGeom>
        </p:spPr>
      </p:pic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D1FBC294-6D29-0748-8A32-49F01C6F51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50899" y="4773702"/>
            <a:ext cx="10167806" cy="1306219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Name Surname, Department/Title, Legal Entity</a:t>
            </a:r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55E6970E-E2CB-D04B-924F-C5C78CD8420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0899" y="6069227"/>
            <a:ext cx="10167806" cy="250536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DD/MM/YYY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258AF5A5-A093-CC4F-A455-8E9FFCAB7F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008428"/>
            <a:ext cx="11076174" cy="153498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4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67721118-929C-BB41-82DC-E323FC6754F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99" y="3600000"/>
            <a:ext cx="10167806" cy="64671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ts val="1850"/>
              </a:lnSpc>
              <a:spcBef>
                <a:spcPts val="0"/>
              </a:spcBef>
              <a:buNone/>
              <a:defRPr sz="15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5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</p:spTree>
    <p:extLst>
      <p:ext uri="{BB962C8B-B14F-4D97-AF65-F5344CB8AC3E}">
        <p14:creationId xmlns:p14="http://schemas.microsoft.com/office/powerpoint/2010/main" val="30893293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31206A0-0B4F-9444-9EE3-84F82AEE57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Chapter divider or key statement</a:t>
            </a:r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B9C5CF-A051-E341-8DDF-559CAC9D70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88127D-2F70-5840-A648-B1A0A782A0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6387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B98A180-9053-8545-96CF-9BBD45FF7D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EEBB6B-553F-2546-9A64-871DA1B257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40F6BCB-E808-6646-9FF4-0B425FC7FF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EC1E179-D8B7-5F4E-8371-54D7835F4172}"/>
              </a:ext>
            </a:extLst>
          </p:cNvPr>
          <p:cNvSpPr txBox="1"/>
          <p:nvPr userDrawn="1"/>
        </p:nvSpPr>
        <p:spPr>
          <a:xfrm>
            <a:off x="550898" y="611708"/>
            <a:ext cx="1062860" cy="2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DE" sz="2400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E65C65F-715B-424B-A898-23433DA79A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4740093"/>
          </a:xfrm>
          <a:prstGeom prst="rect">
            <a:avLst/>
          </a:prstGeom>
        </p:spPr>
        <p:txBody>
          <a:bodyPr lIns="0" tIns="0" rIns="0" bIns="0"/>
          <a:lstStyle>
            <a:lvl1pPr marL="365125" indent="-365125">
              <a:lnSpc>
                <a:spcPts val="1900"/>
              </a:lnSpc>
              <a:buFont typeface="+mj-lt"/>
              <a:buAutoNum type="arabicPeriod"/>
              <a:tabLst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64319" indent="-257175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29520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-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6097F4E-77D3-CF4E-B267-DB73745A9E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D10E65-885A-E24D-81E4-59B281ADEE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2896"/>
            <a:ext cx="1244681" cy="13335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30B874-7382-9F42-AF09-FF058D4252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CB7328C6-F30A-BF4D-87FF-AE2F16808E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4740093"/>
          </a:xfrm>
          <a:prstGeom prst="rect">
            <a:avLst/>
          </a:prstGeom>
        </p:spPr>
        <p:txBody>
          <a:bodyPr lIns="0" tIns="0" rIns="0" bIns="0"/>
          <a:lstStyle>
            <a:lvl1pPr marL="365125" indent="-365125">
              <a:lnSpc>
                <a:spcPts val="1900"/>
              </a:lnSpc>
              <a:buFont typeface="+mj-lt"/>
              <a:buAutoNum type="arabicPeriod"/>
              <a:tabLst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64319" indent="-257175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397507-CF0B-C744-B5E6-F026FEBBB21C}"/>
              </a:ext>
            </a:extLst>
          </p:cNvPr>
          <p:cNvSpPr txBox="1"/>
          <p:nvPr userDrawn="1"/>
        </p:nvSpPr>
        <p:spPr>
          <a:xfrm>
            <a:off x="550898" y="611708"/>
            <a:ext cx="1062860" cy="2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DE" sz="2400">
                <a:solidFill>
                  <a:schemeClr val="bg1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6269197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2CCAD27-995B-844A-90EF-81083D67F5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B9C5CF-A051-E341-8DDF-559CAC9D70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EBA2E639-53E3-644A-88CF-4525843914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4740093"/>
          </a:xfrm>
          <a:prstGeom prst="rect">
            <a:avLst/>
          </a:prstGeom>
        </p:spPr>
        <p:txBody>
          <a:bodyPr lIns="0" tIns="0" rIns="0" bIns="0"/>
          <a:lstStyle>
            <a:lvl1pPr marL="365125" indent="-365125">
              <a:lnSpc>
                <a:spcPts val="1900"/>
              </a:lnSpc>
              <a:buFont typeface="+mj-lt"/>
              <a:buAutoNum type="arabicPeriod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64319" indent="-257175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CB488D-9830-B64E-9F07-ED4C413278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2192C8-F782-AC4F-8949-EF4270158F6E}"/>
              </a:ext>
            </a:extLst>
          </p:cNvPr>
          <p:cNvSpPr txBox="1"/>
          <p:nvPr userDrawn="1"/>
        </p:nvSpPr>
        <p:spPr>
          <a:xfrm>
            <a:off x="550898" y="611708"/>
            <a:ext cx="1062860" cy="2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DE" sz="2400">
                <a:solidFill>
                  <a:schemeClr val="tx2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297783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47400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0FD415-FF23-5B4D-A181-ABAD87A28C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5051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10721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  <a:endParaRPr lang="en-DE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3051359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F434A6C-7772-994C-B5DC-43862161095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33685" y="3051359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D3604EA-2D88-4148-9033-6D7EA5F7F1C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098215" y="3051359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F2947F6-9D63-1E45-B320-D202E671E30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50898" y="5126832"/>
            <a:ext cx="3520511" cy="3398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Caption</a:t>
            </a:r>
            <a:endParaRPr lang="en-DE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5C281D8F-1B2A-C242-8004-397AAB5442F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35744" y="5126832"/>
            <a:ext cx="3520511" cy="3398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Caption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E13666D4-C6F6-4641-A153-8E6F069E27B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094574" y="5126832"/>
            <a:ext cx="3520511" cy="33980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None/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Caption</a:t>
            </a:r>
            <a:endParaRPr lang="en-DE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E28DB8A-14B5-B246-8C85-966A53C8F3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8912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3702600"/>
            <a:ext cx="3520401" cy="10721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  <a:endParaRPr lang="en-DE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F434A6C-7772-994C-B5DC-43862161095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33685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D3604EA-2D88-4148-9033-6D7EA5F7F1C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098215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B3FECDA7-043E-C54B-89CA-430AE83087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35799" y="3702600"/>
            <a:ext cx="3520401" cy="10721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  <a:endParaRPr lang="en-DE"/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86FA7A25-49BE-964A-88C7-D33472314E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8215" y="3702600"/>
            <a:ext cx="3520401" cy="107210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  <a:endParaRPr lang="en-DE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5B65C3-CB30-DF47-9997-D3B5B80F6A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6852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s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5238001"/>
            <a:ext cx="3520401" cy="7805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  <a:endParaRPr lang="en-DE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50"/>
            <a:ext cx="3524629" cy="3463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F434A6C-7772-994C-B5DC-43862161095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33685" y="1581150"/>
            <a:ext cx="3524629" cy="3463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D3604EA-2D88-4148-9033-6D7EA5F7F1C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098215" y="1581150"/>
            <a:ext cx="3524629" cy="34630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B3FECDA7-043E-C54B-89CA-430AE83087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335799" y="5238001"/>
            <a:ext cx="3520401" cy="7805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  <a:endParaRPr lang="en-DE"/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86FA7A25-49BE-964A-88C7-D33472314E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98215" y="5238001"/>
            <a:ext cx="3520401" cy="7805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  <a:endParaRPr lang="en-D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F40BEB9-6744-E54B-B66D-EA691454C8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1327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F434A6C-7772-994C-B5DC-43862161095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333685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3D3604EA-2D88-4148-9033-6D7EA5F7F1C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098215" y="1581150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1C3BD456-BA3C-2540-BE20-D8C1F7A5288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46670" y="3814685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2538D398-D329-FE42-B5BB-9B1AE3A1343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333685" y="3814685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F9C66B38-569A-BD4E-9876-FB9B6A525E3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8098215" y="3814685"/>
            <a:ext cx="3524629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8E9531E-28AC-AB4A-9ABD-873A78FF91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971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22487" y="1588675"/>
            <a:ext cx="4055676" cy="198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  <a:endParaRPr lang="en-DE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50"/>
            <a:ext cx="5549330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EC1888DC-3C4B-DE49-95CA-AC5B0D17ED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22487" y="3814200"/>
            <a:ext cx="4055676" cy="1987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  <a:endParaRPr lang="en-DE"/>
          </a:p>
        </p:txBody>
      </p: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88AA0869-EF69-794A-916D-0E50F5FA532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46670" y="3814200"/>
            <a:ext cx="5549330" cy="198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1149B15-AFE4-6246-B668-1921CCDD48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29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F1779F-5C7F-C344-B920-6D6AC1FFF8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Chapter divider or key statement</a:t>
            </a:r>
            <a:endParaRPr lang="en-DE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9E77DE0-1645-314C-8092-256F8193B0C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57437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 + 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8FBB059-B301-164C-9710-E7E222F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22487" y="1588674"/>
            <a:ext cx="4055676" cy="47025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900"/>
              </a:lnSpc>
              <a:buNone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91307" indent="-284163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  <a:endParaRPr lang="en-DE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49"/>
            <a:ext cx="5549330" cy="47101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CD6644F-D681-AB47-BED1-F5DED8E51A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430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Imag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518502"/>
            <a:ext cx="11076174" cy="33191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Headline</a:t>
            </a:r>
            <a:endParaRPr lang="en-DE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F8A420-9BCE-8C46-BC7F-3B96CD4677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46670" y="899735"/>
            <a:ext cx="11076174" cy="49435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buFontTx/>
              <a:buNone/>
              <a:defRPr sz="1500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86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572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858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14400" indent="0">
              <a:buFontTx/>
              <a:buNone/>
              <a:defRPr sz="15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Subheadline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E965D5-55BA-B740-B728-3E8D520BD1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EB0E1E-FE31-0042-90E3-E1F94B7887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46670" y="1581149"/>
            <a:ext cx="11076174" cy="47101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>
              <a:defRPr>
                <a:noFill/>
              </a:defRPr>
            </a:lvl1pPr>
            <a:lvl2pPr>
              <a:defRPr>
                <a:noFill/>
              </a:defRPr>
            </a:lvl2pPr>
            <a:lvl3pPr>
              <a:defRPr>
                <a:noFill/>
              </a:defRPr>
            </a:lvl3pPr>
            <a:lvl4pPr>
              <a:defRPr>
                <a:noFill/>
              </a:defRPr>
            </a:lvl4pPr>
            <a:lvl5pPr>
              <a:defRPr>
                <a:noFill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868299E-D360-054D-AD6D-C84318B956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709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50A9316-FDB6-9443-BCC9-6BD24C009C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Thank you</a:t>
            </a:r>
            <a:endParaRPr lang="en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25259D-A1CB-6B4D-91FB-10DD45BB242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395" y="548482"/>
            <a:ext cx="2215944" cy="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91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-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D55630C-AFE9-4046-A11D-2292CF099D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Thank you</a:t>
            </a:r>
            <a:endParaRPr lang="en-D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B86B9C-0D18-E445-996A-4290B08C00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045" y="548820"/>
            <a:ext cx="2216294" cy="2413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</p:spTree>
    <p:extLst>
      <p:ext uri="{BB962C8B-B14F-4D97-AF65-F5344CB8AC3E}">
        <p14:creationId xmlns:p14="http://schemas.microsoft.com/office/powerpoint/2010/main" val="7810115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1AB1211-A8DC-B249-908D-F453D370A6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Thank you</a:t>
            </a:r>
            <a:endParaRPr lang="en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BFBDD8-1FA7-8C4A-ADFC-E5CEEA7FD31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4045" y="547470"/>
            <a:ext cx="2216294" cy="23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9054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DAEE96B-7B7A-444A-978C-39B473B96E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E5387B2-62E2-F841-B281-F198AB40F1B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173" y="3094792"/>
            <a:ext cx="6191653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4387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-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DF143B2-1E06-A34C-8018-FABA0F5E26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FB5361-E920-7949-ADF5-4F47AD68DF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173" y="3094792"/>
            <a:ext cx="6191653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204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ABE0A7-3D74-144A-9E29-F5BA9EE205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140C47D-4A64-3543-A883-AE7900989A30}"/>
              </a:ext>
            </a:extLst>
          </p:cNvPr>
          <p:cNvSpPr txBox="1"/>
          <p:nvPr userDrawn="1"/>
        </p:nvSpPr>
        <p:spPr>
          <a:xfrm>
            <a:off x="546670" y="505626"/>
            <a:ext cx="2668423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DE" sz="1500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Sensing is life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32A5B4-2098-A74A-8AD3-6DBA536392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173" y="3095625"/>
            <a:ext cx="6191653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89911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270" imgH="270" progId="TCLayout.ActiveDocument.1">
                  <p:embed/>
                </p:oleObj>
              </mc:Choice>
              <mc:Fallback>
                <p:oleObj name="think-cell Folie" r:id="rId3" imgW="270" imgH="270" progId="TCLayout.ActiveDocument.1">
                  <p:embed/>
                  <p:pic>
                    <p:nvPicPr>
                      <p:cNvPr id="3" name="Objekt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noProof="0"/>
              <a:t>Titelmasterformat durch Klicken bearbeiten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70870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-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E59B19A-4E25-7241-AE68-CEEEB6352B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Chapter divider or key statement</a:t>
            </a:r>
            <a:endParaRPr lang="en-D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D10E65-885A-E24D-81E4-59B281ADEE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2896"/>
            <a:ext cx="1244681" cy="1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033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31206A0-0B4F-9444-9EE3-84F82AEE57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58E6C7-66E4-534E-800A-28B0FEBBE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6670" y="2660673"/>
            <a:ext cx="11076174" cy="1534988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4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Chapter divider or key statement</a:t>
            </a:r>
            <a:endParaRPr lang="en-D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88127D-2F70-5840-A648-B1A0A782A0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148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-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B98A180-9053-8545-96CF-9BBD45FF7D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40F6BCB-E808-6646-9FF4-0B425FC7FF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EC1E179-D8B7-5F4E-8371-54D7835F4172}"/>
              </a:ext>
            </a:extLst>
          </p:cNvPr>
          <p:cNvSpPr txBox="1"/>
          <p:nvPr userDrawn="1"/>
        </p:nvSpPr>
        <p:spPr>
          <a:xfrm>
            <a:off x="550898" y="611708"/>
            <a:ext cx="1062860" cy="2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DE" sz="2400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DE65C65F-715B-424B-A898-23433DA79A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4740093"/>
          </a:xfrm>
          <a:prstGeom prst="rect">
            <a:avLst/>
          </a:prstGeom>
        </p:spPr>
        <p:txBody>
          <a:bodyPr lIns="0" tIns="0" rIns="0" bIns="0"/>
          <a:lstStyle>
            <a:lvl1pPr marL="365125" indent="-365125">
              <a:lnSpc>
                <a:spcPts val="1900"/>
              </a:lnSpc>
              <a:buFont typeface="+mj-lt"/>
              <a:buAutoNum type="arabicPeriod"/>
              <a:tabLst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64319" indent="-257175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37874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-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6097F4E-77D3-CF4E-B267-DB73745A9E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D10E65-885A-E24D-81E4-59B281ADEE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2896"/>
            <a:ext cx="1244681" cy="133350"/>
          </a:xfrm>
          <a:prstGeom prst="rect">
            <a:avLst/>
          </a:prstGeom>
        </p:spPr>
      </p:pic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CB7328C6-F30A-BF4D-87FF-AE2F16808EA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4740093"/>
          </a:xfrm>
          <a:prstGeom prst="rect">
            <a:avLst/>
          </a:prstGeom>
        </p:spPr>
        <p:txBody>
          <a:bodyPr lIns="0" tIns="0" rIns="0" bIns="0"/>
          <a:lstStyle>
            <a:lvl1pPr marL="365125" indent="-365125">
              <a:lnSpc>
                <a:spcPts val="1900"/>
              </a:lnSpc>
              <a:buFont typeface="+mj-lt"/>
              <a:buAutoNum type="arabicPeriod"/>
              <a:tabLst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64319" indent="-257175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397507-CF0B-C744-B5E6-F026FEBBB21C}"/>
              </a:ext>
            </a:extLst>
          </p:cNvPr>
          <p:cNvSpPr txBox="1"/>
          <p:nvPr userDrawn="1"/>
        </p:nvSpPr>
        <p:spPr>
          <a:xfrm>
            <a:off x="550898" y="611708"/>
            <a:ext cx="1062860" cy="2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DE" sz="2400">
                <a:solidFill>
                  <a:schemeClr val="bg1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6850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-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2CCAD27-995B-844A-90EF-81083D67F5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"/>
            <a:ext cx="12192000" cy="68567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9902292-52BF-8142-94C1-BBF62D6DFACC}"/>
              </a:ext>
            </a:extLst>
          </p:cNvPr>
          <p:cNvSpPr txBox="1"/>
          <p:nvPr userDrawn="1"/>
        </p:nvSpPr>
        <p:spPr>
          <a:xfrm>
            <a:off x="550899" y="6491809"/>
            <a:ext cx="25310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fld id="{334DA5DD-9C8C-6E48-9733-9F5D468F39D5}" type="slidenum">
              <a:rPr lang="en-DE" sz="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DE" sz="9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EBA2E639-53E3-644A-88CF-4525843914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8" y="1551170"/>
            <a:ext cx="9827265" cy="4740093"/>
          </a:xfrm>
          <a:prstGeom prst="rect">
            <a:avLst/>
          </a:prstGeom>
        </p:spPr>
        <p:txBody>
          <a:bodyPr lIns="0" tIns="0" rIns="0" bIns="0"/>
          <a:lstStyle>
            <a:lvl1pPr marL="365125" indent="-365125">
              <a:lnSpc>
                <a:spcPts val="1900"/>
              </a:lnSpc>
              <a:buFont typeface="+mj-lt"/>
              <a:buAutoNum type="arabicPeriod"/>
              <a:tabLst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91307" indent="-284163">
              <a:lnSpc>
                <a:spcPts val="1900"/>
              </a:lnSpc>
              <a:buClrTx/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264319" indent="-257175">
              <a:lnSpc>
                <a:spcPts val="1900"/>
              </a:lnSpc>
              <a:buFont typeface="+mj-lt"/>
              <a:buAutoNum type="arabicPeriod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37369" indent="-246063">
              <a:lnSpc>
                <a:spcPts val="1900"/>
              </a:lnSpc>
              <a:buFont typeface="System Font Regular"/>
              <a:buChar char="–"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537369" indent="0">
              <a:lnSpc>
                <a:spcPts val="1900"/>
              </a:lnSpc>
              <a:buNone/>
              <a:tabLst/>
              <a:defRPr sz="1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CB488D-9830-B64E-9F07-ED4C413278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78163" y="6463703"/>
            <a:ext cx="1243881" cy="1339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2192C8-F782-AC4F-8949-EF4270158F6E}"/>
              </a:ext>
            </a:extLst>
          </p:cNvPr>
          <p:cNvSpPr txBox="1"/>
          <p:nvPr userDrawn="1"/>
        </p:nvSpPr>
        <p:spPr>
          <a:xfrm>
            <a:off x="550898" y="611708"/>
            <a:ext cx="1062860" cy="2431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ts val="1800"/>
              </a:lnSpc>
            </a:pPr>
            <a:r>
              <a:rPr lang="en-DE" sz="2400">
                <a:solidFill>
                  <a:schemeClr val="tx2"/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02944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3DA29D-0091-E24C-81A8-B2EED03FF2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43193" y="6481636"/>
            <a:ext cx="1710239" cy="1385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72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3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52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</p:sldLayoutIdLst>
  <p:hf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46" userDrawn="1">
          <p15:clr>
            <a:srgbClr val="F26B43"/>
          </p15:clr>
        </p15:guide>
        <p15:guide id="2" pos="7321" userDrawn="1">
          <p15:clr>
            <a:srgbClr val="F26B43"/>
          </p15:clr>
        </p15:guide>
        <p15:guide id="3" pos="347" userDrawn="1">
          <p15:clr>
            <a:srgbClr val="F26B43"/>
          </p15:clr>
        </p15:guide>
        <p15:guide id="4" orient="horz" pos="3963" userDrawn="1">
          <p15:clr>
            <a:srgbClr val="F26B43"/>
          </p15:clr>
        </p15:guide>
        <p15:guide id="5" orient="horz" pos="4156" userDrawn="1">
          <p15:clr>
            <a:srgbClr val="F26B43"/>
          </p15:clr>
        </p15:guide>
        <p15:guide id="6" orient="horz" pos="99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3DA29D-0091-E24C-81A8-B2EED03FF2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43193" y="6481636"/>
            <a:ext cx="1710239" cy="138500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endParaRPr lang="en-D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7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  <p:sldLayoutId id="2147483716" r:id="rId19"/>
    <p:sldLayoutId id="2147483717" r:id="rId20"/>
    <p:sldLayoutId id="2147483718" r:id="rId21"/>
    <p:sldLayoutId id="2147483719" r:id="rId22"/>
    <p:sldLayoutId id="2147483720" r:id="rId23"/>
    <p:sldLayoutId id="2147483721" r:id="rId24"/>
  </p:sldLayoutIdLst>
  <p:hf sldNum="0" hd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46">
          <p15:clr>
            <a:srgbClr val="F26B43"/>
          </p15:clr>
        </p15:guide>
        <p15:guide id="2" pos="7321">
          <p15:clr>
            <a:srgbClr val="F26B43"/>
          </p15:clr>
        </p15:guide>
        <p15:guide id="3" pos="347">
          <p15:clr>
            <a:srgbClr val="F26B43"/>
          </p15:clr>
        </p15:guide>
        <p15:guide id="4" orient="horz" pos="3963">
          <p15:clr>
            <a:srgbClr val="F26B43"/>
          </p15:clr>
        </p15:guide>
        <p15:guide id="5" orient="horz" pos="4156">
          <p15:clr>
            <a:srgbClr val="F26B43"/>
          </p15:clr>
        </p15:guide>
        <p15:guide id="6" orient="horz" pos="9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tvas.me/articles/2019/08/26/Block-Distributed-Gradient-Boosted-Trees.html" TargetMode="External"/><Relationship Id="rId3" Type="http://schemas.openxmlformats.org/officeDocument/2006/relationships/image" Target="../media/image50.png"/><Relationship Id="rId7" Type="http://schemas.openxmlformats.org/officeDocument/2006/relationships/image" Target="../media/image4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9.png"/><Relationship Id="rId5" Type="http://schemas.openxmlformats.org/officeDocument/2006/relationships/image" Target="../media/image52.png"/><Relationship Id="rId10" Type="http://schemas.openxmlformats.org/officeDocument/2006/relationships/hyperlink" Target="https://towardsdatascience.com/a-comprehensive-guide-to-convolutional-neural-networks-the-eli5-way-3bd2b1164a53" TargetMode="External"/><Relationship Id="rId4" Type="http://schemas.openxmlformats.org/officeDocument/2006/relationships/image" Target="../media/image51.png"/><Relationship Id="rId9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tvas.me/articles/2019/08/26/Block-Distributed-Gradient-Boosted-Trees.html" TargetMode="External"/><Relationship Id="rId5" Type="http://schemas.openxmlformats.org/officeDocument/2006/relationships/image" Target="../media/image50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17" Type="http://schemas.openxmlformats.org/officeDocument/2006/relationships/image" Target="../media/image26.jpeg"/><Relationship Id="rId2" Type="http://schemas.openxmlformats.org/officeDocument/2006/relationships/image" Target="../media/image12.jpeg"/><Relationship Id="rId16" Type="http://schemas.openxmlformats.org/officeDocument/2006/relationships/image" Target="../media/image25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chart" Target="../charts/chart1.xml"/><Relationship Id="rId15" Type="http://schemas.openxmlformats.org/officeDocument/2006/relationships/image" Target="../media/image24.jpeg"/><Relationship Id="rId10" Type="http://schemas.openxmlformats.org/officeDocument/2006/relationships/image" Target="../media/image19.jpeg"/><Relationship Id="rId4" Type="http://schemas.openxmlformats.org/officeDocument/2006/relationships/image" Target="../media/image14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9" Type="http://schemas.openxmlformats.org/officeDocument/2006/relationships/image" Target="../media/image35.jpeg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34" Type="http://schemas.openxmlformats.org/officeDocument/2006/relationships/image" Target="../media/image30.jpeg"/><Relationship Id="rId42" Type="http://schemas.openxmlformats.org/officeDocument/2006/relationships/image" Target="../media/image38.jpeg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image" Target="../media/image29.jpeg"/><Relationship Id="rId38" Type="http://schemas.openxmlformats.org/officeDocument/2006/relationships/image" Target="../media/image34.png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tags" Target="../tags/tag30.xml"/><Relationship Id="rId41" Type="http://schemas.openxmlformats.org/officeDocument/2006/relationships/image" Target="../media/image37.jpe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slideLayout" Target="../slideLayouts/slideLayout10.xml"/><Relationship Id="rId37" Type="http://schemas.openxmlformats.org/officeDocument/2006/relationships/image" Target="../media/image33.png"/><Relationship Id="rId40" Type="http://schemas.openxmlformats.org/officeDocument/2006/relationships/image" Target="../media/image36.jpeg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36" Type="http://schemas.openxmlformats.org/officeDocument/2006/relationships/image" Target="../media/image32.png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tags" Target="../tags/tag3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5.png"/><Relationship Id="rId5" Type="http://schemas.openxmlformats.org/officeDocument/2006/relationships/image" Target="../media/image44.svg"/><Relationship Id="rId4" Type="http://schemas.openxmlformats.org/officeDocument/2006/relationships/image" Target="../media/image43.png"/><Relationship Id="rId9" Type="http://schemas.openxmlformats.org/officeDocument/2006/relationships/image" Target="../media/image4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316A378-A659-486A-91E6-F8C6D0357B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Kathrin Meindl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2658E5C-D716-4467-B236-30BA511AFC4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2022-07-05 | </a:t>
            </a:r>
            <a:r>
              <a:rPr lang="en-US" dirty="0" err="1"/>
              <a:t>WiDS</a:t>
            </a:r>
            <a:r>
              <a:rPr lang="en-US"/>
              <a:t> Regensburg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4BA6B09-D7F0-43B5-B2B5-2DF44BC1A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Steering LED chip production </a:t>
            </a:r>
            <a:br>
              <a:rPr lang="en-US" b="1" dirty="0"/>
            </a:br>
            <a:r>
              <a:rPr lang="en-US" b="1" dirty="0"/>
              <a:t>processes with AI</a:t>
            </a:r>
            <a:endParaRPr lang="en-US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896CDF2-5F30-4401-941D-64A21DD75F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60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nhaltsplatzhalter 5">
            <a:extLst>
              <a:ext uri="{FF2B5EF4-FFF2-40B4-BE49-F238E27FC236}">
                <a16:creationId xmlns:a16="http://schemas.microsoft.com/office/drawing/2014/main" id="{FD5DD200-D13B-4BD3-A9E3-3336593E45FB}"/>
              </a:ext>
            </a:extLst>
          </p:cNvPr>
          <p:cNvSpPr txBox="1">
            <a:spLocks/>
          </p:cNvSpPr>
          <p:nvPr/>
        </p:nvSpPr>
        <p:spPr>
          <a:xfrm>
            <a:off x="6476457" y="1551169"/>
            <a:ext cx="5033135" cy="45361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 marL="114300" indent="-1143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noFill/>
                <a:latin typeface="+mn-lt"/>
                <a:ea typeface="+mn-ea"/>
                <a:cs typeface="+mn-cs"/>
              </a:defRPr>
            </a:lvl1pPr>
            <a:lvl2pPr marL="342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1200" kern="1200">
                <a:noFill/>
                <a:latin typeface="+mn-lt"/>
                <a:ea typeface="+mn-ea"/>
                <a:cs typeface="+mn-cs"/>
              </a:defRPr>
            </a:lvl2pPr>
            <a:lvl3pPr marL="571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1000" kern="1200">
                <a:noFill/>
                <a:latin typeface="+mn-lt"/>
                <a:ea typeface="+mn-ea"/>
                <a:cs typeface="+mn-cs"/>
              </a:defRPr>
            </a:lvl3pPr>
            <a:lvl4pPr marL="800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noFill/>
                <a:latin typeface="+mn-lt"/>
                <a:ea typeface="+mn-ea"/>
                <a:cs typeface="+mn-cs"/>
              </a:defRPr>
            </a:lvl4pPr>
            <a:lvl5pPr marL="10287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noFill/>
                <a:latin typeface="+mn-lt"/>
                <a:ea typeface="+mn-ea"/>
                <a:cs typeface="+mn-cs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1" indent="0" algn="ctr" defTabSz="4572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24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lvl="1" indent="0" algn="ctr">
              <a:buNone/>
              <a:defRPr/>
            </a:pPr>
            <a:r>
              <a:rPr kumimoji="0" lang="de-DE" sz="1400" i="0" u="none" strike="noStrike" kern="1200" cap="none" spc="0" normalizeH="0" baseline="0" noProof="0">
                <a:ln>
                  <a:noFill/>
                </a:ln>
                <a:solidFill>
                  <a:srgbClr val="1D24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Model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maps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single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input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value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from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quicktest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to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</a:p>
          <a:p>
            <a:pPr marL="179388" lvl="1" indent="0" algn="ctr">
              <a:buNone/>
              <a:defRPr/>
            </a:pP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output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value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of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the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waferprober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on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the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same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location</a:t>
            </a:r>
            <a:endParaRPr kumimoji="0" lang="de-DE" sz="14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1FFBC1E-71C4-4BEF-9821-EFF6C6380174}"/>
              </a:ext>
            </a:extLst>
          </p:cNvPr>
          <p:cNvSpPr/>
          <p:nvPr/>
        </p:nvSpPr>
        <p:spPr>
          <a:xfrm>
            <a:off x="6472587" y="1551169"/>
            <a:ext cx="5033135" cy="6596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AREAS / WHOLE WAFER</a:t>
            </a:r>
          </a:p>
        </p:txBody>
      </p:sp>
      <p:sp>
        <p:nvSpPr>
          <p:cNvPr id="38" name="Inhaltsplatzhalter 5">
            <a:extLst>
              <a:ext uri="{FF2B5EF4-FFF2-40B4-BE49-F238E27FC236}">
                <a16:creationId xmlns:a16="http://schemas.microsoft.com/office/drawing/2014/main" id="{FC15450D-86F2-40FB-9F05-07D7C19E1D61}"/>
              </a:ext>
            </a:extLst>
          </p:cNvPr>
          <p:cNvSpPr txBox="1">
            <a:spLocks/>
          </p:cNvSpPr>
          <p:nvPr/>
        </p:nvSpPr>
        <p:spPr>
          <a:xfrm>
            <a:off x="556387" y="1551169"/>
            <a:ext cx="5033135" cy="45361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 marL="114300" indent="-1143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noFill/>
                <a:latin typeface="+mn-lt"/>
                <a:ea typeface="+mn-ea"/>
                <a:cs typeface="+mn-cs"/>
              </a:defRPr>
            </a:lvl1pPr>
            <a:lvl2pPr marL="342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1200" kern="1200">
                <a:noFill/>
                <a:latin typeface="+mn-lt"/>
                <a:ea typeface="+mn-ea"/>
                <a:cs typeface="+mn-cs"/>
              </a:defRPr>
            </a:lvl2pPr>
            <a:lvl3pPr marL="571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1000" kern="1200">
                <a:noFill/>
                <a:latin typeface="+mn-lt"/>
                <a:ea typeface="+mn-ea"/>
                <a:cs typeface="+mn-cs"/>
              </a:defRPr>
            </a:lvl3pPr>
            <a:lvl4pPr marL="800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noFill/>
                <a:latin typeface="+mn-lt"/>
                <a:ea typeface="+mn-ea"/>
                <a:cs typeface="+mn-cs"/>
              </a:defRPr>
            </a:lvl4pPr>
            <a:lvl5pPr marL="10287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noFill/>
                <a:latin typeface="+mn-lt"/>
                <a:ea typeface="+mn-ea"/>
                <a:cs typeface="+mn-cs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1" indent="0" algn="ctr" defTabSz="4572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24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lvl="1" indent="0" algn="ctr">
              <a:buNone/>
              <a:defRPr/>
            </a:pPr>
            <a:r>
              <a:rPr kumimoji="0" lang="de-DE" sz="1400" i="0" u="none" strike="noStrike" kern="1200" cap="none" spc="0" normalizeH="0" baseline="0" noProof="0">
                <a:ln>
                  <a:noFill/>
                </a:ln>
                <a:solidFill>
                  <a:srgbClr val="1D24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Model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maps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single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input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value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from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quicktest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to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</a:p>
          <a:p>
            <a:pPr marL="179388" lvl="1" indent="0" algn="ctr">
              <a:buNone/>
              <a:defRPr/>
            </a:pP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output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value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of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the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waferprober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on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the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same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location</a:t>
            </a:r>
            <a:endParaRPr kumimoji="0" lang="de-DE" sz="14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5ED9D569-7CF6-4575-B4FD-B3ABBF070397}"/>
              </a:ext>
            </a:extLst>
          </p:cNvPr>
          <p:cNvSpPr/>
          <p:nvPr/>
        </p:nvSpPr>
        <p:spPr>
          <a:xfrm>
            <a:off x="556387" y="1551169"/>
            <a:ext cx="5029265" cy="6596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POINTWISE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8296F04-E61E-4BA0-A9EA-509D37F27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approaches for the prediction model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16ED68-05A0-4632-81A5-7FE8E13E05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Setting measurements and their locations on the wafer into context</a:t>
            </a:r>
          </a:p>
          <a:p>
            <a:endParaRPr lang="en-US" dirty="0"/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057C1193-A463-4913-8FD7-7011169F0E8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347" y="4497676"/>
            <a:ext cx="2020703" cy="1332434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388B5C19-8B15-4739-8C0D-E04B7490FB3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8624" y="4491965"/>
            <a:ext cx="1906179" cy="1332434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2DA71669-F259-46A5-81FF-5F92A299B2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0792" y="4558574"/>
            <a:ext cx="1033888" cy="9659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7" name="Rechteck 46">
            <a:extLst>
              <a:ext uri="{FF2B5EF4-FFF2-40B4-BE49-F238E27FC236}">
                <a16:creationId xmlns:a16="http://schemas.microsoft.com/office/drawing/2014/main" id="{F5678DDE-201F-4D77-BF9F-52F86AAECE24}"/>
              </a:ext>
            </a:extLst>
          </p:cNvPr>
          <p:cNvSpPr/>
          <p:nvPr/>
        </p:nvSpPr>
        <p:spPr>
          <a:xfrm>
            <a:off x="3374396" y="4117358"/>
            <a:ext cx="19258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65138" lvl="1" indent="-285750" algn="ctr">
              <a:defRPr/>
            </a:pPr>
            <a:r>
              <a:rPr lang="de-DE" sz="1400" b="1">
                <a:solidFill>
                  <a:srgbClr val="1D242C"/>
                </a:solidFill>
              </a:rPr>
              <a:t>Gradient </a:t>
            </a:r>
            <a:r>
              <a:rPr lang="de-DE" sz="1400" b="1" err="1">
                <a:solidFill>
                  <a:srgbClr val="1D242C"/>
                </a:solidFill>
              </a:rPr>
              <a:t>Boosting</a:t>
            </a:r>
            <a:endParaRPr lang="de-DE" sz="1400" b="1">
              <a:solidFill>
                <a:srgbClr val="1D242C"/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E9242997-CF9D-4263-B0FA-7F302E032960}"/>
              </a:ext>
            </a:extLst>
          </p:cNvPr>
          <p:cNvSpPr/>
          <p:nvPr/>
        </p:nvSpPr>
        <p:spPr>
          <a:xfrm>
            <a:off x="789730" y="4117358"/>
            <a:ext cx="17992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5138" lvl="1" indent="-285750" algn="ctr">
              <a:defRPr/>
            </a:pPr>
            <a:r>
              <a:rPr lang="de-DE" sz="1400" b="1" err="1">
                <a:solidFill>
                  <a:srgbClr val="1D242C"/>
                </a:solidFill>
              </a:rPr>
              <a:t>Neural</a:t>
            </a:r>
            <a:r>
              <a:rPr lang="de-DE" sz="1400" b="1">
                <a:solidFill>
                  <a:srgbClr val="1D242C"/>
                </a:solidFill>
              </a:rPr>
              <a:t> Network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F4A29E5B-63A4-47F1-99DA-30FA5F087BDD}"/>
              </a:ext>
            </a:extLst>
          </p:cNvPr>
          <p:cNvSpPr/>
          <p:nvPr/>
        </p:nvSpPr>
        <p:spPr>
          <a:xfrm>
            <a:off x="8773626" y="4117358"/>
            <a:ext cx="27401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65138" lvl="1" indent="-285750">
              <a:defRPr/>
            </a:pPr>
            <a:r>
              <a:rPr lang="de-DE" sz="1400" b="1" dirty="0" err="1">
                <a:solidFill>
                  <a:srgbClr val="1D242C"/>
                </a:solidFill>
              </a:rPr>
              <a:t>Neighborhood</a:t>
            </a:r>
            <a:r>
              <a:rPr lang="de-DE" sz="1400" b="1" dirty="0">
                <a:solidFill>
                  <a:srgbClr val="1D242C"/>
                </a:solidFill>
              </a:rPr>
              <a:t> </a:t>
            </a:r>
            <a:r>
              <a:rPr lang="de-DE" sz="1400" b="1" dirty="0" err="1">
                <a:solidFill>
                  <a:srgbClr val="1D242C"/>
                </a:solidFill>
              </a:rPr>
              <a:t>Distributions</a:t>
            </a:r>
            <a:endParaRPr lang="de-DE" sz="1400" b="1" dirty="0">
              <a:solidFill>
                <a:srgbClr val="1D242C"/>
              </a:solidFill>
            </a:endParaRPr>
          </a:p>
        </p:txBody>
      </p:sp>
      <p:pic>
        <p:nvPicPr>
          <p:cNvPr id="51" name="Grafik 50">
            <a:extLst>
              <a:ext uri="{FF2B5EF4-FFF2-40B4-BE49-F238E27FC236}">
                <a16:creationId xmlns:a16="http://schemas.microsoft.com/office/drawing/2014/main" id="{64BCA4A2-2B0F-4C07-96EB-CF900277B4E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054" r="-1" b="13577"/>
          <a:stretch/>
        </p:blipFill>
        <p:spPr>
          <a:xfrm>
            <a:off x="9994973" y="5001248"/>
            <a:ext cx="1211030" cy="84877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2" name="Rechteck 51">
            <a:extLst>
              <a:ext uri="{FF2B5EF4-FFF2-40B4-BE49-F238E27FC236}">
                <a16:creationId xmlns:a16="http://schemas.microsoft.com/office/drawing/2014/main" id="{2E50F132-B21D-419A-AF48-9064308E2F1A}"/>
              </a:ext>
            </a:extLst>
          </p:cNvPr>
          <p:cNvSpPr/>
          <p:nvPr/>
        </p:nvSpPr>
        <p:spPr>
          <a:xfrm>
            <a:off x="6469237" y="4117358"/>
            <a:ext cx="24243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65138" lvl="1" indent="-285750">
              <a:defRPr/>
            </a:pPr>
            <a:r>
              <a:rPr lang="de-DE" sz="1400" b="1" dirty="0" err="1">
                <a:solidFill>
                  <a:srgbClr val="1D242C"/>
                </a:solidFill>
              </a:rPr>
              <a:t>Convolutional</a:t>
            </a:r>
            <a:r>
              <a:rPr lang="de-DE" sz="1400" b="1" dirty="0">
                <a:solidFill>
                  <a:srgbClr val="1D242C"/>
                </a:solidFill>
              </a:rPr>
              <a:t> NN (CNN)</a:t>
            </a:r>
          </a:p>
        </p:txBody>
      </p:sp>
      <p:pic>
        <p:nvPicPr>
          <p:cNvPr id="72" name="Grafik 71">
            <a:extLst>
              <a:ext uri="{FF2B5EF4-FFF2-40B4-BE49-F238E27FC236}">
                <a16:creationId xmlns:a16="http://schemas.microsoft.com/office/drawing/2014/main" id="{A637DC0E-BB5F-44B0-A372-D873A27A51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09329" y="2916199"/>
            <a:ext cx="1095103" cy="1037639"/>
          </a:xfrm>
          <a:prstGeom prst="rect">
            <a:avLst/>
          </a:prstGeom>
          <a:ln w="19050">
            <a:noFill/>
          </a:ln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84F34C49-E8A3-4D81-8B2C-4C29B20360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5324" y="2905848"/>
            <a:ext cx="1095103" cy="1038067"/>
          </a:xfrm>
          <a:prstGeom prst="rect">
            <a:avLst/>
          </a:prstGeom>
          <a:ln w="19050">
            <a:noFill/>
          </a:ln>
        </p:spPr>
      </p:pic>
      <p:sp>
        <p:nvSpPr>
          <p:cNvPr id="74" name="Rechteck 73">
            <a:extLst>
              <a:ext uri="{FF2B5EF4-FFF2-40B4-BE49-F238E27FC236}">
                <a16:creationId xmlns:a16="http://schemas.microsoft.com/office/drawing/2014/main" id="{DEC1C915-8746-4969-9B4B-FEBDA4DF9985}"/>
              </a:ext>
            </a:extLst>
          </p:cNvPr>
          <p:cNvSpPr/>
          <p:nvPr/>
        </p:nvSpPr>
        <p:spPr>
          <a:xfrm>
            <a:off x="1987594" y="3277664"/>
            <a:ext cx="51881" cy="4571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B75F846D-49A1-49B6-B216-ADA845C3D6A0}"/>
              </a:ext>
            </a:extLst>
          </p:cNvPr>
          <p:cNvSpPr/>
          <p:nvPr/>
        </p:nvSpPr>
        <p:spPr>
          <a:xfrm>
            <a:off x="4286044" y="3277664"/>
            <a:ext cx="51881" cy="4571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F4B74BBB-8271-40C9-9EB6-6963CE2E6686}"/>
              </a:ext>
            </a:extLst>
          </p:cNvPr>
          <p:cNvCxnSpPr>
            <a:cxnSpLocks/>
          </p:cNvCxnSpPr>
          <p:nvPr/>
        </p:nvCxnSpPr>
        <p:spPr>
          <a:xfrm flipV="1">
            <a:off x="2089938" y="3300523"/>
            <a:ext cx="2110587" cy="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Grafik 94">
            <a:extLst>
              <a:ext uri="{FF2B5EF4-FFF2-40B4-BE49-F238E27FC236}">
                <a16:creationId xmlns:a16="http://schemas.microsoft.com/office/drawing/2014/main" id="{DFF6C775-8C7E-4200-81D4-AA3E296308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43186" y="2905848"/>
            <a:ext cx="1095103" cy="1037639"/>
          </a:xfrm>
          <a:prstGeom prst="rect">
            <a:avLst/>
          </a:prstGeom>
          <a:ln w="19050">
            <a:noFill/>
          </a:ln>
        </p:spPr>
      </p:pic>
      <p:pic>
        <p:nvPicPr>
          <p:cNvPr id="96" name="Grafik 95">
            <a:extLst>
              <a:ext uri="{FF2B5EF4-FFF2-40B4-BE49-F238E27FC236}">
                <a16:creationId xmlns:a16="http://schemas.microsoft.com/office/drawing/2014/main" id="{B4187D5D-6BE5-4DB6-BCD2-17D80B14B5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13681" y="2905848"/>
            <a:ext cx="1095103" cy="1038067"/>
          </a:xfrm>
          <a:prstGeom prst="rect">
            <a:avLst/>
          </a:prstGeom>
          <a:ln w="19050">
            <a:noFill/>
          </a:ln>
        </p:spPr>
      </p:pic>
      <p:sp>
        <p:nvSpPr>
          <p:cNvPr id="97" name="Ellipse 96">
            <a:extLst>
              <a:ext uri="{FF2B5EF4-FFF2-40B4-BE49-F238E27FC236}">
                <a16:creationId xmlns:a16="http://schemas.microsoft.com/office/drawing/2014/main" id="{BE78F2A7-2AA8-4D4F-B0AE-F50B4388131F}"/>
              </a:ext>
            </a:extLst>
          </p:cNvPr>
          <p:cNvSpPr/>
          <p:nvPr/>
        </p:nvSpPr>
        <p:spPr>
          <a:xfrm>
            <a:off x="7424032" y="3066521"/>
            <a:ext cx="749300" cy="702003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Ellipse 97">
            <a:extLst>
              <a:ext uri="{FF2B5EF4-FFF2-40B4-BE49-F238E27FC236}">
                <a16:creationId xmlns:a16="http://schemas.microsoft.com/office/drawing/2014/main" id="{814C71F3-38BE-4EBB-A308-9347BD13614C}"/>
              </a:ext>
            </a:extLst>
          </p:cNvPr>
          <p:cNvSpPr/>
          <p:nvPr/>
        </p:nvSpPr>
        <p:spPr>
          <a:xfrm>
            <a:off x="9833020" y="3066521"/>
            <a:ext cx="749300" cy="702003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9" name="Gerade Verbindung mit Pfeil 98">
            <a:extLst>
              <a:ext uri="{FF2B5EF4-FFF2-40B4-BE49-F238E27FC236}">
                <a16:creationId xmlns:a16="http://schemas.microsoft.com/office/drawing/2014/main" id="{FB8E30AE-4B36-47C6-B721-F8F14D2D7812}"/>
              </a:ext>
            </a:extLst>
          </p:cNvPr>
          <p:cNvCxnSpPr>
            <a:cxnSpLocks/>
            <a:stCxn id="97" idx="6"/>
            <a:endCxn id="98" idx="2"/>
          </p:cNvCxnSpPr>
          <p:nvPr/>
        </p:nvCxnSpPr>
        <p:spPr>
          <a:xfrm>
            <a:off x="8173332" y="3417523"/>
            <a:ext cx="165968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hteck 99">
            <a:extLst>
              <a:ext uri="{FF2B5EF4-FFF2-40B4-BE49-F238E27FC236}">
                <a16:creationId xmlns:a16="http://schemas.microsoft.com/office/drawing/2014/main" id="{7B17D475-BA08-4CF8-A9F5-6484BAFB960D}"/>
              </a:ext>
            </a:extLst>
          </p:cNvPr>
          <p:cNvSpPr/>
          <p:nvPr/>
        </p:nvSpPr>
        <p:spPr>
          <a:xfrm>
            <a:off x="3388624" y="5813473"/>
            <a:ext cx="1498358" cy="217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de-DE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source: </a:t>
            </a:r>
            <a:r>
              <a:rPr lang="de-DE" sz="800" dirty="0">
                <a:solidFill>
                  <a:schemeClr val="tx1">
                    <a:lumMod val="50000"/>
                    <a:lumOff val="5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tvas.me</a:t>
            </a:r>
            <a:endParaRPr lang="de-DE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168" name="Grafik 7167">
            <a:extLst>
              <a:ext uri="{FF2B5EF4-FFF2-40B4-BE49-F238E27FC236}">
                <a16:creationId xmlns:a16="http://schemas.microsoft.com/office/drawing/2014/main" id="{4B1EBCB0-5596-44FD-BEC8-221354364A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33767" y="4491965"/>
            <a:ext cx="2143226" cy="13312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3" name="Rechteck 102">
            <a:extLst>
              <a:ext uri="{FF2B5EF4-FFF2-40B4-BE49-F238E27FC236}">
                <a16:creationId xmlns:a16="http://schemas.microsoft.com/office/drawing/2014/main" id="{497B4BB8-F60C-4E49-8609-EA9796569795}"/>
              </a:ext>
            </a:extLst>
          </p:cNvPr>
          <p:cNvSpPr/>
          <p:nvPr/>
        </p:nvSpPr>
        <p:spPr>
          <a:xfrm>
            <a:off x="6633767" y="5813473"/>
            <a:ext cx="1804243" cy="217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de-DE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source: </a:t>
            </a:r>
            <a:r>
              <a:rPr lang="de-DE" sz="800" dirty="0">
                <a:solidFill>
                  <a:schemeClr val="tx1">
                    <a:lumMod val="50000"/>
                    <a:lumOff val="5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towardsdatascience.com</a:t>
            </a:r>
            <a:endParaRPr lang="de-DE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704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nhaltsplatzhalter 5">
            <a:extLst>
              <a:ext uri="{FF2B5EF4-FFF2-40B4-BE49-F238E27FC236}">
                <a16:creationId xmlns:a16="http://schemas.microsoft.com/office/drawing/2014/main" id="{FC15450D-86F2-40FB-9F05-07D7C19E1D61}"/>
              </a:ext>
            </a:extLst>
          </p:cNvPr>
          <p:cNvSpPr txBox="1">
            <a:spLocks/>
          </p:cNvSpPr>
          <p:nvPr/>
        </p:nvSpPr>
        <p:spPr>
          <a:xfrm>
            <a:off x="556387" y="1551169"/>
            <a:ext cx="5033135" cy="45361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 marL="114300" indent="-1143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noFill/>
                <a:latin typeface="+mn-lt"/>
                <a:ea typeface="+mn-ea"/>
                <a:cs typeface="+mn-cs"/>
              </a:defRPr>
            </a:lvl1pPr>
            <a:lvl2pPr marL="342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1200" kern="1200">
                <a:noFill/>
                <a:latin typeface="+mn-lt"/>
                <a:ea typeface="+mn-ea"/>
                <a:cs typeface="+mn-cs"/>
              </a:defRPr>
            </a:lvl2pPr>
            <a:lvl3pPr marL="571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1000" kern="1200">
                <a:noFill/>
                <a:latin typeface="+mn-lt"/>
                <a:ea typeface="+mn-ea"/>
                <a:cs typeface="+mn-cs"/>
              </a:defRPr>
            </a:lvl3pPr>
            <a:lvl4pPr marL="800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noFill/>
                <a:latin typeface="+mn-lt"/>
                <a:ea typeface="+mn-ea"/>
                <a:cs typeface="+mn-cs"/>
              </a:defRPr>
            </a:lvl4pPr>
            <a:lvl5pPr marL="10287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noFill/>
                <a:latin typeface="+mn-lt"/>
                <a:ea typeface="+mn-ea"/>
                <a:cs typeface="+mn-cs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1" indent="0" algn="ctr" defTabSz="4572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24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lvl="1" indent="0" algn="ctr">
              <a:buNone/>
              <a:defRPr/>
            </a:pPr>
            <a:r>
              <a:rPr kumimoji="0" lang="de-DE" sz="1400" i="0" u="none" strike="noStrike" kern="1200" cap="none" spc="0" normalizeH="0" baseline="0" noProof="0">
                <a:ln>
                  <a:noFill/>
                </a:ln>
                <a:solidFill>
                  <a:srgbClr val="1D24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Model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maps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single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input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value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from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quicktest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to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</a:p>
          <a:p>
            <a:pPr marL="179388" lvl="1" indent="0" algn="ctr">
              <a:buNone/>
              <a:defRPr/>
            </a:pP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output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value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of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the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waferprober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on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the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same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location</a:t>
            </a:r>
            <a:endParaRPr kumimoji="0" lang="de-DE" sz="14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5ED9D569-7CF6-4575-B4FD-B3ABBF070397}"/>
              </a:ext>
            </a:extLst>
          </p:cNvPr>
          <p:cNvSpPr/>
          <p:nvPr/>
        </p:nvSpPr>
        <p:spPr>
          <a:xfrm>
            <a:off x="556387" y="1551169"/>
            <a:ext cx="5029265" cy="6596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POINTWISE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8296F04-E61E-4BA0-A9EA-509D37F27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approaches for the prediction model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16ED68-05A0-4632-81A5-7FE8E13E05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Setting measurements and their locations on the wafer into context</a:t>
            </a:r>
          </a:p>
          <a:p>
            <a:endParaRPr lang="en-US" dirty="0"/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057C1193-A463-4913-8FD7-7011169F0E8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347" y="4497676"/>
            <a:ext cx="2020703" cy="1332434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7" name="Rechteck 46">
            <a:extLst>
              <a:ext uri="{FF2B5EF4-FFF2-40B4-BE49-F238E27FC236}">
                <a16:creationId xmlns:a16="http://schemas.microsoft.com/office/drawing/2014/main" id="{F5678DDE-201F-4D77-BF9F-52F86AAECE24}"/>
              </a:ext>
            </a:extLst>
          </p:cNvPr>
          <p:cNvSpPr/>
          <p:nvPr/>
        </p:nvSpPr>
        <p:spPr>
          <a:xfrm>
            <a:off x="3374396" y="4117358"/>
            <a:ext cx="19258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65138" lvl="1" indent="-285750" algn="ctr">
              <a:defRPr/>
            </a:pPr>
            <a:r>
              <a:rPr lang="de-DE" sz="1400" b="1">
                <a:solidFill>
                  <a:srgbClr val="1D242C"/>
                </a:solidFill>
              </a:rPr>
              <a:t>Gradient </a:t>
            </a:r>
            <a:r>
              <a:rPr lang="de-DE" sz="1400" b="1" err="1">
                <a:solidFill>
                  <a:srgbClr val="1D242C"/>
                </a:solidFill>
              </a:rPr>
              <a:t>Boosting</a:t>
            </a:r>
            <a:endParaRPr lang="de-DE" sz="1400" b="1">
              <a:solidFill>
                <a:srgbClr val="1D242C"/>
              </a:solidFill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E9242997-CF9D-4263-B0FA-7F302E032960}"/>
              </a:ext>
            </a:extLst>
          </p:cNvPr>
          <p:cNvSpPr/>
          <p:nvPr/>
        </p:nvSpPr>
        <p:spPr>
          <a:xfrm>
            <a:off x="789730" y="4117358"/>
            <a:ext cx="17992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5138" lvl="1" indent="-285750" algn="ctr">
              <a:defRPr/>
            </a:pPr>
            <a:r>
              <a:rPr lang="de-DE" sz="1400" b="1" err="1">
                <a:solidFill>
                  <a:srgbClr val="1D242C"/>
                </a:solidFill>
              </a:rPr>
              <a:t>Neural</a:t>
            </a:r>
            <a:r>
              <a:rPr lang="de-DE" sz="1400" b="1">
                <a:solidFill>
                  <a:srgbClr val="1D242C"/>
                </a:solidFill>
              </a:rPr>
              <a:t> Network</a:t>
            </a:r>
          </a:p>
        </p:txBody>
      </p:sp>
      <p:pic>
        <p:nvPicPr>
          <p:cNvPr id="72" name="Grafik 71">
            <a:extLst>
              <a:ext uri="{FF2B5EF4-FFF2-40B4-BE49-F238E27FC236}">
                <a16:creationId xmlns:a16="http://schemas.microsoft.com/office/drawing/2014/main" id="{A637DC0E-BB5F-44B0-A372-D873A27A5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9329" y="2916199"/>
            <a:ext cx="1095103" cy="1037639"/>
          </a:xfrm>
          <a:prstGeom prst="rect">
            <a:avLst/>
          </a:prstGeom>
          <a:ln w="19050">
            <a:noFill/>
          </a:ln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84F34C49-E8A3-4D81-8B2C-4C29B20360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5324" y="2905848"/>
            <a:ext cx="1095103" cy="1038067"/>
          </a:xfrm>
          <a:prstGeom prst="rect">
            <a:avLst/>
          </a:prstGeom>
          <a:ln w="19050">
            <a:noFill/>
          </a:ln>
        </p:spPr>
      </p:pic>
      <p:sp>
        <p:nvSpPr>
          <p:cNvPr id="74" name="Rechteck 73">
            <a:extLst>
              <a:ext uri="{FF2B5EF4-FFF2-40B4-BE49-F238E27FC236}">
                <a16:creationId xmlns:a16="http://schemas.microsoft.com/office/drawing/2014/main" id="{DEC1C915-8746-4969-9B4B-FEBDA4DF9985}"/>
              </a:ext>
            </a:extLst>
          </p:cNvPr>
          <p:cNvSpPr/>
          <p:nvPr/>
        </p:nvSpPr>
        <p:spPr>
          <a:xfrm>
            <a:off x="1987594" y="3277664"/>
            <a:ext cx="51881" cy="4571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B75F846D-49A1-49B6-B216-ADA845C3D6A0}"/>
              </a:ext>
            </a:extLst>
          </p:cNvPr>
          <p:cNvSpPr/>
          <p:nvPr/>
        </p:nvSpPr>
        <p:spPr>
          <a:xfrm>
            <a:off x="4286044" y="3277664"/>
            <a:ext cx="51881" cy="4571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6" name="Gerade Verbindung mit Pfeil 75">
            <a:extLst>
              <a:ext uri="{FF2B5EF4-FFF2-40B4-BE49-F238E27FC236}">
                <a16:creationId xmlns:a16="http://schemas.microsoft.com/office/drawing/2014/main" id="{F4B74BBB-8271-40C9-9EB6-6963CE2E6686}"/>
              </a:ext>
            </a:extLst>
          </p:cNvPr>
          <p:cNvCxnSpPr>
            <a:cxnSpLocks/>
          </p:cNvCxnSpPr>
          <p:nvPr/>
        </p:nvCxnSpPr>
        <p:spPr>
          <a:xfrm flipV="1">
            <a:off x="2089938" y="3300523"/>
            <a:ext cx="2110587" cy="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hteck 4">
            <a:extLst>
              <a:ext uri="{FF2B5EF4-FFF2-40B4-BE49-F238E27FC236}">
                <a16:creationId xmlns:a16="http://schemas.microsoft.com/office/drawing/2014/main" id="{F59E155E-2BA6-4EBE-B54A-6DE4B43F8C30}"/>
              </a:ext>
            </a:extLst>
          </p:cNvPr>
          <p:cNvSpPr/>
          <p:nvPr/>
        </p:nvSpPr>
        <p:spPr>
          <a:xfrm>
            <a:off x="6569146" y="2210824"/>
            <a:ext cx="4273786" cy="38765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C472A60E-E31E-42D0-9A1D-D069A3391C37}"/>
              </a:ext>
            </a:extLst>
          </p:cNvPr>
          <p:cNvSpPr/>
          <p:nvPr/>
        </p:nvSpPr>
        <p:spPr>
          <a:xfrm>
            <a:off x="6810323" y="2286087"/>
            <a:ext cx="3652823" cy="369331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err="1">
                <a:sym typeface="Wingdings" panose="05000000000000000000" pitchFamily="2" charset="2"/>
              </a:rPr>
              <a:t>XGBoost</a:t>
            </a:r>
            <a:r>
              <a:rPr lang="en-US" dirty="0">
                <a:sym typeface="Wingdings" panose="05000000000000000000" pitchFamily="2" charset="2"/>
              </a:rPr>
              <a:t> selected as the best approach: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pPr marL="742908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good overall model performance for all test products</a:t>
            </a:r>
          </a:p>
          <a:p>
            <a:pPr marL="742908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low runtime and complexity of approach </a:t>
            </a:r>
          </a:p>
          <a:p>
            <a:pPr marL="742908" lvl="1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performs well with small amount of data, can handle low volume products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53" name="Grafik 52">
            <a:extLst>
              <a:ext uri="{FF2B5EF4-FFF2-40B4-BE49-F238E27FC236}">
                <a16:creationId xmlns:a16="http://schemas.microsoft.com/office/drawing/2014/main" id="{BF266ED0-A2DF-4969-B983-83C208CB49B1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8624" y="4491965"/>
            <a:ext cx="1906179" cy="1332434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4" name="Rechteck 53">
            <a:extLst>
              <a:ext uri="{FF2B5EF4-FFF2-40B4-BE49-F238E27FC236}">
                <a16:creationId xmlns:a16="http://schemas.microsoft.com/office/drawing/2014/main" id="{4FA7CE7C-4B01-4A08-9452-E74754844248}"/>
              </a:ext>
            </a:extLst>
          </p:cNvPr>
          <p:cNvSpPr/>
          <p:nvPr/>
        </p:nvSpPr>
        <p:spPr>
          <a:xfrm>
            <a:off x="3388624" y="5813473"/>
            <a:ext cx="1498358" cy="217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de-DE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source: </a:t>
            </a:r>
            <a:r>
              <a:rPr lang="de-DE" sz="800" dirty="0">
                <a:solidFill>
                  <a:schemeClr val="tx1">
                    <a:lumMod val="50000"/>
                    <a:lumOff val="5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tvas.me</a:t>
            </a:r>
            <a:endParaRPr lang="de-DE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A4600E84-89A1-4FB2-9DC4-1E26B864E967}"/>
              </a:ext>
            </a:extLst>
          </p:cNvPr>
          <p:cNvSpPr/>
          <p:nvPr/>
        </p:nvSpPr>
        <p:spPr>
          <a:xfrm>
            <a:off x="549336" y="1551169"/>
            <a:ext cx="5040186" cy="4536187"/>
          </a:xfrm>
          <a:custGeom>
            <a:avLst/>
            <a:gdLst>
              <a:gd name="connsiteX0" fmla="*/ 2770088 w 5029265"/>
              <a:gd name="connsiteY0" fmla="*/ 2521716 h 4536187"/>
              <a:gd name="connsiteX1" fmla="*/ 2770088 w 5029265"/>
              <a:gd name="connsiteY1" fmla="*/ 4359089 h 4536187"/>
              <a:gd name="connsiteX2" fmla="*/ 4880675 w 5029265"/>
              <a:gd name="connsiteY2" fmla="*/ 4359089 h 4536187"/>
              <a:gd name="connsiteX3" fmla="*/ 4880675 w 5029265"/>
              <a:gd name="connsiteY3" fmla="*/ 2521716 h 4536187"/>
              <a:gd name="connsiteX4" fmla="*/ 0 w 5029265"/>
              <a:gd name="connsiteY4" fmla="*/ 0 h 4536187"/>
              <a:gd name="connsiteX5" fmla="*/ 5029265 w 5029265"/>
              <a:gd name="connsiteY5" fmla="*/ 0 h 4536187"/>
              <a:gd name="connsiteX6" fmla="*/ 5029265 w 5029265"/>
              <a:gd name="connsiteY6" fmla="*/ 4536187 h 4536187"/>
              <a:gd name="connsiteX7" fmla="*/ 0 w 5029265"/>
              <a:gd name="connsiteY7" fmla="*/ 4536187 h 453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29265" h="4536187">
                <a:moveTo>
                  <a:pt x="2770088" y="2521716"/>
                </a:moveTo>
                <a:lnTo>
                  <a:pt x="2770088" y="4359089"/>
                </a:lnTo>
                <a:lnTo>
                  <a:pt x="4880675" y="4359089"/>
                </a:lnTo>
                <a:lnTo>
                  <a:pt x="4880675" y="2521716"/>
                </a:lnTo>
                <a:close/>
                <a:moveTo>
                  <a:pt x="0" y="0"/>
                </a:moveTo>
                <a:lnTo>
                  <a:pt x="5029265" y="0"/>
                </a:lnTo>
                <a:lnTo>
                  <a:pt x="5029265" y="4536187"/>
                </a:lnTo>
                <a:lnTo>
                  <a:pt x="0" y="4536187"/>
                </a:lnTo>
                <a:close/>
              </a:path>
            </a:pathLst>
          </a:custGeom>
          <a:solidFill>
            <a:srgbClr val="FDF6F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FE0EE41F-F478-4C40-B108-85705CC7E614}"/>
              </a:ext>
            </a:extLst>
          </p:cNvPr>
          <p:cNvSpPr/>
          <p:nvPr/>
        </p:nvSpPr>
        <p:spPr>
          <a:xfrm>
            <a:off x="3307475" y="4058394"/>
            <a:ext cx="2131300" cy="1837373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5074A6BD-BB2F-4E57-B5DB-FDAA6A3C07CA}"/>
              </a:ext>
            </a:extLst>
          </p:cNvPr>
          <p:cNvCxnSpPr>
            <a:cxnSpLocks/>
          </p:cNvCxnSpPr>
          <p:nvPr/>
        </p:nvCxnSpPr>
        <p:spPr>
          <a:xfrm flipV="1">
            <a:off x="5438775" y="2205039"/>
            <a:ext cx="1131094" cy="1852611"/>
          </a:xfrm>
          <a:prstGeom prst="line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50CCBD02-F28F-4EB1-8246-39A046DC59EA}"/>
              </a:ext>
            </a:extLst>
          </p:cNvPr>
          <p:cNvCxnSpPr>
            <a:cxnSpLocks/>
          </p:cNvCxnSpPr>
          <p:nvPr/>
        </p:nvCxnSpPr>
        <p:spPr>
          <a:xfrm>
            <a:off x="5431631" y="5893594"/>
            <a:ext cx="1137515" cy="193762"/>
          </a:xfrm>
          <a:prstGeom prst="line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912384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rafik 64">
            <a:extLst>
              <a:ext uri="{FF2B5EF4-FFF2-40B4-BE49-F238E27FC236}">
                <a16:creationId xmlns:a16="http://schemas.microsoft.com/office/drawing/2014/main" id="{B59D4923-7DE1-4A86-9D07-F2C45FFF4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7700" y="1333504"/>
            <a:ext cx="3950068" cy="2134852"/>
          </a:xfrm>
          <a:prstGeom prst="rect">
            <a:avLst/>
          </a:prstGeom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0CE36D15-6A61-4A7A-93F1-F24815187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7700" y="3921216"/>
            <a:ext cx="3971827" cy="214415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6281A39-645E-44C8-BF8E-A5570739F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of new product qualities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618EE16-9AD6-497C-86AC-818331932D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Generation of synthetic training data for new product qualities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C1912A3-7CFF-47DB-AD21-35C5AE303D9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900" y="1551170"/>
            <a:ext cx="6505028" cy="4740093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b="1" dirty="0"/>
              <a:t>Problem: </a:t>
            </a:r>
            <a:r>
              <a:rPr lang="en-US" sz="1600" dirty="0"/>
              <a:t>The approach must be capable to also predict “new” product qualities. However, some ML algorithms can not handle extrapolation very well.</a:t>
            </a:r>
          </a:p>
          <a:p>
            <a:pPr marL="285750" indent="-28575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b="1" dirty="0"/>
              <a:t>Solution: </a:t>
            </a:r>
            <a:r>
              <a:rPr lang="en-US" sz="1600" dirty="0"/>
              <a:t>Generation of synthetic data to train algorithm</a:t>
            </a:r>
          </a:p>
          <a:p>
            <a:pPr marL="285750" indent="-28575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b="1" dirty="0"/>
              <a:t>Challenge: </a:t>
            </a:r>
            <a:r>
              <a:rPr lang="en-US" sz="1600" dirty="0"/>
              <a:t>Must generate </a:t>
            </a:r>
            <a:r>
              <a:rPr lang="en-US" sz="1600" b="1" dirty="0"/>
              <a:t>realistic </a:t>
            </a:r>
            <a:r>
              <a:rPr lang="en-US" sz="1600" dirty="0"/>
              <a:t>wafer measurements for all allowed wavelengths that don’t exist in the historical data:</a:t>
            </a:r>
          </a:p>
          <a:p>
            <a:pPr marL="823119" lvl="3" indent="-28575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Realistic density and distribution of measured qualities</a:t>
            </a:r>
          </a:p>
          <a:p>
            <a:pPr marL="823119" lvl="3" indent="-28575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Reproduce “patterns” on the wafer</a:t>
            </a:r>
          </a:p>
          <a:p>
            <a:pPr marL="285750" indent="-28575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sz="1600" b="1" dirty="0">
                <a:sym typeface="Wingdings" panose="05000000000000000000" pitchFamily="2" charset="2"/>
              </a:rPr>
              <a:t>Approach: </a:t>
            </a:r>
            <a:r>
              <a:rPr lang="en-US" sz="1600" dirty="0">
                <a:sym typeface="Wingdings" panose="05000000000000000000" pitchFamily="2" charset="2"/>
              </a:rPr>
              <a:t>Shift / transform existing measurements</a:t>
            </a:r>
          </a:p>
          <a:p>
            <a:pPr marL="634207" lvl="1" indent="-342900">
              <a:lnSpc>
                <a:spcPct val="10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1600" dirty="0"/>
              <a:t>Choose sufficient number of previously produced wafers </a:t>
            </a:r>
          </a:p>
          <a:p>
            <a:pPr marL="634207" lvl="1" indent="-342900">
              <a:lnSpc>
                <a:spcPct val="10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1600" dirty="0"/>
              <a:t>Shift / transform all input (QT) and output (WP) measurements along the respective “correlation line” (based on existing measurements and physical dependencies between wavelength and brightness)</a:t>
            </a:r>
          </a:p>
          <a:p>
            <a:pPr marL="285750" indent="-285750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à"/>
            </a:pPr>
            <a:endParaRPr lang="en-US" sz="1600" dirty="0"/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2D2B3382-5696-4A0F-9DF6-124A766C6AA8}"/>
              </a:ext>
            </a:extLst>
          </p:cNvPr>
          <p:cNvCxnSpPr>
            <a:cxnSpLocks/>
          </p:cNvCxnSpPr>
          <p:nvPr/>
        </p:nvCxnSpPr>
        <p:spPr>
          <a:xfrm>
            <a:off x="7575806" y="3528400"/>
            <a:ext cx="413181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9D8C24E9-0BB4-4132-A32F-2FBD48F6FDA1}"/>
              </a:ext>
            </a:extLst>
          </p:cNvPr>
          <p:cNvCxnSpPr>
            <a:cxnSpLocks/>
          </p:cNvCxnSpPr>
          <p:nvPr/>
        </p:nvCxnSpPr>
        <p:spPr>
          <a:xfrm flipV="1">
            <a:off x="7575806" y="1253514"/>
            <a:ext cx="0" cy="227488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>
            <a:extLst>
              <a:ext uri="{FF2B5EF4-FFF2-40B4-BE49-F238E27FC236}">
                <a16:creationId xmlns:a16="http://schemas.microsoft.com/office/drawing/2014/main" id="{5D54F764-AA7E-405C-B360-60F521787F12}"/>
              </a:ext>
            </a:extLst>
          </p:cNvPr>
          <p:cNvSpPr txBox="1"/>
          <p:nvPr/>
        </p:nvSpPr>
        <p:spPr>
          <a:xfrm>
            <a:off x="9274716" y="3529914"/>
            <a:ext cx="774251" cy="1874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/>
                </a:solidFill>
              </a:rPr>
              <a:t>wavelength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C5A3E88-DBDF-4811-B48D-FE41EAE003B0}"/>
              </a:ext>
            </a:extLst>
          </p:cNvPr>
          <p:cNvSpPr txBox="1"/>
          <p:nvPr/>
        </p:nvSpPr>
        <p:spPr>
          <a:xfrm rot="16200000">
            <a:off x="7102020" y="2297245"/>
            <a:ext cx="706925" cy="1874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1200" dirty="0">
                <a:solidFill>
                  <a:schemeClr val="tx1"/>
                </a:solidFill>
              </a:rPr>
              <a:t>brightness</a:t>
            </a: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2C7CCE8D-45CE-46C5-B59C-3AB91C8FA7F6}"/>
              </a:ext>
            </a:extLst>
          </p:cNvPr>
          <p:cNvCxnSpPr>
            <a:cxnSpLocks/>
          </p:cNvCxnSpPr>
          <p:nvPr/>
        </p:nvCxnSpPr>
        <p:spPr>
          <a:xfrm>
            <a:off x="7575806" y="6133331"/>
            <a:ext cx="413181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E1B49333-D006-4CB2-AB1F-01C7628F621B}"/>
              </a:ext>
            </a:extLst>
          </p:cNvPr>
          <p:cNvCxnSpPr>
            <a:cxnSpLocks/>
          </p:cNvCxnSpPr>
          <p:nvPr/>
        </p:nvCxnSpPr>
        <p:spPr>
          <a:xfrm flipV="1">
            <a:off x="7575806" y="3858445"/>
            <a:ext cx="0" cy="227488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46BB9A24-CB92-47CA-970F-8343A4C50B20}"/>
              </a:ext>
            </a:extLst>
          </p:cNvPr>
          <p:cNvSpPr txBox="1"/>
          <p:nvPr/>
        </p:nvSpPr>
        <p:spPr>
          <a:xfrm>
            <a:off x="9274716" y="6134845"/>
            <a:ext cx="774251" cy="1874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tx1"/>
                </a:solidFill>
              </a:rPr>
              <a:t>wavelength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F74184CE-D11B-421E-B1EC-90353258C8C5}"/>
              </a:ext>
            </a:extLst>
          </p:cNvPr>
          <p:cNvSpPr txBox="1"/>
          <p:nvPr/>
        </p:nvSpPr>
        <p:spPr>
          <a:xfrm rot="16200000">
            <a:off x="7102020" y="4902176"/>
            <a:ext cx="706925" cy="1874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1200" dirty="0">
                <a:solidFill>
                  <a:schemeClr val="tx1"/>
                </a:solidFill>
              </a:rPr>
              <a:t>brightness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68D4D1DC-83DA-488F-A124-9FC04B5146CC}"/>
              </a:ext>
            </a:extLst>
          </p:cNvPr>
          <p:cNvSpPr txBox="1"/>
          <p:nvPr/>
        </p:nvSpPr>
        <p:spPr>
          <a:xfrm>
            <a:off x="9180569" y="1331486"/>
            <a:ext cx="846386" cy="2342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500" dirty="0">
                <a:solidFill>
                  <a:schemeClr val="tx1"/>
                </a:solidFill>
              </a:rPr>
              <a:t>real wafer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CE551962-98BA-428C-A7A2-61BD77361675}"/>
              </a:ext>
            </a:extLst>
          </p:cNvPr>
          <p:cNvSpPr txBox="1"/>
          <p:nvPr/>
        </p:nvSpPr>
        <p:spPr>
          <a:xfrm>
            <a:off x="8945729" y="3934095"/>
            <a:ext cx="1316066" cy="2342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500" dirty="0">
                <a:solidFill>
                  <a:schemeClr val="tx1"/>
                </a:solidFill>
              </a:rPr>
              <a:t>synthetic wafer</a:t>
            </a: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C3D17348-1BF3-4F00-8438-2C6FBD010675}"/>
              </a:ext>
            </a:extLst>
          </p:cNvPr>
          <p:cNvSpPr/>
          <p:nvPr/>
        </p:nvSpPr>
        <p:spPr>
          <a:xfrm rot="1761675">
            <a:off x="8154468" y="1504121"/>
            <a:ext cx="866041" cy="466659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9E3B9353-6D8E-4C96-B74C-5FE28C89FF59}"/>
              </a:ext>
            </a:extLst>
          </p:cNvPr>
          <p:cNvSpPr/>
          <p:nvPr/>
        </p:nvSpPr>
        <p:spPr>
          <a:xfrm rot="1404068">
            <a:off x="8141810" y="4066087"/>
            <a:ext cx="866041" cy="466659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D86482E3-B0AE-4923-80A1-4B61F45423EE}"/>
              </a:ext>
            </a:extLst>
          </p:cNvPr>
          <p:cNvSpPr/>
          <p:nvPr/>
        </p:nvSpPr>
        <p:spPr>
          <a:xfrm rot="2673682">
            <a:off x="10011698" y="5189860"/>
            <a:ext cx="1096155" cy="505406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68EC4454-932E-4126-BE47-4C2667FD9F43}"/>
              </a:ext>
            </a:extLst>
          </p:cNvPr>
          <p:cNvCxnSpPr>
            <a:cxnSpLocks/>
          </p:cNvCxnSpPr>
          <p:nvPr/>
        </p:nvCxnSpPr>
        <p:spPr>
          <a:xfrm>
            <a:off x="9005223" y="2008710"/>
            <a:ext cx="1021729" cy="546322"/>
          </a:xfrm>
          <a:prstGeom prst="straightConnector1">
            <a:avLst/>
          </a:prstGeom>
          <a:ln w="285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866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B8277C-FD10-423E-893D-91C6A5213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Questions?</a:t>
            </a:r>
          </a:p>
        </p:txBody>
      </p:sp>
    </p:spTree>
    <p:extLst>
      <p:ext uri="{BB962C8B-B14F-4D97-AF65-F5344CB8AC3E}">
        <p14:creationId xmlns:p14="http://schemas.microsoft.com/office/powerpoint/2010/main" val="340496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494E51C5-D39F-1840-9BBB-AC8BA9A80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4" y="-62891"/>
            <a:ext cx="12192000" cy="68567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158607-7708-514E-8F23-FB50BE956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ams</a:t>
            </a:r>
            <a:r>
              <a:rPr lang="en-US" dirty="0">
                <a:solidFill>
                  <a:schemeClr val="bg1"/>
                </a:solidFill>
              </a:rPr>
              <a:t> OSRAM at a glance</a:t>
            </a:r>
            <a:endParaRPr lang="en-DE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7E98A9-C271-0545-BA97-16F8A2ACEE80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943193" y="6481636"/>
            <a:ext cx="1710239" cy="138500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42EDD0-61FF-2B4B-ABD3-E4D34D5C8C26}"/>
              </a:ext>
            </a:extLst>
          </p:cNvPr>
          <p:cNvSpPr/>
          <p:nvPr/>
        </p:nvSpPr>
        <p:spPr>
          <a:xfrm>
            <a:off x="4045089" y="1833117"/>
            <a:ext cx="1924076" cy="1483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DD5F69-17FC-AD4E-BD8A-32CCB9589AEB}"/>
              </a:ext>
            </a:extLst>
          </p:cNvPr>
          <p:cNvSpPr txBox="1"/>
          <p:nvPr/>
        </p:nvSpPr>
        <p:spPr>
          <a:xfrm>
            <a:off x="4045089" y="1996636"/>
            <a:ext cx="1905440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5,500+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F54250-5F65-A743-B62D-2FA8BE20BC68}"/>
              </a:ext>
            </a:extLst>
          </p:cNvPr>
          <p:cNvSpPr txBox="1"/>
          <p:nvPr/>
        </p:nvSpPr>
        <p:spPr>
          <a:xfrm>
            <a:off x="4045087" y="2587001"/>
            <a:ext cx="1905440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Engineers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8708B1-1DB4-4A46-91B0-786E7658E9E2}"/>
              </a:ext>
            </a:extLst>
          </p:cNvPr>
          <p:cNvSpPr/>
          <p:nvPr/>
        </p:nvSpPr>
        <p:spPr>
          <a:xfrm>
            <a:off x="1983948" y="3435197"/>
            <a:ext cx="1924076" cy="1483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605892-0000-0D4F-947F-A205EF6C5338}"/>
              </a:ext>
            </a:extLst>
          </p:cNvPr>
          <p:cNvSpPr txBox="1"/>
          <p:nvPr/>
        </p:nvSpPr>
        <p:spPr>
          <a:xfrm>
            <a:off x="1965478" y="3598716"/>
            <a:ext cx="2225521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~40/33/27%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5EBE63-7824-254F-9634-A416E375284C}"/>
              </a:ext>
            </a:extLst>
          </p:cNvPr>
          <p:cNvSpPr txBox="1"/>
          <p:nvPr/>
        </p:nvSpPr>
        <p:spPr>
          <a:xfrm>
            <a:off x="1842608" y="4180455"/>
            <a:ext cx="2279782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AUT/IM/Consumer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revenue split FY 2021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5BADD2-A513-024E-A703-7F346380ED75}"/>
              </a:ext>
            </a:extLst>
          </p:cNvPr>
          <p:cNvSpPr/>
          <p:nvPr/>
        </p:nvSpPr>
        <p:spPr>
          <a:xfrm>
            <a:off x="6107445" y="1833117"/>
            <a:ext cx="1924076" cy="1483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7971E2B-6210-1442-877C-92BC21063629}"/>
              </a:ext>
            </a:extLst>
          </p:cNvPr>
          <p:cNvSpPr txBox="1"/>
          <p:nvPr/>
        </p:nvSpPr>
        <p:spPr>
          <a:xfrm>
            <a:off x="6138823" y="1996636"/>
            <a:ext cx="1924076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20,000+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BAC4D3-F5A4-404C-BEE3-8EFBA3BD0CCC}"/>
              </a:ext>
            </a:extLst>
          </p:cNvPr>
          <p:cNvSpPr txBox="1"/>
          <p:nvPr/>
        </p:nvSpPr>
        <p:spPr>
          <a:xfrm>
            <a:off x="6107444" y="2587001"/>
            <a:ext cx="1924076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Customers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98B5F3-D39D-134D-97A6-5533DEF92527}"/>
              </a:ext>
            </a:extLst>
          </p:cNvPr>
          <p:cNvSpPr/>
          <p:nvPr/>
        </p:nvSpPr>
        <p:spPr>
          <a:xfrm>
            <a:off x="4038810" y="3435197"/>
            <a:ext cx="1924076" cy="1483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E356595-1A2F-5646-A047-3FB62B41D078}"/>
              </a:ext>
            </a:extLst>
          </p:cNvPr>
          <p:cNvSpPr txBox="1"/>
          <p:nvPr/>
        </p:nvSpPr>
        <p:spPr>
          <a:xfrm>
            <a:off x="4037574" y="3598716"/>
            <a:ext cx="1908058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chemeClr val="bg1"/>
                </a:solidFill>
                <a:cs typeface="Arial" panose="020B0604020202020204" pitchFamily="34" charset="0"/>
              </a:rPr>
              <a:t>40+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0638529-9702-9E4F-AC07-B58306350D9F}"/>
              </a:ext>
            </a:extLst>
          </p:cNvPr>
          <p:cNvSpPr txBox="1"/>
          <p:nvPr/>
        </p:nvSpPr>
        <p:spPr>
          <a:xfrm>
            <a:off x="4180130" y="4209891"/>
            <a:ext cx="1765502" cy="5545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Major R&amp;D locations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9544D88-EC86-BC49-8ACC-4831D3437B4D}"/>
              </a:ext>
            </a:extLst>
          </p:cNvPr>
          <p:cNvSpPr/>
          <p:nvPr/>
        </p:nvSpPr>
        <p:spPr>
          <a:xfrm>
            <a:off x="8158927" y="1833117"/>
            <a:ext cx="1924076" cy="1483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E26F49-E91C-4143-B790-39B373CCCD7F}"/>
              </a:ext>
            </a:extLst>
          </p:cNvPr>
          <p:cNvSpPr txBox="1"/>
          <p:nvPr/>
        </p:nvSpPr>
        <p:spPr>
          <a:xfrm>
            <a:off x="8158927" y="1996636"/>
            <a:ext cx="1924076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~</a:t>
            </a:r>
            <a:r>
              <a:rPr lang="en-US" sz="3200" b="1" dirty="0">
                <a:solidFill>
                  <a:schemeClr val="bg1"/>
                </a:solidFill>
                <a:latin typeface="Arial"/>
                <a:cs typeface="Arial" panose="020B0604020202020204" pitchFamily="34" charset="0"/>
              </a:rPr>
              <a:t>24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,000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3A0598-EFD2-A547-AFE1-363B2E4EDEE1}"/>
              </a:ext>
            </a:extLst>
          </p:cNvPr>
          <p:cNvSpPr txBox="1"/>
          <p:nvPr/>
        </p:nvSpPr>
        <p:spPr>
          <a:xfrm>
            <a:off x="8158925" y="2587001"/>
            <a:ext cx="1924077" cy="2462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Employees worldwide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9ABFBE-4760-E547-9C71-C299B2CEB6DF}"/>
              </a:ext>
            </a:extLst>
          </p:cNvPr>
          <p:cNvSpPr/>
          <p:nvPr/>
        </p:nvSpPr>
        <p:spPr>
          <a:xfrm>
            <a:off x="6093669" y="3435197"/>
            <a:ext cx="1924076" cy="1483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03CBED-EC4F-AE43-BB78-74F911888E3E}"/>
              </a:ext>
            </a:extLst>
          </p:cNvPr>
          <p:cNvSpPr txBox="1"/>
          <p:nvPr/>
        </p:nvSpPr>
        <p:spPr>
          <a:xfrm>
            <a:off x="6107444" y="3607626"/>
            <a:ext cx="1910301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15,000+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A36EEFF-88C8-574A-BDE0-711614284AAD}"/>
              </a:ext>
            </a:extLst>
          </p:cNvPr>
          <p:cNvSpPr txBox="1"/>
          <p:nvPr/>
        </p:nvSpPr>
        <p:spPr>
          <a:xfrm>
            <a:off x="6096000" y="4180455"/>
            <a:ext cx="1924077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Patents granted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</a:t>
            </a:r>
            <a:r>
              <a:rPr lang="en-US" sz="1600" dirty="0">
                <a:solidFill>
                  <a:schemeClr val="bg1"/>
                </a:solidFill>
                <a:latin typeface="Arial"/>
              </a:rPr>
              <a:t>applied for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9E5923B-D9CC-3E41-9547-8D4D19F478F5}"/>
              </a:ext>
            </a:extLst>
          </p:cNvPr>
          <p:cNvSpPr/>
          <p:nvPr/>
        </p:nvSpPr>
        <p:spPr>
          <a:xfrm>
            <a:off x="1991443" y="1831125"/>
            <a:ext cx="1924076" cy="14866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FA58D3C-4801-D04C-BEF2-B7E2F38348D1}"/>
              </a:ext>
            </a:extLst>
          </p:cNvPr>
          <p:cNvSpPr txBox="1"/>
          <p:nvPr/>
        </p:nvSpPr>
        <p:spPr>
          <a:xfrm>
            <a:off x="1980472" y="1996636"/>
            <a:ext cx="1926335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schemeClr val="bg1"/>
                </a:solidFill>
                <a:latin typeface="Arial"/>
                <a:cs typeface="Arial" panose="020B0604020202020204" pitchFamily="34" charset="0"/>
              </a:rPr>
              <a:t>5.04bn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5FB0D83-B8D8-1A44-8A32-9B27BD8EBB65}"/>
              </a:ext>
            </a:extLst>
          </p:cNvPr>
          <p:cNvSpPr txBox="1"/>
          <p:nvPr/>
        </p:nvSpPr>
        <p:spPr>
          <a:xfrm>
            <a:off x="1991442" y="2587001"/>
            <a:ext cx="1924077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EUR revenues 2021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2DE9E88-D36E-674A-8809-9986A55C3902}"/>
              </a:ext>
            </a:extLst>
          </p:cNvPr>
          <p:cNvSpPr/>
          <p:nvPr/>
        </p:nvSpPr>
        <p:spPr>
          <a:xfrm>
            <a:off x="8165782" y="3461076"/>
            <a:ext cx="1924076" cy="1483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0DCC98-E1E7-A642-8F5C-AC24CC34E128}"/>
              </a:ext>
            </a:extLst>
          </p:cNvPr>
          <p:cNvSpPr txBox="1"/>
          <p:nvPr/>
        </p:nvSpPr>
        <p:spPr>
          <a:xfrm>
            <a:off x="8071183" y="3598716"/>
            <a:ext cx="2081174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110+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9C0D605-EEE0-524F-9771-E89407BB2068}"/>
              </a:ext>
            </a:extLst>
          </p:cNvPr>
          <p:cNvSpPr txBox="1"/>
          <p:nvPr/>
        </p:nvSpPr>
        <p:spPr>
          <a:xfrm>
            <a:off x="8048972" y="4180455"/>
            <a:ext cx="2077920" cy="4924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Years design + manufacturing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0BC52F-B0DF-D045-AB60-2606B8569EEC}"/>
              </a:ext>
            </a:extLst>
          </p:cNvPr>
          <p:cNvSpPr txBox="1"/>
          <p:nvPr/>
        </p:nvSpPr>
        <p:spPr>
          <a:xfrm>
            <a:off x="1947992" y="4747939"/>
            <a:ext cx="2101355" cy="1533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IM – Industrial and Medical, AUT - Automotive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D2D20B8F-67EE-F443-825C-88E856004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8163" y="6462896"/>
            <a:ext cx="1244681" cy="1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990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dirty="0"/>
              <a:t>OSRAM Opto Semiconductors</a:t>
            </a:r>
            <a:endParaRPr lang="de-DE" dirty="0"/>
          </a:p>
        </p:txBody>
      </p:sp>
      <p:sp>
        <p:nvSpPr>
          <p:cNvPr id="21" name="Textplatzhalter 20">
            <a:extLst>
              <a:ext uri="{FF2B5EF4-FFF2-40B4-BE49-F238E27FC236}">
                <a16:creationId xmlns:a16="http://schemas.microsoft.com/office/drawing/2014/main" id="{E93EDBF8-140E-43FD-8726-7E2B716CD8C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6670" y="899735"/>
            <a:ext cx="11076174" cy="494351"/>
          </a:xfrm>
        </p:spPr>
        <p:txBody>
          <a:bodyPr/>
          <a:lstStyle/>
          <a:p>
            <a:r>
              <a:rPr lang="en-US" dirty="0"/>
              <a:t>Production sites and numbers*</a:t>
            </a:r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0067276C-2FA5-43E7-AC38-9DF657F64AB4}"/>
              </a:ext>
            </a:extLst>
          </p:cNvPr>
          <p:cNvGrpSpPr/>
          <p:nvPr/>
        </p:nvGrpSpPr>
        <p:grpSpPr>
          <a:xfrm>
            <a:off x="482728" y="2109157"/>
            <a:ext cx="3928532" cy="2772055"/>
            <a:chOff x="621537" y="2197538"/>
            <a:chExt cx="5676147" cy="3262846"/>
          </a:xfrm>
        </p:grpSpPr>
        <p:sp>
          <p:nvSpPr>
            <p:cNvPr id="3" name="Textfeld 2"/>
            <p:cNvSpPr txBox="1">
              <a:spLocks/>
            </p:cNvSpPr>
            <p:nvPr/>
          </p:nvSpPr>
          <p:spPr bwMode="gray">
            <a:xfrm>
              <a:off x="4401641" y="2413748"/>
              <a:ext cx="1597467" cy="507175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Segment revenue</a:t>
              </a:r>
            </a:p>
          </p:txBody>
        </p:sp>
        <p:sp>
          <p:nvSpPr>
            <p:cNvPr id="4" name="Textfeld 3"/>
            <p:cNvSpPr txBox="1">
              <a:spLocks/>
            </p:cNvSpPr>
            <p:nvPr/>
          </p:nvSpPr>
          <p:spPr bwMode="gray">
            <a:xfrm>
              <a:off x="760130" y="2389621"/>
              <a:ext cx="1728192" cy="492443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-6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1.7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bn €</a:t>
              </a:r>
            </a:p>
          </p:txBody>
        </p:sp>
        <p:sp>
          <p:nvSpPr>
            <p:cNvPr id="5" name="Textfeld 4"/>
            <p:cNvSpPr txBox="1">
              <a:spLocks/>
            </p:cNvSpPr>
            <p:nvPr/>
          </p:nvSpPr>
          <p:spPr bwMode="gray">
            <a:xfrm>
              <a:off x="4401639" y="3525023"/>
              <a:ext cx="1896045" cy="507175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Employees worldwide</a:t>
              </a:r>
            </a:p>
          </p:txBody>
        </p:sp>
        <p:sp>
          <p:nvSpPr>
            <p:cNvPr id="6" name="Textfeld 5"/>
            <p:cNvSpPr txBox="1">
              <a:spLocks/>
            </p:cNvSpPr>
            <p:nvPr/>
          </p:nvSpPr>
          <p:spPr bwMode="gray">
            <a:xfrm>
              <a:off x="760130" y="3500896"/>
              <a:ext cx="2335181" cy="579630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-60" normalizeH="0" baseline="0" noProof="0" dirty="0">
                  <a:ln>
                    <a:noFill/>
                  </a:ln>
                  <a:solidFill>
                    <a:srgbClr val="FF66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rPr>
                <a:t>~12.700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endParaRPr>
            </a:p>
          </p:txBody>
        </p:sp>
        <p:sp>
          <p:nvSpPr>
            <p:cNvPr id="7" name="Textfeld 6"/>
            <p:cNvSpPr txBox="1">
              <a:spLocks/>
            </p:cNvSpPr>
            <p:nvPr/>
          </p:nvSpPr>
          <p:spPr bwMode="gray">
            <a:xfrm>
              <a:off x="4401639" y="4636299"/>
              <a:ext cx="1498761" cy="507175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Industry position</a:t>
              </a:r>
            </a:p>
          </p:txBody>
        </p:sp>
        <p:sp>
          <p:nvSpPr>
            <p:cNvPr id="8" name="Textfeld 7"/>
            <p:cNvSpPr txBox="1">
              <a:spLocks/>
            </p:cNvSpPr>
            <p:nvPr/>
          </p:nvSpPr>
          <p:spPr bwMode="gray">
            <a:xfrm>
              <a:off x="760130" y="4612170"/>
              <a:ext cx="3854426" cy="579630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200" spc="-60" dirty="0">
                  <a:solidFill>
                    <a:srgbClr val="FF6600"/>
                  </a:solidFill>
                  <a:latin typeface="Arial" charset="0"/>
                  <a:cs typeface="Arial" charset="0"/>
                </a:rPr>
                <a:t>Global No. 2</a:t>
              </a:r>
            </a:p>
          </p:txBody>
        </p:sp>
        <p:grpSp>
          <p:nvGrpSpPr>
            <p:cNvPr id="23" name="Gruppieren 22">
              <a:extLst>
                <a:ext uri="{FF2B5EF4-FFF2-40B4-BE49-F238E27FC236}">
                  <a16:creationId xmlns:a16="http://schemas.microsoft.com/office/drawing/2014/main" id="{A2D2C68B-7310-4BEF-941A-AFACDFF84AD8}"/>
                </a:ext>
              </a:extLst>
            </p:cNvPr>
            <p:cNvGrpSpPr/>
            <p:nvPr/>
          </p:nvGrpSpPr>
          <p:grpSpPr>
            <a:xfrm>
              <a:off x="621537" y="2197538"/>
              <a:ext cx="5077179" cy="3262846"/>
              <a:chOff x="621537" y="2197538"/>
              <a:chExt cx="5077179" cy="3262846"/>
            </a:xfrm>
          </p:grpSpPr>
          <p:cxnSp>
            <p:nvCxnSpPr>
              <p:cNvPr id="12" name="Gerade Verbindung 58"/>
              <p:cNvCxnSpPr>
                <a:cxnSpLocks/>
              </p:cNvCxnSpPr>
              <p:nvPr/>
            </p:nvCxnSpPr>
            <p:spPr bwMode="gray">
              <a:xfrm>
                <a:off x="621537" y="3237834"/>
                <a:ext cx="5077179" cy="0"/>
              </a:xfrm>
              <a:prstGeom prst="line">
                <a:avLst/>
              </a:prstGeom>
              <a:noFill/>
              <a:ln w="19050" cap="flat">
                <a:solidFill>
                  <a:schemeClr val="tx2"/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cxnSp>
          <p:cxnSp>
            <p:nvCxnSpPr>
              <p:cNvPr id="13" name="Gerade Verbindung 58"/>
              <p:cNvCxnSpPr>
                <a:cxnSpLocks/>
              </p:cNvCxnSpPr>
              <p:nvPr/>
            </p:nvCxnSpPr>
            <p:spPr bwMode="gray">
              <a:xfrm>
                <a:off x="621537" y="4349109"/>
                <a:ext cx="5077179" cy="0"/>
              </a:xfrm>
              <a:prstGeom prst="line">
                <a:avLst/>
              </a:prstGeom>
              <a:noFill/>
              <a:ln w="19050" cap="flat">
                <a:solidFill>
                  <a:schemeClr val="tx2"/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cxnSp>
          <p:cxnSp>
            <p:nvCxnSpPr>
              <p:cNvPr id="14" name="Gerade Verbindung 58"/>
              <p:cNvCxnSpPr>
                <a:cxnSpLocks/>
              </p:cNvCxnSpPr>
              <p:nvPr/>
            </p:nvCxnSpPr>
            <p:spPr bwMode="gray">
              <a:xfrm>
                <a:off x="621537" y="5460384"/>
                <a:ext cx="5077179" cy="0"/>
              </a:xfrm>
              <a:prstGeom prst="line">
                <a:avLst/>
              </a:prstGeom>
              <a:noFill/>
              <a:ln w="19050" cap="flat">
                <a:solidFill>
                  <a:schemeClr val="tx2"/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cxnSp>
          <p:cxnSp>
            <p:nvCxnSpPr>
              <p:cNvPr id="51" name="Gerade Verbindung 58">
                <a:extLst>
                  <a:ext uri="{FF2B5EF4-FFF2-40B4-BE49-F238E27FC236}">
                    <a16:creationId xmlns:a16="http://schemas.microsoft.com/office/drawing/2014/main" id="{6BA30A0D-A569-446F-80EE-850C9302702C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621537" y="2197538"/>
                <a:ext cx="5077179" cy="0"/>
              </a:xfrm>
              <a:prstGeom prst="line">
                <a:avLst/>
              </a:prstGeom>
              <a:noFill/>
              <a:ln w="19050" cap="flat">
                <a:solidFill>
                  <a:schemeClr val="tx2"/>
                </a:solidFill>
                <a:prstDash val="sysDot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cxnSp>
        </p:grpSp>
      </p:grp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4B757D94-8CB4-4956-A038-29D2A10D236E}"/>
              </a:ext>
            </a:extLst>
          </p:cNvPr>
          <p:cNvGrpSpPr/>
          <p:nvPr/>
        </p:nvGrpSpPr>
        <p:grpSpPr>
          <a:xfrm>
            <a:off x="4909526" y="2555864"/>
            <a:ext cx="5582978" cy="2914215"/>
            <a:chOff x="5605049" y="2702609"/>
            <a:chExt cx="4965110" cy="2389839"/>
          </a:xfrm>
        </p:grpSpPr>
        <p:grpSp>
          <p:nvGrpSpPr>
            <p:cNvPr id="537" name="Welt, Karte, Weltkarte, World">
              <a:extLst>
                <a:ext uri="{FF2B5EF4-FFF2-40B4-BE49-F238E27FC236}">
                  <a16:creationId xmlns:a16="http://schemas.microsoft.com/office/drawing/2014/main" id="{CF9DC351-2A59-4D31-87FF-0868681582F8}"/>
                </a:ext>
              </a:extLst>
            </p:cNvPr>
            <p:cNvGrpSpPr>
              <a:grpSpLocks/>
            </p:cNvGrpSpPr>
            <p:nvPr/>
          </p:nvGrpSpPr>
          <p:grpSpPr bwMode="gray">
            <a:xfrm>
              <a:off x="5605049" y="2702609"/>
              <a:ext cx="4965110" cy="2389839"/>
              <a:chOff x="1295" y="1144"/>
              <a:chExt cx="3463" cy="1635"/>
            </a:xfrm>
            <a:solidFill>
              <a:srgbClr val="A7A8AA"/>
            </a:solidFill>
          </p:grpSpPr>
          <p:sp>
            <p:nvSpPr>
              <p:cNvPr id="538" name="Rectangle 8">
                <a:extLst>
                  <a:ext uri="{FF2B5EF4-FFF2-40B4-BE49-F238E27FC236}">
                    <a16:creationId xmlns:a16="http://schemas.microsoft.com/office/drawing/2014/main" id="{29739D1D-8AC7-4733-8C32-1DEB485692B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949" y="2090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39" name="Freeform 9">
                <a:extLst>
                  <a:ext uri="{FF2B5EF4-FFF2-40B4-BE49-F238E27FC236}">
                    <a16:creationId xmlns:a16="http://schemas.microsoft.com/office/drawing/2014/main" id="{BF8D0A9E-DE16-4445-A095-1A21198AD3D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03" y="2048"/>
                <a:ext cx="108" cy="108"/>
              </a:xfrm>
              <a:custGeom>
                <a:avLst/>
                <a:gdLst>
                  <a:gd name="T0" fmla="*/ 108 w 108"/>
                  <a:gd name="T1" fmla="*/ 48 h 108"/>
                  <a:gd name="T2" fmla="*/ 102 w 108"/>
                  <a:gd name="T3" fmla="*/ 42 h 108"/>
                  <a:gd name="T4" fmla="*/ 102 w 108"/>
                  <a:gd name="T5" fmla="*/ 42 h 108"/>
                  <a:gd name="T6" fmla="*/ 96 w 108"/>
                  <a:gd name="T7" fmla="*/ 60 h 108"/>
                  <a:gd name="T8" fmla="*/ 96 w 108"/>
                  <a:gd name="T9" fmla="*/ 60 h 108"/>
                  <a:gd name="T10" fmla="*/ 96 w 108"/>
                  <a:gd name="T11" fmla="*/ 66 h 108"/>
                  <a:gd name="T12" fmla="*/ 90 w 108"/>
                  <a:gd name="T13" fmla="*/ 72 h 108"/>
                  <a:gd name="T14" fmla="*/ 84 w 108"/>
                  <a:gd name="T15" fmla="*/ 78 h 108"/>
                  <a:gd name="T16" fmla="*/ 84 w 108"/>
                  <a:gd name="T17" fmla="*/ 84 h 108"/>
                  <a:gd name="T18" fmla="*/ 84 w 108"/>
                  <a:gd name="T19" fmla="*/ 84 h 108"/>
                  <a:gd name="T20" fmla="*/ 84 w 108"/>
                  <a:gd name="T21" fmla="*/ 90 h 108"/>
                  <a:gd name="T22" fmla="*/ 78 w 108"/>
                  <a:gd name="T23" fmla="*/ 90 h 108"/>
                  <a:gd name="T24" fmla="*/ 78 w 108"/>
                  <a:gd name="T25" fmla="*/ 102 h 108"/>
                  <a:gd name="T26" fmla="*/ 60 w 108"/>
                  <a:gd name="T27" fmla="*/ 108 h 108"/>
                  <a:gd name="T28" fmla="*/ 60 w 108"/>
                  <a:gd name="T29" fmla="*/ 102 h 108"/>
                  <a:gd name="T30" fmla="*/ 60 w 108"/>
                  <a:gd name="T31" fmla="*/ 96 h 108"/>
                  <a:gd name="T32" fmla="*/ 54 w 108"/>
                  <a:gd name="T33" fmla="*/ 96 h 108"/>
                  <a:gd name="T34" fmla="*/ 42 w 108"/>
                  <a:gd name="T35" fmla="*/ 96 h 108"/>
                  <a:gd name="T36" fmla="*/ 36 w 108"/>
                  <a:gd name="T37" fmla="*/ 96 h 108"/>
                  <a:gd name="T38" fmla="*/ 30 w 108"/>
                  <a:gd name="T39" fmla="*/ 102 h 108"/>
                  <a:gd name="T40" fmla="*/ 30 w 108"/>
                  <a:gd name="T41" fmla="*/ 90 h 108"/>
                  <a:gd name="T42" fmla="*/ 18 w 108"/>
                  <a:gd name="T43" fmla="*/ 96 h 108"/>
                  <a:gd name="T44" fmla="*/ 24 w 108"/>
                  <a:gd name="T45" fmla="*/ 90 h 108"/>
                  <a:gd name="T46" fmla="*/ 18 w 108"/>
                  <a:gd name="T47" fmla="*/ 96 h 108"/>
                  <a:gd name="T48" fmla="*/ 12 w 108"/>
                  <a:gd name="T49" fmla="*/ 90 h 108"/>
                  <a:gd name="T50" fmla="*/ 12 w 108"/>
                  <a:gd name="T51" fmla="*/ 78 h 108"/>
                  <a:gd name="T52" fmla="*/ 12 w 108"/>
                  <a:gd name="T53" fmla="*/ 72 h 108"/>
                  <a:gd name="T54" fmla="*/ 6 w 108"/>
                  <a:gd name="T55" fmla="*/ 66 h 108"/>
                  <a:gd name="T56" fmla="*/ 6 w 108"/>
                  <a:gd name="T57" fmla="*/ 66 h 108"/>
                  <a:gd name="T58" fmla="*/ 0 w 108"/>
                  <a:gd name="T59" fmla="*/ 60 h 108"/>
                  <a:gd name="T60" fmla="*/ 6 w 108"/>
                  <a:gd name="T61" fmla="*/ 54 h 108"/>
                  <a:gd name="T62" fmla="*/ 0 w 108"/>
                  <a:gd name="T63" fmla="*/ 48 h 108"/>
                  <a:gd name="T64" fmla="*/ 6 w 108"/>
                  <a:gd name="T65" fmla="*/ 42 h 108"/>
                  <a:gd name="T66" fmla="*/ 0 w 108"/>
                  <a:gd name="T67" fmla="*/ 42 h 108"/>
                  <a:gd name="T68" fmla="*/ 6 w 108"/>
                  <a:gd name="T69" fmla="*/ 30 h 108"/>
                  <a:gd name="T70" fmla="*/ 12 w 108"/>
                  <a:gd name="T71" fmla="*/ 42 h 108"/>
                  <a:gd name="T72" fmla="*/ 24 w 108"/>
                  <a:gd name="T73" fmla="*/ 48 h 108"/>
                  <a:gd name="T74" fmla="*/ 36 w 108"/>
                  <a:gd name="T75" fmla="*/ 42 h 108"/>
                  <a:gd name="T76" fmla="*/ 42 w 108"/>
                  <a:gd name="T77" fmla="*/ 36 h 108"/>
                  <a:gd name="T78" fmla="*/ 54 w 108"/>
                  <a:gd name="T79" fmla="*/ 42 h 108"/>
                  <a:gd name="T80" fmla="*/ 66 w 108"/>
                  <a:gd name="T81" fmla="*/ 36 h 108"/>
                  <a:gd name="T82" fmla="*/ 66 w 108"/>
                  <a:gd name="T83" fmla="*/ 24 h 108"/>
                  <a:gd name="T84" fmla="*/ 72 w 108"/>
                  <a:gd name="T85" fmla="*/ 18 h 108"/>
                  <a:gd name="T86" fmla="*/ 72 w 108"/>
                  <a:gd name="T87" fmla="*/ 12 h 108"/>
                  <a:gd name="T88" fmla="*/ 78 w 108"/>
                  <a:gd name="T89" fmla="*/ 0 h 108"/>
                  <a:gd name="T90" fmla="*/ 84 w 108"/>
                  <a:gd name="T91" fmla="*/ 6 h 108"/>
                  <a:gd name="T92" fmla="*/ 96 w 108"/>
                  <a:gd name="T93" fmla="*/ 6 h 108"/>
                  <a:gd name="T94" fmla="*/ 96 w 108"/>
                  <a:gd name="T95" fmla="*/ 6 h 108"/>
                  <a:gd name="T96" fmla="*/ 96 w 108"/>
                  <a:gd name="T97" fmla="*/ 6 h 108"/>
                  <a:gd name="T98" fmla="*/ 96 w 108"/>
                  <a:gd name="T99" fmla="*/ 12 h 108"/>
                  <a:gd name="T100" fmla="*/ 96 w 108"/>
                  <a:gd name="T101" fmla="*/ 12 h 108"/>
                  <a:gd name="T102" fmla="*/ 90 w 108"/>
                  <a:gd name="T103" fmla="*/ 12 h 108"/>
                  <a:gd name="T104" fmla="*/ 90 w 108"/>
                  <a:gd name="T105" fmla="*/ 18 h 108"/>
                  <a:gd name="T106" fmla="*/ 102 w 108"/>
                  <a:gd name="T107" fmla="*/ 30 h 108"/>
                  <a:gd name="T108" fmla="*/ 96 w 108"/>
                  <a:gd name="T109" fmla="*/ 36 h 108"/>
                  <a:gd name="T110" fmla="*/ 102 w 108"/>
                  <a:gd name="T111" fmla="*/ 42 h 108"/>
                  <a:gd name="T112" fmla="*/ 108 w 108"/>
                  <a:gd name="T113" fmla="*/ 4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8" h="108">
                    <a:moveTo>
                      <a:pt x="108" y="48"/>
                    </a:moveTo>
                    <a:lnTo>
                      <a:pt x="102" y="42"/>
                    </a:lnTo>
                    <a:lnTo>
                      <a:pt x="102" y="42"/>
                    </a:lnTo>
                    <a:lnTo>
                      <a:pt x="96" y="60"/>
                    </a:lnTo>
                    <a:lnTo>
                      <a:pt x="96" y="60"/>
                    </a:lnTo>
                    <a:lnTo>
                      <a:pt x="96" y="66"/>
                    </a:lnTo>
                    <a:lnTo>
                      <a:pt x="90" y="72"/>
                    </a:lnTo>
                    <a:lnTo>
                      <a:pt x="84" y="78"/>
                    </a:lnTo>
                    <a:lnTo>
                      <a:pt x="84" y="84"/>
                    </a:lnTo>
                    <a:lnTo>
                      <a:pt x="84" y="84"/>
                    </a:lnTo>
                    <a:lnTo>
                      <a:pt x="84" y="90"/>
                    </a:lnTo>
                    <a:lnTo>
                      <a:pt x="78" y="90"/>
                    </a:lnTo>
                    <a:lnTo>
                      <a:pt x="78" y="102"/>
                    </a:lnTo>
                    <a:lnTo>
                      <a:pt x="60" y="108"/>
                    </a:lnTo>
                    <a:lnTo>
                      <a:pt x="60" y="102"/>
                    </a:lnTo>
                    <a:lnTo>
                      <a:pt x="60" y="96"/>
                    </a:lnTo>
                    <a:lnTo>
                      <a:pt x="54" y="96"/>
                    </a:lnTo>
                    <a:lnTo>
                      <a:pt x="42" y="96"/>
                    </a:lnTo>
                    <a:lnTo>
                      <a:pt x="36" y="96"/>
                    </a:lnTo>
                    <a:lnTo>
                      <a:pt x="30" y="102"/>
                    </a:lnTo>
                    <a:lnTo>
                      <a:pt x="30" y="90"/>
                    </a:lnTo>
                    <a:lnTo>
                      <a:pt x="18" y="96"/>
                    </a:lnTo>
                    <a:lnTo>
                      <a:pt x="24" y="90"/>
                    </a:lnTo>
                    <a:lnTo>
                      <a:pt x="18" y="96"/>
                    </a:lnTo>
                    <a:lnTo>
                      <a:pt x="12" y="90"/>
                    </a:lnTo>
                    <a:lnTo>
                      <a:pt x="12" y="78"/>
                    </a:lnTo>
                    <a:lnTo>
                      <a:pt x="12" y="72"/>
                    </a:lnTo>
                    <a:lnTo>
                      <a:pt x="6" y="66"/>
                    </a:lnTo>
                    <a:lnTo>
                      <a:pt x="6" y="66"/>
                    </a:lnTo>
                    <a:lnTo>
                      <a:pt x="0" y="60"/>
                    </a:lnTo>
                    <a:lnTo>
                      <a:pt x="6" y="54"/>
                    </a:lnTo>
                    <a:lnTo>
                      <a:pt x="0" y="48"/>
                    </a:lnTo>
                    <a:lnTo>
                      <a:pt x="6" y="42"/>
                    </a:lnTo>
                    <a:lnTo>
                      <a:pt x="0" y="42"/>
                    </a:lnTo>
                    <a:lnTo>
                      <a:pt x="6" y="30"/>
                    </a:lnTo>
                    <a:lnTo>
                      <a:pt x="12" y="42"/>
                    </a:lnTo>
                    <a:lnTo>
                      <a:pt x="24" y="48"/>
                    </a:lnTo>
                    <a:lnTo>
                      <a:pt x="36" y="42"/>
                    </a:lnTo>
                    <a:lnTo>
                      <a:pt x="42" y="36"/>
                    </a:lnTo>
                    <a:lnTo>
                      <a:pt x="54" y="42"/>
                    </a:lnTo>
                    <a:lnTo>
                      <a:pt x="66" y="36"/>
                    </a:lnTo>
                    <a:lnTo>
                      <a:pt x="66" y="24"/>
                    </a:lnTo>
                    <a:lnTo>
                      <a:pt x="72" y="18"/>
                    </a:lnTo>
                    <a:lnTo>
                      <a:pt x="72" y="12"/>
                    </a:lnTo>
                    <a:lnTo>
                      <a:pt x="78" y="0"/>
                    </a:lnTo>
                    <a:lnTo>
                      <a:pt x="84" y="6"/>
                    </a:lnTo>
                    <a:lnTo>
                      <a:pt x="96" y="6"/>
                    </a:lnTo>
                    <a:lnTo>
                      <a:pt x="96" y="6"/>
                    </a:lnTo>
                    <a:lnTo>
                      <a:pt x="96" y="6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0" y="12"/>
                    </a:lnTo>
                    <a:lnTo>
                      <a:pt x="90" y="18"/>
                    </a:lnTo>
                    <a:lnTo>
                      <a:pt x="102" y="30"/>
                    </a:lnTo>
                    <a:lnTo>
                      <a:pt x="96" y="36"/>
                    </a:lnTo>
                    <a:lnTo>
                      <a:pt x="102" y="42"/>
                    </a:lnTo>
                    <a:lnTo>
                      <a:pt x="108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40" name="Freeform 10">
                <a:extLst>
                  <a:ext uri="{FF2B5EF4-FFF2-40B4-BE49-F238E27FC236}">
                    <a16:creationId xmlns:a16="http://schemas.microsoft.com/office/drawing/2014/main" id="{3BB16E62-FD93-4CA4-81D8-BC0DE161542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853" y="2036"/>
                <a:ext cx="120" cy="138"/>
              </a:xfrm>
              <a:custGeom>
                <a:avLst/>
                <a:gdLst>
                  <a:gd name="T0" fmla="*/ 120 w 120"/>
                  <a:gd name="T1" fmla="*/ 108 h 138"/>
                  <a:gd name="T2" fmla="*/ 120 w 120"/>
                  <a:gd name="T3" fmla="*/ 108 h 138"/>
                  <a:gd name="T4" fmla="*/ 114 w 120"/>
                  <a:gd name="T5" fmla="*/ 126 h 138"/>
                  <a:gd name="T6" fmla="*/ 114 w 120"/>
                  <a:gd name="T7" fmla="*/ 138 h 138"/>
                  <a:gd name="T8" fmla="*/ 108 w 120"/>
                  <a:gd name="T9" fmla="*/ 138 h 138"/>
                  <a:gd name="T10" fmla="*/ 108 w 120"/>
                  <a:gd name="T11" fmla="*/ 138 h 138"/>
                  <a:gd name="T12" fmla="*/ 102 w 120"/>
                  <a:gd name="T13" fmla="*/ 138 h 138"/>
                  <a:gd name="T14" fmla="*/ 102 w 120"/>
                  <a:gd name="T15" fmla="*/ 138 h 138"/>
                  <a:gd name="T16" fmla="*/ 90 w 120"/>
                  <a:gd name="T17" fmla="*/ 132 h 138"/>
                  <a:gd name="T18" fmla="*/ 84 w 120"/>
                  <a:gd name="T19" fmla="*/ 126 h 138"/>
                  <a:gd name="T20" fmla="*/ 78 w 120"/>
                  <a:gd name="T21" fmla="*/ 120 h 138"/>
                  <a:gd name="T22" fmla="*/ 72 w 120"/>
                  <a:gd name="T23" fmla="*/ 114 h 138"/>
                  <a:gd name="T24" fmla="*/ 66 w 120"/>
                  <a:gd name="T25" fmla="*/ 108 h 138"/>
                  <a:gd name="T26" fmla="*/ 66 w 120"/>
                  <a:gd name="T27" fmla="*/ 96 h 138"/>
                  <a:gd name="T28" fmla="*/ 60 w 120"/>
                  <a:gd name="T29" fmla="*/ 84 h 138"/>
                  <a:gd name="T30" fmla="*/ 60 w 120"/>
                  <a:gd name="T31" fmla="*/ 84 h 138"/>
                  <a:gd name="T32" fmla="*/ 54 w 120"/>
                  <a:gd name="T33" fmla="*/ 78 h 138"/>
                  <a:gd name="T34" fmla="*/ 48 w 120"/>
                  <a:gd name="T35" fmla="*/ 66 h 138"/>
                  <a:gd name="T36" fmla="*/ 42 w 120"/>
                  <a:gd name="T37" fmla="*/ 60 h 138"/>
                  <a:gd name="T38" fmla="*/ 36 w 120"/>
                  <a:gd name="T39" fmla="*/ 48 h 138"/>
                  <a:gd name="T40" fmla="*/ 30 w 120"/>
                  <a:gd name="T41" fmla="*/ 42 h 138"/>
                  <a:gd name="T42" fmla="*/ 24 w 120"/>
                  <a:gd name="T43" fmla="*/ 30 h 138"/>
                  <a:gd name="T44" fmla="*/ 12 w 120"/>
                  <a:gd name="T45" fmla="*/ 24 h 138"/>
                  <a:gd name="T46" fmla="*/ 6 w 120"/>
                  <a:gd name="T47" fmla="*/ 12 h 138"/>
                  <a:gd name="T48" fmla="*/ 0 w 120"/>
                  <a:gd name="T49" fmla="*/ 0 h 138"/>
                  <a:gd name="T50" fmla="*/ 6 w 120"/>
                  <a:gd name="T51" fmla="*/ 0 h 138"/>
                  <a:gd name="T52" fmla="*/ 12 w 120"/>
                  <a:gd name="T53" fmla="*/ 6 h 138"/>
                  <a:gd name="T54" fmla="*/ 24 w 120"/>
                  <a:gd name="T55" fmla="*/ 6 h 138"/>
                  <a:gd name="T56" fmla="*/ 30 w 120"/>
                  <a:gd name="T57" fmla="*/ 18 h 138"/>
                  <a:gd name="T58" fmla="*/ 36 w 120"/>
                  <a:gd name="T59" fmla="*/ 18 h 138"/>
                  <a:gd name="T60" fmla="*/ 42 w 120"/>
                  <a:gd name="T61" fmla="*/ 24 h 138"/>
                  <a:gd name="T62" fmla="*/ 54 w 120"/>
                  <a:gd name="T63" fmla="*/ 36 h 138"/>
                  <a:gd name="T64" fmla="*/ 60 w 120"/>
                  <a:gd name="T65" fmla="*/ 42 h 138"/>
                  <a:gd name="T66" fmla="*/ 60 w 120"/>
                  <a:gd name="T67" fmla="*/ 42 h 138"/>
                  <a:gd name="T68" fmla="*/ 72 w 120"/>
                  <a:gd name="T69" fmla="*/ 48 h 138"/>
                  <a:gd name="T70" fmla="*/ 78 w 120"/>
                  <a:gd name="T71" fmla="*/ 54 h 138"/>
                  <a:gd name="T72" fmla="*/ 84 w 120"/>
                  <a:gd name="T73" fmla="*/ 60 h 138"/>
                  <a:gd name="T74" fmla="*/ 90 w 120"/>
                  <a:gd name="T75" fmla="*/ 60 h 138"/>
                  <a:gd name="T76" fmla="*/ 96 w 120"/>
                  <a:gd name="T77" fmla="*/ 66 h 138"/>
                  <a:gd name="T78" fmla="*/ 90 w 120"/>
                  <a:gd name="T79" fmla="*/ 72 h 138"/>
                  <a:gd name="T80" fmla="*/ 90 w 120"/>
                  <a:gd name="T81" fmla="*/ 72 h 138"/>
                  <a:gd name="T82" fmla="*/ 90 w 120"/>
                  <a:gd name="T83" fmla="*/ 78 h 138"/>
                  <a:gd name="T84" fmla="*/ 90 w 120"/>
                  <a:gd name="T85" fmla="*/ 78 h 138"/>
                  <a:gd name="T86" fmla="*/ 102 w 120"/>
                  <a:gd name="T87" fmla="*/ 84 h 138"/>
                  <a:gd name="T88" fmla="*/ 102 w 120"/>
                  <a:gd name="T89" fmla="*/ 90 h 138"/>
                  <a:gd name="T90" fmla="*/ 102 w 120"/>
                  <a:gd name="T91" fmla="*/ 96 h 138"/>
                  <a:gd name="T92" fmla="*/ 102 w 120"/>
                  <a:gd name="T93" fmla="*/ 96 h 138"/>
                  <a:gd name="T94" fmla="*/ 114 w 120"/>
                  <a:gd name="T95" fmla="*/ 96 h 138"/>
                  <a:gd name="T96" fmla="*/ 120 w 120"/>
                  <a:gd name="T97" fmla="*/ 10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0" h="138">
                    <a:moveTo>
                      <a:pt x="120" y="108"/>
                    </a:moveTo>
                    <a:lnTo>
                      <a:pt x="120" y="108"/>
                    </a:lnTo>
                    <a:lnTo>
                      <a:pt x="114" y="126"/>
                    </a:lnTo>
                    <a:lnTo>
                      <a:pt x="114" y="138"/>
                    </a:lnTo>
                    <a:lnTo>
                      <a:pt x="108" y="138"/>
                    </a:lnTo>
                    <a:lnTo>
                      <a:pt x="108" y="138"/>
                    </a:lnTo>
                    <a:lnTo>
                      <a:pt x="102" y="138"/>
                    </a:lnTo>
                    <a:lnTo>
                      <a:pt x="102" y="138"/>
                    </a:lnTo>
                    <a:lnTo>
                      <a:pt x="90" y="132"/>
                    </a:lnTo>
                    <a:lnTo>
                      <a:pt x="84" y="126"/>
                    </a:lnTo>
                    <a:lnTo>
                      <a:pt x="78" y="120"/>
                    </a:lnTo>
                    <a:lnTo>
                      <a:pt x="72" y="114"/>
                    </a:lnTo>
                    <a:lnTo>
                      <a:pt x="66" y="108"/>
                    </a:lnTo>
                    <a:lnTo>
                      <a:pt x="66" y="96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54" y="78"/>
                    </a:lnTo>
                    <a:lnTo>
                      <a:pt x="48" y="66"/>
                    </a:lnTo>
                    <a:lnTo>
                      <a:pt x="42" y="60"/>
                    </a:lnTo>
                    <a:lnTo>
                      <a:pt x="36" y="48"/>
                    </a:lnTo>
                    <a:lnTo>
                      <a:pt x="30" y="42"/>
                    </a:lnTo>
                    <a:lnTo>
                      <a:pt x="24" y="30"/>
                    </a:lnTo>
                    <a:lnTo>
                      <a:pt x="12" y="24"/>
                    </a:lnTo>
                    <a:lnTo>
                      <a:pt x="6" y="12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0" y="18"/>
                    </a:lnTo>
                    <a:lnTo>
                      <a:pt x="36" y="18"/>
                    </a:lnTo>
                    <a:lnTo>
                      <a:pt x="42" y="24"/>
                    </a:lnTo>
                    <a:lnTo>
                      <a:pt x="54" y="36"/>
                    </a:lnTo>
                    <a:lnTo>
                      <a:pt x="60" y="42"/>
                    </a:lnTo>
                    <a:lnTo>
                      <a:pt x="60" y="42"/>
                    </a:lnTo>
                    <a:lnTo>
                      <a:pt x="72" y="48"/>
                    </a:lnTo>
                    <a:lnTo>
                      <a:pt x="78" y="54"/>
                    </a:lnTo>
                    <a:lnTo>
                      <a:pt x="84" y="60"/>
                    </a:lnTo>
                    <a:lnTo>
                      <a:pt x="90" y="60"/>
                    </a:lnTo>
                    <a:lnTo>
                      <a:pt x="96" y="66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8"/>
                    </a:lnTo>
                    <a:lnTo>
                      <a:pt x="90" y="78"/>
                    </a:lnTo>
                    <a:lnTo>
                      <a:pt x="102" y="84"/>
                    </a:lnTo>
                    <a:lnTo>
                      <a:pt x="102" y="90"/>
                    </a:lnTo>
                    <a:lnTo>
                      <a:pt x="102" y="96"/>
                    </a:lnTo>
                    <a:lnTo>
                      <a:pt x="102" y="96"/>
                    </a:lnTo>
                    <a:lnTo>
                      <a:pt x="114" y="96"/>
                    </a:lnTo>
                    <a:lnTo>
                      <a:pt x="120" y="10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41" name="Freeform 11">
                <a:extLst>
                  <a:ext uri="{FF2B5EF4-FFF2-40B4-BE49-F238E27FC236}">
                    <a16:creationId xmlns:a16="http://schemas.microsoft.com/office/drawing/2014/main" id="{AB9B8064-D37D-4D7B-A3A4-F2E73803306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49" y="2108"/>
                <a:ext cx="108" cy="108"/>
              </a:xfrm>
              <a:custGeom>
                <a:avLst/>
                <a:gdLst>
                  <a:gd name="T0" fmla="*/ 78 w 108"/>
                  <a:gd name="T1" fmla="*/ 96 h 108"/>
                  <a:gd name="T2" fmla="*/ 84 w 108"/>
                  <a:gd name="T3" fmla="*/ 96 h 108"/>
                  <a:gd name="T4" fmla="*/ 96 w 108"/>
                  <a:gd name="T5" fmla="*/ 102 h 108"/>
                  <a:gd name="T6" fmla="*/ 102 w 108"/>
                  <a:gd name="T7" fmla="*/ 102 h 108"/>
                  <a:gd name="T8" fmla="*/ 102 w 108"/>
                  <a:gd name="T9" fmla="*/ 78 h 108"/>
                  <a:gd name="T10" fmla="*/ 102 w 108"/>
                  <a:gd name="T11" fmla="*/ 60 h 108"/>
                  <a:gd name="T12" fmla="*/ 108 w 108"/>
                  <a:gd name="T13" fmla="*/ 42 h 108"/>
                  <a:gd name="T14" fmla="*/ 96 w 108"/>
                  <a:gd name="T15" fmla="*/ 30 h 108"/>
                  <a:gd name="T16" fmla="*/ 72 w 108"/>
                  <a:gd name="T17" fmla="*/ 18 h 108"/>
                  <a:gd name="T18" fmla="*/ 54 w 108"/>
                  <a:gd name="T19" fmla="*/ 24 h 108"/>
                  <a:gd name="T20" fmla="*/ 36 w 108"/>
                  <a:gd name="T21" fmla="*/ 36 h 108"/>
                  <a:gd name="T22" fmla="*/ 36 w 108"/>
                  <a:gd name="T23" fmla="*/ 30 h 108"/>
                  <a:gd name="T24" fmla="*/ 30 w 108"/>
                  <a:gd name="T25" fmla="*/ 12 h 108"/>
                  <a:gd name="T26" fmla="*/ 18 w 108"/>
                  <a:gd name="T27" fmla="*/ 6 h 108"/>
                  <a:gd name="T28" fmla="*/ 0 w 108"/>
                  <a:gd name="T29" fmla="*/ 12 h 108"/>
                  <a:gd name="T30" fmla="*/ 6 w 108"/>
                  <a:gd name="T31" fmla="*/ 18 h 108"/>
                  <a:gd name="T32" fmla="*/ 18 w 108"/>
                  <a:gd name="T33" fmla="*/ 24 h 108"/>
                  <a:gd name="T34" fmla="*/ 30 w 108"/>
                  <a:gd name="T35" fmla="*/ 24 h 108"/>
                  <a:gd name="T36" fmla="*/ 24 w 108"/>
                  <a:gd name="T37" fmla="*/ 30 h 108"/>
                  <a:gd name="T38" fmla="*/ 12 w 108"/>
                  <a:gd name="T39" fmla="*/ 30 h 108"/>
                  <a:gd name="T40" fmla="*/ 18 w 108"/>
                  <a:gd name="T41" fmla="*/ 42 h 108"/>
                  <a:gd name="T42" fmla="*/ 18 w 108"/>
                  <a:gd name="T43" fmla="*/ 48 h 108"/>
                  <a:gd name="T44" fmla="*/ 24 w 108"/>
                  <a:gd name="T45" fmla="*/ 42 h 108"/>
                  <a:gd name="T46" fmla="*/ 36 w 108"/>
                  <a:gd name="T47" fmla="*/ 48 h 108"/>
                  <a:gd name="T48" fmla="*/ 48 w 108"/>
                  <a:gd name="T49" fmla="*/ 54 h 108"/>
                  <a:gd name="T50" fmla="*/ 60 w 108"/>
                  <a:gd name="T51" fmla="*/ 60 h 108"/>
                  <a:gd name="T52" fmla="*/ 72 w 108"/>
                  <a:gd name="T53" fmla="*/ 66 h 108"/>
                  <a:gd name="T54" fmla="*/ 84 w 108"/>
                  <a:gd name="T55" fmla="*/ 84 h 108"/>
                  <a:gd name="T56" fmla="*/ 84 w 108"/>
                  <a:gd name="T57" fmla="*/ 84 h 108"/>
                  <a:gd name="T58" fmla="*/ 78 w 108"/>
                  <a:gd name="T59" fmla="*/ 90 h 108"/>
                  <a:gd name="T60" fmla="*/ 66 w 108"/>
                  <a:gd name="T61" fmla="*/ 102 h 108"/>
                  <a:gd name="T62" fmla="*/ 78 w 108"/>
                  <a:gd name="T63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8" h="108">
                    <a:moveTo>
                      <a:pt x="78" y="90"/>
                    </a:moveTo>
                    <a:lnTo>
                      <a:pt x="78" y="96"/>
                    </a:lnTo>
                    <a:lnTo>
                      <a:pt x="78" y="96"/>
                    </a:lnTo>
                    <a:lnTo>
                      <a:pt x="84" y="96"/>
                    </a:lnTo>
                    <a:lnTo>
                      <a:pt x="90" y="96"/>
                    </a:lnTo>
                    <a:lnTo>
                      <a:pt x="96" y="102"/>
                    </a:lnTo>
                    <a:lnTo>
                      <a:pt x="102" y="108"/>
                    </a:lnTo>
                    <a:lnTo>
                      <a:pt x="102" y="102"/>
                    </a:lnTo>
                    <a:lnTo>
                      <a:pt x="102" y="90"/>
                    </a:lnTo>
                    <a:lnTo>
                      <a:pt x="102" y="78"/>
                    </a:lnTo>
                    <a:lnTo>
                      <a:pt x="102" y="72"/>
                    </a:lnTo>
                    <a:lnTo>
                      <a:pt x="102" y="60"/>
                    </a:lnTo>
                    <a:lnTo>
                      <a:pt x="108" y="48"/>
                    </a:lnTo>
                    <a:lnTo>
                      <a:pt x="108" y="42"/>
                    </a:lnTo>
                    <a:lnTo>
                      <a:pt x="108" y="30"/>
                    </a:lnTo>
                    <a:lnTo>
                      <a:pt x="96" y="30"/>
                    </a:lnTo>
                    <a:lnTo>
                      <a:pt x="84" y="24"/>
                    </a:lnTo>
                    <a:lnTo>
                      <a:pt x="72" y="18"/>
                    </a:lnTo>
                    <a:lnTo>
                      <a:pt x="66" y="24"/>
                    </a:lnTo>
                    <a:lnTo>
                      <a:pt x="54" y="24"/>
                    </a:lnTo>
                    <a:lnTo>
                      <a:pt x="42" y="42"/>
                    </a:lnTo>
                    <a:lnTo>
                      <a:pt x="36" y="36"/>
                    </a:lnTo>
                    <a:lnTo>
                      <a:pt x="36" y="30"/>
                    </a:lnTo>
                    <a:lnTo>
                      <a:pt x="36" y="30"/>
                    </a:lnTo>
                    <a:lnTo>
                      <a:pt x="30" y="18"/>
                    </a:lnTo>
                    <a:lnTo>
                      <a:pt x="30" y="12"/>
                    </a:lnTo>
                    <a:lnTo>
                      <a:pt x="30" y="6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18" y="24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12" y="30"/>
                    </a:lnTo>
                    <a:lnTo>
                      <a:pt x="6" y="30"/>
                    </a:lnTo>
                    <a:lnTo>
                      <a:pt x="18" y="42"/>
                    </a:lnTo>
                    <a:lnTo>
                      <a:pt x="18" y="48"/>
                    </a:lnTo>
                    <a:lnTo>
                      <a:pt x="18" y="48"/>
                    </a:lnTo>
                    <a:lnTo>
                      <a:pt x="30" y="36"/>
                    </a:lnTo>
                    <a:lnTo>
                      <a:pt x="24" y="42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48" y="54"/>
                    </a:lnTo>
                    <a:lnTo>
                      <a:pt x="54" y="54"/>
                    </a:lnTo>
                    <a:lnTo>
                      <a:pt x="60" y="60"/>
                    </a:lnTo>
                    <a:lnTo>
                      <a:pt x="72" y="60"/>
                    </a:lnTo>
                    <a:lnTo>
                      <a:pt x="72" y="66"/>
                    </a:lnTo>
                    <a:lnTo>
                      <a:pt x="78" y="84"/>
                    </a:lnTo>
                    <a:lnTo>
                      <a:pt x="84" y="84"/>
                    </a:lnTo>
                    <a:lnTo>
                      <a:pt x="78" y="84"/>
                    </a:lnTo>
                    <a:lnTo>
                      <a:pt x="84" y="84"/>
                    </a:lnTo>
                    <a:lnTo>
                      <a:pt x="78" y="90"/>
                    </a:lnTo>
                    <a:lnTo>
                      <a:pt x="78" y="90"/>
                    </a:lnTo>
                    <a:lnTo>
                      <a:pt x="72" y="90"/>
                    </a:lnTo>
                    <a:lnTo>
                      <a:pt x="66" y="102"/>
                    </a:lnTo>
                    <a:lnTo>
                      <a:pt x="78" y="102"/>
                    </a:lnTo>
                    <a:lnTo>
                      <a:pt x="78" y="9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42" name="Freeform 12">
                <a:extLst>
                  <a:ext uri="{FF2B5EF4-FFF2-40B4-BE49-F238E27FC236}">
                    <a16:creationId xmlns:a16="http://schemas.microsoft.com/office/drawing/2014/main" id="{C0C5AC28-A83A-4555-9F01-A0C80081F0A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11" y="2084"/>
                <a:ext cx="72" cy="90"/>
              </a:xfrm>
              <a:custGeom>
                <a:avLst/>
                <a:gdLst>
                  <a:gd name="T0" fmla="*/ 72 w 72"/>
                  <a:gd name="T1" fmla="*/ 0 h 90"/>
                  <a:gd name="T2" fmla="*/ 66 w 72"/>
                  <a:gd name="T3" fmla="*/ 0 h 90"/>
                  <a:gd name="T4" fmla="*/ 60 w 72"/>
                  <a:gd name="T5" fmla="*/ 12 h 90"/>
                  <a:gd name="T6" fmla="*/ 42 w 72"/>
                  <a:gd name="T7" fmla="*/ 6 h 90"/>
                  <a:gd name="T8" fmla="*/ 30 w 72"/>
                  <a:gd name="T9" fmla="*/ 6 h 90"/>
                  <a:gd name="T10" fmla="*/ 24 w 72"/>
                  <a:gd name="T11" fmla="*/ 6 h 90"/>
                  <a:gd name="T12" fmla="*/ 18 w 72"/>
                  <a:gd name="T13" fmla="*/ 12 h 90"/>
                  <a:gd name="T14" fmla="*/ 18 w 72"/>
                  <a:gd name="T15" fmla="*/ 12 h 90"/>
                  <a:gd name="T16" fmla="*/ 12 w 72"/>
                  <a:gd name="T17" fmla="*/ 18 h 90"/>
                  <a:gd name="T18" fmla="*/ 12 w 72"/>
                  <a:gd name="T19" fmla="*/ 30 h 90"/>
                  <a:gd name="T20" fmla="*/ 12 w 72"/>
                  <a:gd name="T21" fmla="*/ 30 h 90"/>
                  <a:gd name="T22" fmla="*/ 6 w 72"/>
                  <a:gd name="T23" fmla="*/ 42 h 90"/>
                  <a:gd name="T24" fmla="*/ 0 w 72"/>
                  <a:gd name="T25" fmla="*/ 54 h 90"/>
                  <a:gd name="T26" fmla="*/ 0 w 72"/>
                  <a:gd name="T27" fmla="*/ 66 h 90"/>
                  <a:gd name="T28" fmla="*/ 6 w 72"/>
                  <a:gd name="T29" fmla="*/ 66 h 90"/>
                  <a:gd name="T30" fmla="*/ 6 w 72"/>
                  <a:gd name="T31" fmla="*/ 72 h 90"/>
                  <a:gd name="T32" fmla="*/ 6 w 72"/>
                  <a:gd name="T33" fmla="*/ 84 h 90"/>
                  <a:gd name="T34" fmla="*/ 6 w 72"/>
                  <a:gd name="T35" fmla="*/ 90 h 90"/>
                  <a:gd name="T36" fmla="*/ 18 w 72"/>
                  <a:gd name="T37" fmla="*/ 90 h 90"/>
                  <a:gd name="T38" fmla="*/ 18 w 72"/>
                  <a:gd name="T39" fmla="*/ 72 h 90"/>
                  <a:gd name="T40" fmla="*/ 18 w 72"/>
                  <a:gd name="T41" fmla="*/ 60 h 90"/>
                  <a:gd name="T42" fmla="*/ 24 w 72"/>
                  <a:gd name="T43" fmla="*/ 54 h 90"/>
                  <a:gd name="T44" fmla="*/ 24 w 72"/>
                  <a:gd name="T45" fmla="*/ 60 h 90"/>
                  <a:gd name="T46" fmla="*/ 24 w 72"/>
                  <a:gd name="T47" fmla="*/ 66 h 90"/>
                  <a:gd name="T48" fmla="*/ 30 w 72"/>
                  <a:gd name="T49" fmla="*/ 72 h 90"/>
                  <a:gd name="T50" fmla="*/ 30 w 72"/>
                  <a:gd name="T51" fmla="*/ 78 h 90"/>
                  <a:gd name="T52" fmla="*/ 36 w 72"/>
                  <a:gd name="T53" fmla="*/ 78 h 90"/>
                  <a:gd name="T54" fmla="*/ 42 w 72"/>
                  <a:gd name="T55" fmla="*/ 72 h 90"/>
                  <a:gd name="T56" fmla="*/ 42 w 72"/>
                  <a:gd name="T57" fmla="*/ 72 h 90"/>
                  <a:gd name="T58" fmla="*/ 36 w 72"/>
                  <a:gd name="T59" fmla="*/ 66 h 90"/>
                  <a:gd name="T60" fmla="*/ 42 w 72"/>
                  <a:gd name="T61" fmla="*/ 60 h 90"/>
                  <a:gd name="T62" fmla="*/ 36 w 72"/>
                  <a:gd name="T63" fmla="*/ 54 h 90"/>
                  <a:gd name="T64" fmla="*/ 30 w 72"/>
                  <a:gd name="T65" fmla="*/ 42 h 90"/>
                  <a:gd name="T66" fmla="*/ 30 w 72"/>
                  <a:gd name="T67" fmla="*/ 42 h 90"/>
                  <a:gd name="T68" fmla="*/ 42 w 72"/>
                  <a:gd name="T69" fmla="*/ 36 h 90"/>
                  <a:gd name="T70" fmla="*/ 48 w 72"/>
                  <a:gd name="T71" fmla="*/ 30 h 90"/>
                  <a:gd name="T72" fmla="*/ 54 w 72"/>
                  <a:gd name="T73" fmla="*/ 30 h 90"/>
                  <a:gd name="T74" fmla="*/ 48 w 72"/>
                  <a:gd name="T75" fmla="*/ 30 h 90"/>
                  <a:gd name="T76" fmla="*/ 48 w 72"/>
                  <a:gd name="T77" fmla="*/ 30 h 90"/>
                  <a:gd name="T78" fmla="*/ 30 w 72"/>
                  <a:gd name="T79" fmla="*/ 30 h 90"/>
                  <a:gd name="T80" fmla="*/ 24 w 72"/>
                  <a:gd name="T81" fmla="*/ 36 h 90"/>
                  <a:gd name="T82" fmla="*/ 12 w 72"/>
                  <a:gd name="T83" fmla="*/ 24 h 90"/>
                  <a:gd name="T84" fmla="*/ 18 w 72"/>
                  <a:gd name="T85" fmla="*/ 12 h 90"/>
                  <a:gd name="T86" fmla="*/ 36 w 72"/>
                  <a:gd name="T87" fmla="*/ 18 h 90"/>
                  <a:gd name="T88" fmla="*/ 48 w 72"/>
                  <a:gd name="T89" fmla="*/ 18 h 90"/>
                  <a:gd name="T90" fmla="*/ 66 w 72"/>
                  <a:gd name="T91" fmla="*/ 12 h 90"/>
                  <a:gd name="T92" fmla="*/ 72 w 72"/>
                  <a:gd name="T9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2" h="90">
                    <a:moveTo>
                      <a:pt x="72" y="0"/>
                    </a:moveTo>
                    <a:lnTo>
                      <a:pt x="66" y="0"/>
                    </a:lnTo>
                    <a:lnTo>
                      <a:pt x="60" y="12"/>
                    </a:lnTo>
                    <a:lnTo>
                      <a:pt x="42" y="6"/>
                    </a:lnTo>
                    <a:lnTo>
                      <a:pt x="30" y="6"/>
                    </a:lnTo>
                    <a:lnTo>
                      <a:pt x="24" y="6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2" y="18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0" y="54"/>
                    </a:lnTo>
                    <a:lnTo>
                      <a:pt x="0" y="66"/>
                    </a:lnTo>
                    <a:lnTo>
                      <a:pt x="6" y="66"/>
                    </a:lnTo>
                    <a:lnTo>
                      <a:pt x="6" y="72"/>
                    </a:lnTo>
                    <a:lnTo>
                      <a:pt x="6" y="84"/>
                    </a:lnTo>
                    <a:lnTo>
                      <a:pt x="6" y="90"/>
                    </a:lnTo>
                    <a:lnTo>
                      <a:pt x="18" y="90"/>
                    </a:lnTo>
                    <a:lnTo>
                      <a:pt x="18" y="72"/>
                    </a:lnTo>
                    <a:lnTo>
                      <a:pt x="18" y="60"/>
                    </a:lnTo>
                    <a:lnTo>
                      <a:pt x="24" y="54"/>
                    </a:lnTo>
                    <a:lnTo>
                      <a:pt x="24" y="60"/>
                    </a:lnTo>
                    <a:lnTo>
                      <a:pt x="24" y="66"/>
                    </a:lnTo>
                    <a:lnTo>
                      <a:pt x="30" y="72"/>
                    </a:lnTo>
                    <a:lnTo>
                      <a:pt x="30" y="78"/>
                    </a:lnTo>
                    <a:lnTo>
                      <a:pt x="36" y="78"/>
                    </a:lnTo>
                    <a:lnTo>
                      <a:pt x="42" y="72"/>
                    </a:lnTo>
                    <a:lnTo>
                      <a:pt x="42" y="72"/>
                    </a:lnTo>
                    <a:lnTo>
                      <a:pt x="36" y="66"/>
                    </a:lnTo>
                    <a:lnTo>
                      <a:pt x="42" y="60"/>
                    </a:lnTo>
                    <a:lnTo>
                      <a:pt x="36" y="54"/>
                    </a:lnTo>
                    <a:lnTo>
                      <a:pt x="30" y="42"/>
                    </a:lnTo>
                    <a:lnTo>
                      <a:pt x="30" y="42"/>
                    </a:lnTo>
                    <a:lnTo>
                      <a:pt x="42" y="36"/>
                    </a:lnTo>
                    <a:lnTo>
                      <a:pt x="48" y="30"/>
                    </a:lnTo>
                    <a:lnTo>
                      <a:pt x="54" y="30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30" y="30"/>
                    </a:lnTo>
                    <a:lnTo>
                      <a:pt x="24" y="36"/>
                    </a:lnTo>
                    <a:lnTo>
                      <a:pt x="12" y="24"/>
                    </a:lnTo>
                    <a:lnTo>
                      <a:pt x="18" y="12"/>
                    </a:lnTo>
                    <a:lnTo>
                      <a:pt x="36" y="18"/>
                    </a:lnTo>
                    <a:lnTo>
                      <a:pt x="48" y="18"/>
                    </a:lnTo>
                    <a:lnTo>
                      <a:pt x="66" y="12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43" name="Freeform 13">
                <a:extLst>
                  <a:ext uri="{FF2B5EF4-FFF2-40B4-BE49-F238E27FC236}">
                    <a16:creationId xmlns:a16="http://schemas.microsoft.com/office/drawing/2014/main" id="{4F8B9C42-0E54-4539-8EDC-57924D97654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961" y="2180"/>
                <a:ext cx="102" cy="36"/>
              </a:xfrm>
              <a:custGeom>
                <a:avLst/>
                <a:gdLst>
                  <a:gd name="T0" fmla="*/ 102 w 102"/>
                  <a:gd name="T1" fmla="*/ 36 h 36"/>
                  <a:gd name="T2" fmla="*/ 102 w 102"/>
                  <a:gd name="T3" fmla="*/ 30 h 36"/>
                  <a:gd name="T4" fmla="*/ 102 w 102"/>
                  <a:gd name="T5" fmla="*/ 24 h 36"/>
                  <a:gd name="T6" fmla="*/ 90 w 102"/>
                  <a:gd name="T7" fmla="*/ 24 h 36"/>
                  <a:gd name="T8" fmla="*/ 84 w 102"/>
                  <a:gd name="T9" fmla="*/ 18 h 36"/>
                  <a:gd name="T10" fmla="*/ 78 w 102"/>
                  <a:gd name="T11" fmla="*/ 12 h 36"/>
                  <a:gd name="T12" fmla="*/ 66 w 102"/>
                  <a:gd name="T13" fmla="*/ 6 h 36"/>
                  <a:gd name="T14" fmla="*/ 60 w 102"/>
                  <a:gd name="T15" fmla="*/ 6 h 36"/>
                  <a:gd name="T16" fmla="*/ 60 w 102"/>
                  <a:gd name="T17" fmla="*/ 12 h 36"/>
                  <a:gd name="T18" fmla="*/ 48 w 102"/>
                  <a:gd name="T19" fmla="*/ 12 h 36"/>
                  <a:gd name="T20" fmla="*/ 42 w 102"/>
                  <a:gd name="T21" fmla="*/ 12 h 36"/>
                  <a:gd name="T22" fmla="*/ 36 w 102"/>
                  <a:gd name="T23" fmla="*/ 6 h 36"/>
                  <a:gd name="T24" fmla="*/ 24 w 102"/>
                  <a:gd name="T25" fmla="*/ 0 h 36"/>
                  <a:gd name="T26" fmla="*/ 12 w 102"/>
                  <a:gd name="T27" fmla="*/ 0 h 36"/>
                  <a:gd name="T28" fmla="*/ 6 w 102"/>
                  <a:gd name="T29" fmla="*/ 6 h 36"/>
                  <a:gd name="T30" fmla="*/ 0 w 102"/>
                  <a:gd name="T31" fmla="*/ 6 h 36"/>
                  <a:gd name="T32" fmla="*/ 12 w 102"/>
                  <a:gd name="T33" fmla="*/ 12 h 36"/>
                  <a:gd name="T34" fmla="*/ 12 w 102"/>
                  <a:gd name="T35" fmla="*/ 12 h 36"/>
                  <a:gd name="T36" fmla="*/ 24 w 102"/>
                  <a:gd name="T37" fmla="*/ 18 h 36"/>
                  <a:gd name="T38" fmla="*/ 36 w 102"/>
                  <a:gd name="T39" fmla="*/ 18 h 36"/>
                  <a:gd name="T40" fmla="*/ 42 w 102"/>
                  <a:gd name="T41" fmla="*/ 24 h 36"/>
                  <a:gd name="T42" fmla="*/ 54 w 102"/>
                  <a:gd name="T43" fmla="*/ 24 h 36"/>
                  <a:gd name="T44" fmla="*/ 66 w 102"/>
                  <a:gd name="T45" fmla="*/ 24 h 36"/>
                  <a:gd name="T46" fmla="*/ 84 w 102"/>
                  <a:gd name="T47" fmla="*/ 30 h 36"/>
                  <a:gd name="T48" fmla="*/ 90 w 102"/>
                  <a:gd name="T49" fmla="*/ 30 h 36"/>
                  <a:gd name="T50" fmla="*/ 102 w 102"/>
                  <a:gd name="T51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2" h="36">
                    <a:moveTo>
                      <a:pt x="102" y="36"/>
                    </a:moveTo>
                    <a:lnTo>
                      <a:pt x="102" y="30"/>
                    </a:lnTo>
                    <a:lnTo>
                      <a:pt x="102" y="24"/>
                    </a:lnTo>
                    <a:lnTo>
                      <a:pt x="90" y="24"/>
                    </a:lnTo>
                    <a:lnTo>
                      <a:pt x="84" y="18"/>
                    </a:lnTo>
                    <a:lnTo>
                      <a:pt x="78" y="12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60" y="12"/>
                    </a:lnTo>
                    <a:lnTo>
                      <a:pt x="48" y="12"/>
                    </a:lnTo>
                    <a:lnTo>
                      <a:pt x="42" y="12"/>
                    </a:lnTo>
                    <a:lnTo>
                      <a:pt x="36" y="6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24" y="18"/>
                    </a:lnTo>
                    <a:lnTo>
                      <a:pt x="36" y="18"/>
                    </a:lnTo>
                    <a:lnTo>
                      <a:pt x="42" y="24"/>
                    </a:lnTo>
                    <a:lnTo>
                      <a:pt x="54" y="24"/>
                    </a:lnTo>
                    <a:lnTo>
                      <a:pt x="66" y="24"/>
                    </a:lnTo>
                    <a:lnTo>
                      <a:pt x="84" y="30"/>
                    </a:lnTo>
                    <a:lnTo>
                      <a:pt x="90" y="30"/>
                    </a:lnTo>
                    <a:lnTo>
                      <a:pt x="102" y="3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44" name="Freeform 14">
                <a:extLst>
                  <a:ext uri="{FF2B5EF4-FFF2-40B4-BE49-F238E27FC236}">
                    <a16:creationId xmlns:a16="http://schemas.microsoft.com/office/drawing/2014/main" id="{85E22975-CD48-4809-9FFE-73057DE969A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59" y="2210"/>
                <a:ext cx="42" cy="24"/>
              </a:xfrm>
              <a:custGeom>
                <a:avLst/>
                <a:gdLst>
                  <a:gd name="T0" fmla="*/ 42 w 42"/>
                  <a:gd name="T1" fmla="*/ 0 h 24"/>
                  <a:gd name="T2" fmla="*/ 24 w 42"/>
                  <a:gd name="T3" fmla="*/ 0 h 24"/>
                  <a:gd name="T4" fmla="*/ 18 w 42"/>
                  <a:gd name="T5" fmla="*/ 6 h 24"/>
                  <a:gd name="T6" fmla="*/ 6 w 42"/>
                  <a:gd name="T7" fmla="*/ 12 h 24"/>
                  <a:gd name="T8" fmla="*/ 0 w 42"/>
                  <a:gd name="T9" fmla="*/ 18 h 24"/>
                  <a:gd name="T10" fmla="*/ 0 w 42"/>
                  <a:gd name="T11" fmla="*/ 24 h 24"/>
                  <a:gd name="T12" fmla="*/ 0 w 42"/>
                  <a:gd name="T13" fmla="*/ 24 h 24"/>
                  <a:gd name="T14" fmla="*/ 12 w 42"/>
                  <a:gd name="T15" fmla="*/ 18 h 24"/>
                  <a:gd name="T16" fmla="*/ 30 w 42"/>
                  <a:gd name="T17" fmla="*/ 6 h 24"/>
                  <a:gd name="T18" fmla="*/ 42 w 42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24">
                    <a:moveTo>
                      <a:pt x="42" y="0"/>
                    </a:moveTo>
                    <a:lnTo>
                      <a:pt x="24" y="0"/>
                    </a:lnTo>
                    <a:lnTo>
                      <a:pt x="18" y="6"/>
                    </a:lnTo>
                    <a:lnTo>
                      <a:pt x="6" y="12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12" y="18"/>
                    </a:lnTo>
                    <a:lnTo>
                      <a:pt x="30" y="6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45" name="Freeform 15">
                <a:extLst>
                  <a:ext uri="{FF2B5EF4-FFF2-40B4-BE49-F238E27FC236}">
                    <a16:creationId xmlns:a16="http://schemas.microsoft.com/office/drawing/2014/main" id="{779F0835-1B90-4CC8-BB2B-6FD516863CB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07" y="2078"/>
                <a:ext cx="18" cy="36"/>
              </a:xfrm>
              <a:custGeom>
                <a:avLst/>
                <a:gdLst>
                  <a:gd name="T0" fmla="*/ 18 w 18"/>
                  <a:gd name="T1" fmla="*/ 24 h 36"/>
                  <a:gd name="T2" fmla="*/ 12 w 18"/>
                  <a:gd name="T3" fmla="*/ 18 h 36"/>
                  <a:gd name="T4" fmla="*/ 12 w 18"/>
                  <a:gd name="T5" fmla="*/ 12 h 36"/>
                  <a:gd name="T6" fmla="*/ 12 w 18"/>
                  <a:gd name="T7" fmla="*/ 6 h 36"/>
                  <a:gd name="T8" fmla="*/ 6 w 18"/>
                  <a:gd name="T9" fmla="*/ 12 h 36"/>
                  <a:gd name="T10" fmla="*/ 6 w 18"/>
                  <a:gd name="T11" fmla="*/ 18 h 36"/>
                  <a:gd name="T12" fmla="*/ 6 w 18"/>
                  <a:gd name="T13" fmla="*/ 12 h 36"/>
                  <a:gd name="T14" fmla="*/ 6 w 18"/>
                  <a:gd name="T15" fmla="*/ 6 h 36"/>
                  <a:gd name="T16" fmla="*/ 6 w 18"/>
                  <a:gd name="T17" fmla="*/ 0 h 36"/>
                  <a:gd name="T18" fmla="*/ 0 w 18"/>
                  <a:gd name="T19" fmla="*/ 12 h 36"/>
                  <a:gd name="T20" fmla="*/ 0 w 18"/>
                  <a:gd name="T21" fmla="*/ 18 h 36"/>
                  <a:gd name="T22" fmla="*/ 0 w 18"/>
                  <a:gd name="T23" fmla="*/ 24 h 36"/>
                  <a:gd name="T24" fmla="*/ 12 w 18"/>
                  <a:gd name="T25" fmla="*/ 36 h 36"/>
                  <a:gd name="T26" fmla="*/ 6 w 18"/>
                  <a:gd name="T27" fmla="*/ 24 h 36"/>
                  <a:gd name="T28" fmla="*/ 18 w 18"/>
                  <a:gd name="T29" fmla="*/ 2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36">
                    <a:moveTo>
                      <a:pt x="18" y="24"/>
                    </a:moveTo>
                    <a:lnTo>
                      <a:pt x="12" y="18"/>
                    </a:lnTo>
                    <a:lnTo>
                      <a:pt x="12" y="12"/>
                    </a:lnTo>
                    <a:lnTo>
                      <a:pt x="12" y="6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6" y="24"/>
                    </a:lnTo>
                    <a:lnTo>
                      <a:pt x="18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46" name="Freeform 16">
                <a:extLst>
                  <a:ext uri="{FF2B5EF4-FFF2-40B4-BE49-F238E27FC236}">
                    <a16:creationId xmlns:a16="http://schemas.microsoft.com/office/drawing/2014/main" id="{CC2AA45D-90DC-4842-A767-E1B222B97FE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13" y="2138"/>
                <a:ext cx="30" cy="12"/>
              </a:xfrm>
              <a:custGeom>
                <a:avLst/>
                <a:gdLst>
                  <a:gd name="T0" fmla="*/ 30 w 30"/>
                  <a:gd name="T1" fmla="*/ 12 h 12"/>
                  <a:gd name="T2" fmla="*/ 30 w 30"/>
                  <a:gd name="T3" fmla="*/ 12 h 12"/>
                  <a:gd name="T4" fmla="*/ 18 w 30"/>
                  <a:gd name="T5" fmla="*/ 6 h 12"/>
                  <a:gd name="T6" fmla="*/ 6 w 30"/>
                  <a:gd name="T7" fmla="*/ 12 h 12"/>
                  <a:gd name="T8" fmla="*/ 0 w 30"/>
                  <a:gd name="T9" fmla="*/ 6 h 12"/>
                  <a:gd name="T10" fmla="*/ 0 w 30"/>
                  <a:gd name="T11" fmla="*/ 12 h 12"/>
                  <a:gd name="T12" fmla="*/ 0 w 30"/>
                  <a:gd name="T13" fmla="*/ 6 h 12"/>
                  <a:gd name="T14" fmla="*/ 6 w 30"/>
                  <a:gd name="T15" fmla="*/ 0 h 12"/>
                  <a:gd name="T16" fmla="*/ 12 w 30"/>
                  <a:gd name="T17" fmla="*/ 0 h 12"/>
                  <a:gd name="T18" fmla="*/ 24 w 30"/>
                  <a:gd name="T19" fmla="*/ 6 h 12"/>
                  <a:gd name="T20" fmla="*/ 30 w 30"/>
                  <a:gd name="T2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12">
                    <a:moveTo>
                      <a:pt x="30" y="12"/>
                    </a:moveTo>
                    <a:lnTo>
                      <a:pt x="30" y="12"/>
                    </a:lnTo>
                    <a:lnTo>
                      <a:pt x="18" y="6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30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47" name="Freeform 17">
                <a:extLst>
                  <a:ext uri="{FF2B5EF4-FFF2-40B4-BE49-F238E27FC236}">
                    <a16:creationId xmlns:a16="http://schemas.microsoft.com/office/drawing/2014/main" id="{8D53630E-C756-4BC8-959E-70A699F7530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17" y="2204"/>
                <a:ext cx="36" cy="12"/>
              </a:xfrm>
              <a:custGeom>
                <a:avLst/>
                <a:gdLst>
                  <a:gd name="T0" fmla="*/ 36 w 36"/>
                  <a:gd name="T1" fmla="*/ 6 h 12"/>
                  <a:gd name="T2" fmla="*/ 36 w 36"/>
                  <a:gd name="T3" fmla="*/ 0 h 12"/>
                  <a:gd name="T4" fmla="*/ 30 w 36"/>
                  <a:gd name="T5" fmla="*/ 6 h 12"/>
                  <a:gd name="T6" fmla="*/ 24 w 36"/>
                  <a:gd name="T7" fmla="*/ 6 h 12"/>
                  <a:gd name="T8" fmla="*/ 18 w 36"/>
                  <a:gd name="T9" fmla="*/ 6 h 12"/>
                  <a:gd name="T10" fmla="*/ 6 w 36"/>
                  <a:gd name="T11" fmla="*/ 6 h 12"/>
                  <a:gd name="T12" fmla="*/ 0 w 36"/>
                  <a:gd name="T13" fmla="*/ 6 h 12"/>
                  <a:gd name="T14" fmla="*/ 6 w 36"/>
                  <a:gd name="T15" fmla="*/ 12 h 12"/>
                  <a:gd name="T16" fmla="*/ 18 w 36"/>
                  <a:gd name="T17" fmla="*/ 12 h 12"/>
                  <a:gd name="T18" fmla="*/ 30 w 36"/>
                  <a:gd name="T19" fmla="*/ 12 h 12"/>
                  <a:gd name="T20" fmla="*/ 36 w 36"/>
                  <a:gd name="T2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12">
                    <a:moveTo>
                      <a:pt x="36" y="6"/>
                    </a:moveTo>
                    <a:lnTo>
                      <a:pt x="36" y="0"/>
                    </a:lnTo>
                    <a:lnTo>
                      <a:pt x="30" y="6"/>
                    </a:lnTo>
                    <a:lnTo>
                      <a:pt x="24" y="6"/>
                    </a:lnTo>
                    <a:lnTo>
                      <a:pt x="18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6" y="12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48" name="Freeform 18">
                <a:extLst>
                  <a:ext uri="{FF2B5EF4-FFF2-40B4-BE49-F238E27FC236}">
                    <a16:creationId xmlns:a16="http://schemas.microsoft.com/office/drawing/2014/main" id="{865B45FF-94D1-4919-9F18-5931DADACA9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961" y="2126"/>
                <a:ext cx="18" cy="18"/>
              </a:xfrm>
              <a:custGeom>
                <a:avLst/>
                <a:gdLst>
                  <a:gd name="T0" fmla="*/ 18 w 18"/>
                  <a:gd name="T1" fmla="*/ 12 h 18"/>
                  <a:gd name="T2" fmla="*/ 18 w 18"/>
                  <a:gd name="T3" fmla="*/ 18 h 18"/>
                  <a:gd name="T4" fmla="*/ 6 w 18"/>
                  <a:gd name="T5" fmla="*/ 12 h 18"/>
                  <a:gd name="T6" fmla="*/ 6 w 18"/>
                  <a:gd name="T7" fmla="*/ 6 h 18"/>
                  <a:gd name="T8" fmla="*/ 0 w 18"/>
                  <a:gd name="T9" fmla="*/ 0 h 18"/>
                  <a:gd name="T10" fmla="*/ 6 w 18"/>
                  <a:gd name="T11" fmla="*/ 0 h 18"/>
                  <a:gd name="T12" fmla="*/ 6 w 18"/>
                  <a:gd name="T13" fmla="*/ 0 h 18"/>
                  <a:gd name="T14" fmla="*/ 12 w 18"/>
                  <a:gd name="T15" fmla="*/ 6 h 18"/>
                  <a:gd name="T16" fmla="*/ 18 w 18"/>
                  <a:gd name="T1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8">
                    <a:moveTo>
                      <a:pt x="18" y="12"/>
                    </a:moveTo>
                    <a:lnTo>
                      <a:pt x="18" y="18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49" name="Freeform 19">
                <a:extLst>
                  <a:ext uri="{FF2B5EF4-FFF2-40B4-BE49-F238E27FC236}">
                    <a16:creationId xmlns:a16="http://schemas.microsoft.com/office/drawing/2014/main" id="{845F3BCD-89E9-4A9A-8D75-24C180FCDC2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87" y="2204"/>
                <a:ext cx="24" cy="12"/>
              </a:xfrm>
              <a:custGeom>
                <a:avLst/>
                <a:gdLst>
                  <a:gd name="T0" fmla="*/ 24 w 24"/>
                  <a:gd name="T1" fmla="*/ 6 h 12"/>
                  <a:gd name="T2" fmla="*/ 24 w 24"/>
                  <a:gd name="T3" fmla="*/ 6 h 12"/>
                  <a:gd name="T4" fmla="*/ 18 w 24"/>
                  <a:gd name="T5" fmla="*/ 6 h 12"/>
                  <a:gd name="T6" fmla="*/ 12 w 24"/>
                  <a:gd name="T7" fmla="*/ 0 h 12"/>
                  <a:gd name="T8" fmla="*/ 12 w 24"/>
                  <a:gd name="T9" fmla="*/ 6 h 12"/>
                  <a:gd name="T10" fmla="*/ 12 w 24"/>
                  <a:gd name="T11" fmla="*/ 6 h 12"/>
                  <a:gd name="T12" fmla="*/ 0 w 24"/>
                  <a:gd name="T13" fmla="*/ 6 h 12"/>
                  <a:gd name="T14" fmla="*/ 0 w 24"/>
                  <a:gd name="T15" fmla="*/ 12 h 12"/>
                  <a:gd name="T16" fmla="*/ 6 w 24"/>
                  <a:gd name="T17" fmla="*/ 12 h 12"/>
                  <a:gd name="T18" fmla="*/ 18 w 24"/>
                  <a:gd name="T19" fmla="*/ 6 h 12"/>
                  <a:gd name="T20" fmla="*/ 18 w 24"/>
                  <a:gd name="T21" fmla="*/ 12 h 12"/>
                  <a:gd name="T22" fmla="*/ 18 w 24"/>
                  <a:gd name="T23" fmla="*/ 12 h 12"/>
                  <a:gd name="T24" fmla="*/ 24 w 24"/>
                  <a:gd name="T2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" h="12">
                    <a:moveTo>
                      <a:pt x="24" y="6"/>
                    </a:moveTo>
                    <a:lnTo>
                      <a:pt x="24" y="6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8" y="6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24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50" name="Freeform 20">
                <a:extLst>
                  <a:ext uri="{FF2B5EF4-FFF2-40B4-BE49-F238E27FC236}">
                    <a16:creationId xmlns:a16="http://schemas.microsoft.com/office/drawing/2014/main" id="{045D171E-C7F7-4ACA-B28D-9390EF0539C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11" y="2222"/>
                <a:ext cx="18" cy="12"/>
              </a:xfrm>
              <a:custGeom>
                <a:avLst/>
                <a:gdLst>
                  <a:gd name="T0" fmla="*/ 18 w 18"/>
                  <a:gd name="T1" fmla="*/ 6 h 12"/>
                  <a:gd name="T2" fmla="*/ 12 w 18"/>
                  <a:gd name="T3" fmla="*/ 12 h 12"/>
                  <a:gd name="T4" fmla="*/ 0 w 18"/>
                  <a:gd name="T5" fmla="*/ 6 h 12"/>
                  <a:gd name="T6" fmla="*/ 0 w 18"/>
                  <a:gd name="T7" fmla="*/ 0 h 12"/>
                  <a:gd name="T8" fmla="*/ 12 w 18"/>
                  <a:gd name="T9" fmla="*/ 0 h 12"/>
                  <a:gd name="T10" fmla="*/ 18 w 18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2">
                    <a:moveTo>
                      <a:pt x="18" y="6"/>
                    </a:moveTo>
                    <a:lnTo>
                      <a:pt x="12" y="12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51" name="Freeform 21">
                <a:extLst>
                  <a:ext uri="{FF2B5EF4-FFF2-40B4-BE49-F238E27FC236}">
                    <a16:creationId xmlns:a16="http://schemas.microsoft.com/office/drawing/2014/main" id="{5E4BE11E-EE70-4F53-9662-031D78D2553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9" y="2144"/>
                <a:ext cx="18" cy="6"/>
              </a:xfrm>
              <a:custGeom>
                <a:avLst/>
                <a:gdLst>
                  <a:gd name="T0" fmla="*/ 18 w 18"/>
                  <a:gd name="T1" fmla="*/ 6 h 6"/>
                  <a:gd name="T2" fmla="*/ 12 w 18"/>
                  <a:gd name="T3" fmla="*/ 6 h 6"/>
                  <a:gd name="T4" fmla="*/ 0 w 18"/>
                  <a:gd name="T5" fmla="*/ 0 h 6"/>
                  <a:gd name="T6" fmla="*/ 6 w 18"/>
                  <a:gd name="T7" fmla="*/ 0 h 6"/>
                  <a:gd name="T8" fmla="*/ 18 w 18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8" y="6"/>
                    </a:moveTo>
                    <a:lnTo>
                      <a:pt x="12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52" name="Freeform 22">
                <a:extLst>
                  <a:ext uri="{FF2B5EF4-FFF2-40B4-BE49-F238E27FC236}">
                    <a16:creationId xmlns:a16="http://schemas.microsoft.com/office/drawing/2014/main" id="{63B16677-CA39-4A53-9740-8BCC978B505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63" y="2204"/>
                <a:ext cx="12" cy="6"/>
              </a:xfrm>
              <a:custGeom>
                <a:avLst/>
                <a:gdLst>
                  <a:gd name="T0" fmla="*/ 12 w 12"/>
                  <a:gd name="T1" fmla="*/ 6 h 6"/>
                  <a:gd name="T2" fmla="*/ 12 w 12"/>
                  <a:gd name="T3" fmla="*/ 0 h 6"/>
                  <a:gd name="T4" fmla="*/ 0 w 12"/>
                  <a:gd name="T5" fmla="*/ 0 h 6"/>
                  <a:gd name="T6" fmla="*/ 6 w 12"/>
                  <a:gd name="T7" fmla="*/ 6 h 6"/>
                  <a:gd name="T8" fmla="*/ 12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2" y="6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53" name="Freeform 23">
                <a:extLst>
                  <a:ext uri="{FF2B5EF4-FFF2-40B4-BE49-F238E27FC236}">
                    <a16:creationId xmlns:a16="http://schemas.microsoft.com/office/drawing/2014/main" id="{B9523415-EB7E-479B-9C25-793B96C7161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877" y="2084"/>
                <a:ext cx="6" cy="12"/>
              </a:xfrm>
              <a:custGeom>
                <a:avLst/>
                <a:gdLst>
                  <a:gd name="T0" fmla="*/ 6 w 6"/>
                  <a:gd name="T1" fmla="*/ 6 h 12"/>
                  <a:gd name="T2" fmla="*/ 6 w 6"/>
                  <a:gd name="T3" fmla="*/ 12 h 12"/>
                  <a:gd name="T4" fmla="*/ 0 w 6"/>
                  <a:gd name="T5" fmla="*/ 6 h 12"/>
                  <a:gd name="T6" fmla="*/ 0 w 6"/>
                  <a:gd name="T7" fmla="*/ 0 h 12"/>
                  <a:gd name="T8" fmla="*/ 6 w 6"/>
                  <a:gd name="T9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6" y="6"/>
                    </a:moveTo>
                    <a:lnTo>
                      <a:pt x="6" y="12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54" name="Freeform 24">
                <a:extLst>
                  <a:ext uri="{FF2B5EF4-FFF2-40B4-BE49-F238E27FC236}">
                    <a16:creationId xmlns:a16="http://schemas.microsoft.com/office/drawing/2014/main" id="{D726C178-6FEC-4D96-92C0-171E4BD16D3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75" y="2204"/>
                <a:ext cx="12" cy="12"/>
              </a:xfrm>
              <a:custGeom>
                <a:avLst/>
                <a:gdLst>
                  <a:gd name="T0" fmla="*/ 12 w 12"/>
                  <a:gd name="T1" fmla="*/ 6 h 12"/>
                  <a:gd name="T2" fmla="*/ 6 w 12"/>
                  <a:gd name="T3" fmla="*/ 0 h 12"/>
                  <a:gd name="T4" fmla="*/ 0 w 12"/>
                  <a:gd name="T5" fmla="*/ 12 h 12"/>
                  <a:gd name="T6" fmla="*/ 6 w 12"/>
                  <a:gd name="T7" fmla="*/ 12 h 12"/>
                  <a:gd name="T8" fmla="*/ 12 w 12"/>
                  <a:gd name="T9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lnTo>
                      <a:pt x="6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55" name="Freeform 25">
                <a:extLst>
                  <a:ext uri="{FF2B5EF4-FFF2-40B4-BE49-F238E27FC236}">
                    <a16:creationId xmlns:a16="http://schemas.microsoft.com/office/drawing/2014/main" id="{A62774A6-2A2D-419F-B104-2173F5AD3E3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991" y="2138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0 w 6"/>
                  <a:gd name="T3" fmla="*/ 6 h 6"/>
                  <a:gd name="T4" fmla="*/ 0 w 6"/>
                  <a:gd name="T5" fmla="*/ 6 h 6"/>
                  <a:gd name="T6" fmla="*/ 0 w 6"/>
                  <a:gd name="T7" fmla="*/ 0 h 6"/>
                  <a:gd name="T8" fmla="*/ 6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56" name="Freeform 26">
                <a:extLst>
                  <a:ext uri="{FF2B5EF4-FFF2-40B4-BE49-F238E27FC236}">
                    <a16:creationId xmlns:a16="http://schemas.microsoft.com/office/drawing/2014/main" id="{A35CE2D6-BFD9-4B04-A36A-2BE5F31B610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53" y="2162"/>
                <a:ext cx="6" cy="12"/>
              </a:xfrm>
              <a:custGeom>
                <a:avLst/>
                <a:gdLst>
                  <a:gd name="T0" fmla="*/ 6 w 6"/>
                  <a:gd name="T1" fmla="*/ 6 h 12"/>
                  <a:gd name="T2" fmla="*/ 6 w 6"/>
                  <a:gd name="T3" fmla="*/ 6 h 12"/>
                  <a:gd name="T4" fmla="*/ 6 w 6"/>
                  <a:gd name="T5" fmla="*/ 0 h 12"/>
                  <a:gd name="T6" fmla="*/ 6 w 6"/>
                  <a:gd name="T7" fmla="*/ 0 h 12"/>
                  <a:gd name="T8" fmla="*/ 0 w 6"/>
                  <a:gd name="T9" fmla="*/ 12 h 12"/>
                  <a:gd name="T10" fmla="*/ 6 w 6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2">
                    <a:moveTo>
                      <a:pt x="6" y="6"/>
                    </a:moveTo>
                    <a:lnTo>
                      <a:pt x="6" y="6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12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57" name="Rectangle 27">
                <a:extLst>
                  <a:ext uri="{FF2B5EF4-FFF2-40B4-BE49-F238E27FC236}">
                    <a16:creationId xmlns:a16="http://schemas.microsoft.com/office/drawing/2014/main" id="{0A00311A-25CF-4DF3-AC0E-66C8C774563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79" y="2174"/>
                <a:ext cx="6" cy="6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58" name="Freeform 28">
                <a:extLst>
                  <a:ext uri="{FF2B5EF4-FFF2-40B4-BE49-F238E27FC236}">
                    <a16:creationId xmlns:a16="http://schemas.microsoft.com/office/drawing/2014/main" id="{5C2B4C96-D860-4CA0-9794-F7D1B290B50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889" y="2114"/>
                <a:ext cx="6" cy="12"/>
              </a:xfrm>
              <a:custGeom>
                <a:avLst/>
                <a:gdLst>
                  <a:gd name="T0" fmla="*/ 6 w 6"/>
                  <a:gd name="T1" fmla="*/ 12 h 12"/>
                  <a:gd name="T2" fmla="*/ 6 w 6"/>
                  <a:gd name="T3" fmla="*/ 12 h 12"/>
                  <a:gd name="T4" fmla="*/ 0 w 6"/>
                  <a:gd name="T5" fmla="*/ 0 h 12"/>
                  <a:gd name="T6" fmla="*/ 6 w 6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2">
                    <a:moveTo>
                      <a:pt x="6" y="12"/>
                    </a:moveTo>
                    <a:lnTo>
                      <a:pt x="6" y="12"/>
                    </a:lnTo>
                    <a:lnTo>
                      <a:pt x="0" y="0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59" name="Freeform 29">
                <a:extLst>
                  <a:ext uri="{FF2B5EF4-FFF2-40B4-BE49-F238E27FC236}">
                    <a16:creationId xmlns:a16="http://schemas.microsoft.com/office/drawing/2014/main" id="{5C8385C0-61C7-414E-8540-EAAE98C832E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47" y="2162"/>
                <a:ext cx="6" cy="12"/>
              </a:xfrm>
              <a:custGeom>
                <a:avLst/>
                <a:gdLst>
                  <a:gd name="T0" fmla="*/ 6 w 6"/>
                  <a:gd name="T1" fmla="*/ 6 h 12"/>
                  <a:gd name="T2" fmla="*/ 6 w 6"/>
                  <a:gd name="T3" fmla="*/ 0 h 12"/>
                  <a:gd name="T4" fmla="*/ 6 w 6"/>
                  <a:gd name="T5" fmla="*/ 0 h 12"/>
                  <a:gd name="T6" fmla="*/ 0 w 6"/>
                  <a:gd name="T7" fmla="*/ 12 h 12"/>
                  <a:gd name="T8" fmla="*/ 6 w 6"/>
                  <a:gd name="T9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6" y="6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0" y="12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60" name="Freeform 30">
                <a:extLst>
                  <a:ext uri="{FF2B5EF4-FFF2-40B4-BE49-F238E27FC236}">
                    <a16:creationId xmlns:a16="http://schemas.microsoft.com/office/drawing/2014/main" id="{9BC3896D-B1A7-4FBE-AADD-6CB0FB5EC0C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71" y="2126"/>
                <a:ext cx="12" cy="1"/>
              </a:xfrm>
              <a:custGeom>
                <a:avLst/>
                <a:gdLst>
                  <a:gd name="T0" fmla="*/ 12 w 12"/>
                  <a:gd name="T1" fmla="*/ 6 w 12"/>
                  <a:gd name="T2" fmla="*/ 0 w 12"/>
                  <a:gd name="T3" fmla="*/ 12 w 1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2">
                    <a:moveTo>
                      <a:pt x="12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61" name="Freeform 31">
                <a:extLst>
                  <a:ext uri="{FF2B5EF4-FFF2-40B4-BE49-F238E27FC236}">
                    <a16:creationId xmlns:a16="http://schemas.microsoft.com/office/drawing/2014/main" id="{67AD42E2-629A-465E-BE22-C9C9615EA89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79" y="2180"/>
                <a:ext cx="1" cy="12"/>
              </a:xfrm>
              <a:custGeom>
                <a:avLst/>
                <a:gdLst>
                  <a:gd name="T0" fmla="*/ 6 h 12"/>
                  <a:gd name="T1" fmla="*/ 12 h 12"/>
                  <a:gd name="T2" fmla="*/ 0 h 12"/>
                  <a:gd name="T3" fmla="*/ 6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2">
                    <a:moveTo>
                      <a:pt x="0" y="6"/>
                    </a:moveTo>
                    <a:lnTo>
                      <a:pt x="0" y="12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62" name="Rectangle 32">
                <a:extLst>
                  <a:ext uri="{FF2B5EF4-FFF2-40B4-BE49-F238E27FC236}">
                    <a16:creationId xmlns:a16="http://schemas.microsoft.com/office/drawing/2014/main" id="{4F41E316-9467-49DE-A5B9-921649D3930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045" y="2192"/>
                <a:ext cx="12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63" name="Freeform 33">
                <a:extLst>
                  <a:ext uri="{FF2B5EF4-FFF2-40B4-BE49-F238E27FC236}">
                    <a16:creationId xmlns:a16="http://schemas.microsoft.com/office/drawing/2014/main" id="{52619804-C670-48CE-B11F-68234380441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57" y="2042"/>
                <a:ext cx="12" cy="12"/>
              </a:xfrm>
              <a:custGeom>
                <a:avLst/>
                <a:gdLst>
                  <a:gd name="T0" fmla="*/ 6 w 12"/>
                  <a:gd name="T1" fmla="*/ 12 h 12"/>
                  <a:gd name="T2" fmla="*/ 0 w 12"/>
                  <a:gd name="T3" fmla="*/ 6 h 12"/>
                  <a:gd name="T4" fmla="*/ 12 w 12"/>
                  <a:gd name="T5" fmla="*/ 0 h 12"/>
                  <a:gd name="T6" fmla="*/ 12 w 12"/>
                  <a:gd name="T7" fmla="*/ 0 h 12"/>
                  <a:gd name="T8" fmla="*/ 12 w 12"/>
                  <a:gd name="T9" fmla="*/ 6 h 12"/>
                  <a:gd name="T10" fmla="*/ 6 w 12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lnTo>
                      <a:pt x="0" y="6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6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64" name="Freeform 34">
                <a:extLst>
                  <a:ext uri="{FF2B5EF4-FFF2-40B4-BE49-F238E27FC236}">
                    <a16:creationId xmlns:a16="http://schemas.microsoft.com/office/drawing/2014/main" id="{87DC50EE-553C-40EA-94B2-6E6FA33102F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536" y="2018"/>
                <a:ext cx="6" cy="1"/>
              </a:xfrm>
              <a:custGeom>
                <a:avLst/>
                <a:gdLst>
                  <a:gd name="T0" fmla="*/ 0 w 6"/>
                  <a:gd name="T1" fmla="*/ 0 w 6"/>
                  <a:gd name="T2" fmla="*/ 0 w 6"/>
                  <a:gd name="T3" fmla="*/ 6 w 6"/>
                  <a:gd name="T4" fmla="*/ 6 w 6"/>
                  <a:gd name="T5" fmla="*/ 6 w 6"/>
                  <a:gd name="T6" fmla="*/ 6 w 6"/>
                  <a:gd name="T7" fmla="*/ 6 w 6"/>
                  <a:gd name="T8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65" name="Freeform 35">
                <a:extLst>
                  <a:ext uri="{FF2B5EF4-FFF2-40B4-BE49-F238E27FC236}">
                    <a16:creationId xmlns:a16="http://schemas.microsoft.com/office/drawing/2014/main" id="{285F7044-511A-45DC-B44B-A3D62FAD7B4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590" y="2036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6 h 6"/>
                  <a:gd name="T4" fmla="*/ 0 w 6"/>
                  <a:gd name="T5" fmla="*/ 0 h 6"/>
                  <a:gd name="T6" fmla="*/ 6 w 6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66" name="Freeform 36">
                <a:extLst>
                  <a:ext uri="{FF2B5EF4-FFF2-40B4-BE49-F238E27FC236}">
                    <a16:creationId xmlns:a16="http://schemas.microsoft.com/office/drawing/2014/main" id="{1CFB1EE9-FD54-4C80-B53A-CF1AE63B02B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315" y="1988"/>
                <a:ext cx="6" cy="1"/>
              </a:xfrm>
              <a:custGeom>
                <a:avLst/>
                <a:gdLst>
                  <a:gd name="T0" fmla="*/ 6 w 6"/>
                  <a:gd name="T1" fmla="*/ 0 w 6"/>
                  <a:gd name="T2" fmla="*/ 0 w 6"/>
                  <a:gd name="T3" fmla="*/ 6 w 6"/>
                  <a:gd name="T4" fmla="*/ 6 w 6"/>
                  <a:gd name="T5" fmla="*/ 6 w 6"/>
                  <a:gd name="T6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67" name="Freeform 37">
                <a:extLst>
                  <a:ext uri="{FF2B5EF4-FFF2-40B4-BE49-F238E27FC236}">
                    <a16:creationId xmlns:a16="http://schemas.microsoft.com/office/drawing/2014/main" id="{60A4939E-5DE6-49BE-80A7-018D2FC2B2B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465" y="2012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68" name="Freeform 38">
                <a:extLst>
                  <a:ext uri="{FF2B5EF4-FFF2-40B4-BE49-F238E27FC236}">
                    <a16:creationId xmlns:a16="http://schemas.microsoft.com/office/drawing/2014/main" id="{913BB890-57A3-4565-B4CA-405F8EB09A8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09" y="2018"/>
                <a:ext cx="108" cy="78"/>
              </a:xfrm>
              <a:custGeom>
                <a:avLst/>
                <a:gdLst>
                  <a:gd name="T0" fmla="*/ 84 w 108"/>
                  <a:gd name="T1" fmla="*/ 0 h 78"/>
                  <a:gd name="T2" fmla="*/ 90 w 108"/>
                  <a:gd name="T3" fmla="*/ 6 h 78"/>
                  <a:gd name="T4" fmla="*/ 84 w 108"/>
                  <a:gd name="T5" fmla="*/ 12 h 78"/>
                  <a:gd name="T6" fmla="*/ 90 w 108"/>
                  <a:gd name="T7" fmla="*/ 12 h 78"/>
                  <a:gd name="T8" fmla="*/ 90 w 108"/>
                  <a:gd name="T9" fmla="*/ 18 h 78"/>
                  <a:gd name="T10" fmla="*/ 96 w 108"/>
                  <a:gd name="T11" fmla="*/ 18 h 78"/>
                  <a:gd name="T12" fmla="*/ 108 w 108"/>
                  <a:gd name="T13" fmla="*/ 24 h 78"/>
                  <a:gd name="T14" fmla="*/ 96 w 108"/>
                  <a:gd name="T15" fmla="*/ 24 h 78"/>
                  <a:gd name="T16" fmla="*/ 96 w 108"/>
                  <a:gd name="T17" fmla="*/ 30 h 78"/>
                  <a:gd name="T18" fmla="*/ 90 w 108"/>
                  <a:gd name="T19" fmla="*/ 36 h 78"/>
                  <a:gd name="T20" fmla="*/ 90 w 108"/>
                  <a:gd name="T21" fmla="*/ 36 h 78"/>
                  <a:gd name="T22" fmla="*/ 78 w 108"/>
                  <a:gd name="T23" fmla="*/ 36 h 78"/>
                  <a:gd name="T24" fmla="*/ 72 w 108"/>
                  <a:gd name="T25" fmla="*/ 30 h 78"/>
                  <a:gd name="T26" fmla="*/ 66 w 108"/>
                  <a:gd name="T27" fmla="*/ 42 h 78"/>
                  <a:gd name="T28" fmla="*/ 66 w 108"/>
                  <a:gd name="T29" fmla="*/ 48 h 78"/>
                  <a:gd name="T30" fmla="*/ 60 w 108"/>
                  <a:gd name="T31" fmla="*/ 54 h 78"/>
                  <a:gd name="T32" fmla="*/ 60 w 108"/>
                  <a:gd name="T33" fmla="*/ 66 h 78"/>
                  <a:gd name="T34" fmla="*/ 48 w 108"/>
                  <a:gd name="T35" fmla="*/ 72 h 78"/>
                  <a:gd name="T36" fmla="*/ 36 w 108"/>
                  <a:gd name="T37" fmla="*/ 66 h 78"/>
                  <a:gd name="T38" fmla="*/ 30 w 108"/>
                  <a:gd name="T39" fmla="*/ 72 h 78"/>
                  <a:gd name="T40" fmla="*/ 18 w 108"/>
                  <a:gd name="T41" fmla="*/ 78 h 78"/>
                  <a:gd name="T42" fmla="*/ 6 w 108"/>
                  <a:gd name="T43" fmla="*/ 72 h 78"/>
                  <a:gd name="T44" fmla="*/ 0 w 108"/>
                  <a:gd name="T45" fmla="*/ 60 h 78"/>
                  <a:gd name="T46" fmla="*/ 0 w 108"/>
                  <a:gd name="T47" fmla="*/ 60 h 78"/>
                  <a:gd name="T48" fmla="*/ 12 w 108"/>
                  <a:gd name="T49" fmla="*/ 66 h 78"/>
                  <a:gd name="T50" fmla="*/ 18 w 108"/>
                  <a:gd name="T51" fmla="*/ 72 h 78"/>
                  <a:gd name="T52" fmla="*/ 18 w 108"/>
                  <a:gd name="T53" fmla="*/ 66 h 78"/>
                  <a:gd name="T54" fmla="*/ 18 w 108"/>
                  <a:gd name="T55" fmla="*/ 66 h 78"/>
                  <a:gd name="T56" fmla="*/ 18 w 108"/>
                  <a:gd name="T57" fmla="*/ 60 h 78"/>
                  <a:gd name="T58" fmla="*/ 18 w 108"/>
                  <a:gd name="T59" fmla="*/ 60 h 78"/>
                  <a:gd name="T60" fmla="*/ 24 w 108"/>
                  <a:gd name="T61" fmla="*/ 54 h 78"/>
                  <a:gd name="T62" fmla="*/ 30 w 108"/>
                  <a:gd name="T63" fmla="*/ 48 h 78"/>
                  <a:gd name="T64" fmla="*/ 36 w 108"/>
                  <a:gd name="T65" fmla="*/ 48 h 78"/>
                  <a:gd name="T66" fmla="*/ 42 w 108"/>
                  <a:gd name="T67" fmla="*/ 42 h 78"/>
                  <a:gd name="T68" fmla="*/ 48 w 108"/>
                  <a:gd name="T69" fmla="*/ 30 h 78"/>
                  <a:gd name="T70" fmla="*/ 54 w 108"/>
                  <a:gd name="T71" fmla="*/ 36 h 78"/>
                  <a:gd name="T72" fmla="*/ 60 w 108"/>
                  <a:gd name="T73" fmla="*/ 30 h 78"/>
                  <a:gd name="T74" fmla="*/ 60 w 108"/>
                  <a:gd name="T75" fmla="*/ 24 h 78"/>
                  <a:gd name="T76" fmla="*/ 60 w 108"/>
                  <a:gd name="T77" fmla="*/ 30 h 78"/>
                  <a:gd name="T78" fmla="*/ 60 w 108"/>
                  <a:gd name="T79" fmla="*/ 30 h 78"/>
                  <a:gd name="T80" fmla="*/ 66 w 108"/>
                  <a:gd name="T81" fmla="*/ 24 h 78"/>
                  <a:gd name="T82" fmla="*/ 66 w 108"/>
                  <a:gd name="T83" fmla="*/ 24 h 78"/>
                  <a:gd name="T84" fmla="*/ 66 w 108"/>
                  <a:gd name="T85" fmla="*/ 18 h 78"/>
                  <a:gd name="T86" fmla="*/ 72 w 108"/>
                  <a:gd name="T87" fmla="*/ 12 h 78"/>
                  <a:gd name="T88" fmla="*/ 78 w 108"/>
                  <a:gd name="T89" fmla="*/ 0 h 78"/>
                  <a:gd name="T90" fmla="*/ 78 w 108"/>
                  <a:gd name="T91" fmla="*/ 6 h 78"/>
                  <a:gd name="T92" fmla="*/ 84 w 108"/>
                  <a:gd name="T9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78">
                    <a:moveTo>
                      <a:pt x="84" y="0"/>
                    </a:moveTo>
                    <a:lnTo>
                      <a:pt x="90" y="6"/>
                    </a:lnTo>
                    <a:lnTo>
                      <a:pt x="84" y="12"/>
                    </a:lnTo>
                    <a:lnTo>
                      <a:pt x="90" y="12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8" y="24"/>
                    </a:lnTo>
                    <a:lnTo>
                      <a:pt x="96" y="24"/>
                    </a:lnTo>
                    <a:lnTo>
                      <a:pt x="96" y="30"/>
                    </a:lnTo>
                    <a:lnTo>
                      <a:pt x="90" y="36"/>
                    </a:lnTo>
                    <a:lnTo>
                      <a:pt x="90" y="36"/>
                    </a:lnTo>
                    <a:lnTo>
                      <a:pt x="78" y="36"/>
                    </a:lnTo>
                    <a:lnTo>
                      <a:pt x="72" y="30"/>
                    </a:lnTo>
                    <a:lnTo>
                      <a:pt x="66" y="42"/>
                    </a:lnTo>
                    <a:lnTo>
                      <a:pt x="66" y="48"/>
                    </a:lnTo>
                    <a:lnTo>
                      <a:pt x="60" y="54"/>
                    </a:lnTo>
                    <a:lnTo>
                      <a:pt x="60" y="66"/>
                    </a:lnTo>
                    <a:lnTo>
                      <a:pt x="48" y="72"/>
                    </a:lnTo>
                    <a:lnTo>
                      <a:pt x="36" y="66"/>
                    </a:lnTo>
                    <a:lnTo>
                      <a:pt x="30" y="72"/>
                    </a:lnTo>
                    <a:lnTo>
                      <a:pt x="18" y="78"/>
                    </a:lnTo>
                    <a:lnTo>
                      <a:pt x="6" y="72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12" y="66"/>
                    </a:lnTo>
                    <a:lnTo>
                      <a:pt x="18" y="72"/>
                    </a:lnTo>
                    <a:lnTo>
                      <a:pt x="18" y="66"/>
                    </a:lnTo>
                    <a:lnTo>
                      <a:pt x="18" y="66"/>
                    </a:lnTo>
                    <a:lnTo>
                      <a:pt x="18" y="60"/>
                    </a:lnTo>
                    <a:lnTo>
                      <a:pt x="18" y="60"/>
                    </a:lnTo>
                    <a:lnTo>
                      <a:pt x="24" y="54"/>
                    </a:lnTo>
                    <a:lnTo>
                      <a:pt x="30" y="48"/>
                    </a:lnTo>
                    <a:lnTo>
                      <a:pt x="36" y="48"/>
                    </a:lnTo>
                    <a:lnTo>
                      <a:pt x="42" y="42"/>
                    </a:lnTo>
                    <a:lnTo>
                      <a:pt x="48" y="30"/>
                    </a:lnTo>
                    <a:lnTo>
                      <a:pt x="54" y="36"/>
                    </a:lnTo>
                    <a:lnTo>
                      <a:pt x="60" y="30"/>
                    </a:lnTo>
                    <a:lnTo>
                      <a:pt x="60" y="24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24"/>
                    </a:lnTo>
                    <a:lnTo>
                      <a:pt x="66" y="24"/>
                    </a:lnTo>
                    <a:lnTo>
                      <a:pt x="66" y="18"/>
                    </a:lnTo>
                    <a:lnTo>
                      <a:pt x="72" y="12"/>
                    </a:lnTo>
                    <a:lnTo>
                      <a:pt x="78" y="0"/>
                    </a:lnTo>
                    <a:lnTo>
                      <a:pt x="78" y="6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69" name="Freeform 39">
                <a:extLst>
                  <a:ext uri="{FF2B5EF4-FFF2-40B4-BE49-F238E27FC236}">
                    <a16:creationId xmlns:a16="http://schemas.microsoft.com/office/drawing/2014/main" id="{B6AA7F89-988E-45D4-B3BD-FC2FA016C50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907" y="2024"/>
                <a:ext cx="48" cy="66"/>
              </a:xfrm>
              <a:custGeom>
                <a:avLst/>
                <a:gdLst>
                  <a:gd name="T0" fmla="*/ 36 w 48"/>
                  <a:gd name="T1" fmla="*/ 66 h 66"/>
                  <a:gd name="T2" fmla="*/ 24 w 48"/>
                  <a:gd name="T3" fmla="*/ 54 h 66"/>
                  <a:gd name="T4" fmla="*/ 12 w 48"/>
                  <a:gd name="T5" fmla="*/ 42 h 66"/>
                  <a:gd name="T6" fmla="*/ 6 w 48"/>
                  <a:gd name="T7" fmla="*/ 30 h 66"/>
                  <a:gd name="T8" fmla="*/ 0 w 48"/>
                  <a:gd name="T9" fmla="*/ 18 h 66"/>
                  <a:gd name="T10" fmla="*/ 0 w 48"/>
                  <a:gd name="T11" fmla="*/ 0 h 66"/>
                  <a:gd name="T12" fmla="*/ 0 w 48"/>
                  <a:gd name="T13" fmla="*/ 0 h 66"/>
                  <a:gd name="T14" fmla="*/ 6 w 48"/>
                  <a:gd name="T15" fmla="*/ 6 h 66"/>
                  <a:gd name="T16" fmla="*/ 6 w 48"/>
                  <a:gd name="T17" fmla="*/ 12 h 66"/>
                  <a:gd name="T18" fmla="*/ 18 w 48"/>
                  <a:gd name="T19" fmla="*/ 12 h 66"/>
                  <a:gd name="T20" fmla="*/ 18 w 48"/>
                  <a:gd name="T21" fmla="*/ 6 h 66"/>
                  <a:gd name="T22" fmla="*/ 24 w 48"/>
                  <a:gd name="T23" fmla="*/ 12 h 66"/>
                  <a:gd name="T24" fmla="*/ 30 w 48"/>
                  <a:gd name="T25" fmla="*/ 18 h 66"/>
                  <a:gd name="T26" fmla="*/ 36 w 48"/>
                  <a:gd name="T27" fmla="*/ 30 h 66"/>
                  <a:gd name="T28" fmla="*/ 36 w 48"/>
                  <a:gd name="T29" fmla="*/ 42 h 66"/>
                  <a:gd name="T30" fmla="*/ 42 w 48"/>
                  <a:gd name="T31" fmla="*/ 54 h 66"/>
                  <a:gd name="T32" fmla="*/ 48 w 48"/>
                  <a:gd name="T33" fmla="*/ 60 h 66"/>
                  <a:gd name="T34" fmla="*/ 42 w 48"/>
                  <a:gd name="T35" fmla="*/ 60 h 66"/>
                  <a:gd name="T36" fmla="*/ 36 w 48"/>
                  <a:gd name="T3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" h="66">
                    <a:moveTo>
                      <a:pt x="36" y="66"/>
                    </a:moveTo>
                    <a:lnTo>
                      <a:pt x="24" y="54"/>
                    </a:lnTo>
                    <a:lnTo>
                      <a:pt x="12" y="42"/>
                    </a:lnTo>
                    <a:lnTo>
                      <a:pt x="6" y="3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2"/>
                    </a:lnTo>
                    <a:lnTo>
                      <a:pt x="18" y="12"/>
                    </a:lnTo>
                    <a:lnTo>
                      <a:pt x="18" y="6"/>
                    </a:lnTo>
                    <a:lnTo>
                      <a:pt x="24" y="12"/>
                    </a:lnTo>
                    <a:lnTo>
                      <a:pt x="30" y="18"/>
                    </a:lnTo>
                    <a:lnTo>
                      <a:pt x="36" y="30"/>
                    </a:lnTo>
                    <a:lnTo>
                      <a:pt x="36" y="42"/>
                    </a:lnTo>
                    <a:lnTo>
                      <a:pt x="42" y="54"/>
                    </a:lnTo>
                    <a:lnTo>
                      <a:pt x="48" y="60"/>
                    </a:lnTo>
                    <a:lnTo>
                      <a:pt x="42" y="60"/>
                    </a:lnTo>
                    <a:lnTo>
                      <a:pt x="36" y="66"/>
                    </a:lnTo>
                    <a:close/>
                  </a:path>
                </a:pathLst>
              </a:custGeom>
              <a:solidFill>
                <a:schemeClr val="bg2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70" name="Rectangle 40">
                <a:extLst>
                  <a:ext uri="{FF2B5EF4-FFF2-40B4-BE49-F238E27FC236}">
                    <a16:creationId xmlns:a16="http://schemas.microsoft.com/office/drawing/2014/main" id="{BD472D3E-7559-46F5-821E-F524A0E09CC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656" y="2012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71" name="Freeform 41">
                <a:extLst>
                  <a:ext uri="{FF2B5EF4-FFF2-40B4-BE49-F238E27FC236}">
                    <a16:creationId xmlns:a16="http://schemas.microsoft.com/office/drawing/2014/main" id="{C2DF6968-07AE-4A1C-88FD-7598715C3EF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686" y="2018"/>
                <a:ext cx="6" cy="1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72" name="Freeform 42">
                <a:extLst>
                  <a:ext uri="{FF2B5EF4-FFF2-40B4-BE49-F238E27FC236}">
                    <a16:creationId xmlns:a16="http://schemas.microsoft.com/office/drawing/2014/main" id="{46FE935E-0C66-4968-942A-410FEE06F56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656" y="2012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73" name="Freeform 43">
                <a:extLst>
                  <a:ext uri="{FF2B5EF4-FFF2-40B4-BE49-F238E27FC236}">
                    <a16:creationId xmlns:a16="http://schemas.microsoft.com/office/drawing/2014/main" id="{37D4EAB0-A438-43CB-B3CC-855B9FF4C34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638" y="211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74" name="Freeform 44">
                <a:extLst>
                  <a:ext uri="{FF2B5EF4-FFF2-40B4-BE49-F238E27FC236}">
                    <a16:creationId xmlns:a16="http://schemas.microsoft.com/office/drawing/2014/main" id="{EB6A3A84-E48F-499A-A0E8-78340F78E3B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79" y="2012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75" name="Freeform 45">
                <a:extLst>
                  <a:ext uri="{FF2B5EF4-FFF2-40B4-BE49-F238E27FC236}">
                    <a16:creationId xmlns:a16="http://schemas.microsoft.com/office/drawing/2014/main" id="{87319FF1-B3C7-4373-B10B-10B78CD7217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79" y="2012"/>
                <a:ext cx="1" cy="6"/>
              </a:xfrm>
              <a:custGeom>
                <a:avLst/>
                <a:gdLst>
                  <a:gd name="T0" fmla="*/ 6 h 6"/>
                  <a:gd name="T1" fmla="*/ 0 h 6"/>
                  <a:gd name="T2" fmla="*/ 6 h 6"/>
                  <a:gd name="T3" fmla="*/ 0 h 6"/>
                  <a:gd name="T4" fmla="*/ 0 h 6"/>
                  <a:gd name="T5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76" name="Rectangle 46">
                <a:extLst>
                  <a:ext uri="{FF2B5EF4-FFF2-40B4-BE49-F238E27FC236}">
                    <a16:creationId xmlns:a16="http://schemas.microsoft.com/office/drawing/2014/main" id="{3D27A2F4-8B69-4A9C-9989-D8CE30ECF65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79" y="2012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77" name="Rectangle 47">
                <a:extLst>
                  <a:ext uri="{FF2B5EF4-FFF2-40B4-BE49-F238E27FC236}">
                    <a16:creationId xmlns:a16="http://schemas.microsoft.com/office/drawing/2014/main" id="{35C6FDE0-696F-431A-B085-B34043A507B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279" y="2018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78" name="Freeform 48">
                <a:extLst>
                  <a:ext uri="{FF2B5EF4-FFF2-40B4-BE49-F238E27FC236}">
                    <a16:creationId xmlns:a16="http://schemas.microsoft.com/office/drawing/2014/main" id="{6145C143-EBB8-4BD2-8012-8CA45E36AB8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79" y="2018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79" name="Freeform 49">
                <a:extLst>
                  <a:ext uri="{FF2B5EF4-FFF2-40B4-BE49-F238E27FC236}">
                    <a16:creationId xmlns:a16="http://schemas.microsoft.com/office/drawing/2014/main" id="{CBA487BA-B176-4B34-B568-F706BFF7A8C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351" y="2138"/>
                <a:ext cx="108" cy="96"/>
              </a:xfrm>
              <a:custGeom>
                <a:avLst/>
                <a:gdLst>
                  <a:gd name="T0" fmla="*/ 108 w 108"/>
                  <a:gd name="T1" fmla="*/ 96 h 96"/>
                  <a:gd name="T2" fmla="*/ 102 w 108"/>
                  <a:gd name="T3" fmla="*/ 96 h 96"/>
                  <a:gd name="T4" fmla="*/ 102 w 108"/>
                  <a:gd name="T5" fmla="*/ 96 h 96"/>
                  <a:gd name="T6" fmla="*/ 96 w 108"/>
                  <a:gd name="T7" fmla="*/ 96 h 96"/>
                  <a:gd name="T8" fmla="*/ 84 w 108"/>
                  <a:gd name="T9" fmla="*/ 96 h 96"/>
                  <a:gd name="T10" fmla="*/ 72 w 108"/>
                  <a:gd name="T11" fmla="*/ 90 h 96"/>
                  <a:gd name="T12" fmla="*/ 66 w 108"/>
                  <a:gd name="T13" fmla="*/ 84 h 96"/>
                  <a:gd name="T14" fmla="*/ 60 w 108"/>
                  <a:gd name="T15" fmla="*/ 78 h 96"/>
                  <a:gd name="T16" fmla="*/ 54 w 108"/>
                  <a:gd name="T17" fmla="*/ 72 h 96"/>
                  <a:gd name="T18" fmla="*/ 54 w 108"/>
                  <a:gd name="T19" fmla="*/ 66 h 96"/>
                  <a:gd name="T20" fmla="*/ 36 w 108"/>
                  <a:gd name="T21" fmla="*/ 60 h 96"/>
                  <a:gd name="T22" fmla="*/ 36 w 108"/>
                  <a:gd name="T23" fmla="*/ 66 h 96"/>
                  <a:gd name="T24" fmla="*/ 30 w 108"/>
                  <a:gd name="T25" fmla="*/ 60 h 96"/>
                  <a:gd name="T26" fmla="*/ 30 w 108"/>
                  <a:gd name="T27" fmla="*/ 66 h 96"/>
                  <a:gd name="T28" fmla="*/ 24 w 108"/>
                  <a:gd name="T29" fmla="*/ 66 h 96"/>
                  <a:gd name="T30" fmla="*/ 30 w 108"/>
                  <a:gd name="T31" fmla="*/ 72 h 96"/>
                  <a:gd name="T32" fmla="*/ 12 w 108"/>
                  <a:gd name="T33" fmla="*/ 66 h 96"/>
                  <a:gd name="T34" fmla="*/ 24 w 108"/>
                  <a:gd name="T35" fmla="*/ 78 h 96"/>
                  <a:gd name="T36" fmla="*/ 18 w 108"/>
                  <a:gd name="T37" fmla="*/ 78 h 96"/>
                  <a:gd name="T38" fmla="*/ 12 w 108"/>
                  <a:gd name="T39" fmla="*/ 78 h 96"/>
                  <a:gd name="T40" fmla="*/ 0 w 108"/>
                  <a:gd name="T41" fmla="*/ 78 h 96"/>
                  <a:gd name="T42" fmla="*/ 0 w 108"/>
                  <a:gd name="T43" fmla="*/ 72 h 96"/>
                  <a:gd name="T44" fmla="*/ 0 w 108"/>
                  <a:gd name="T45" fmla="*/ 60 h 96"/>
                  <a:gd name="T46" fmla="*/ 0 w 108"/>
                  <a:gd name="T47" fmla="*/ 48 h 96"/>
                  <a:gd name="T48" fmla="*/ 0 w 108"/>
                  <a:gd name="T49" fmla="*/ 42 h 96"/>
                  <a:gd name="T50" fmla="*/ 0 w 108"/>
                  <a:gd name="T51" fmla="*/ 30 h 96"/>
                  <a:gd name="T52" fmla="*/ 6 w 108"/>
                  <a:gd name="T53" fmla="*/ 18 h 96"/>
                  <a:gd name="T54" fmla="*/ 6 w 108"/>
                  <a:gd name="T55" fmla="*/ 12 h 96"/>
                  <a:gd name="T56" fmla="*/ 6 w 108"/>
                  <a:gd name="T57" fmla="*/ 0 h 96"/>
                  <a:gd name="T58" fmla="*/ 12 w 108"/>
                  <a:gd name="T59" fmla="*/ 6 h 96"/>
                  <a:gd name="T60" fmla="*/ 24 w 108"/>
                  <a:gd name="T61" fmla="*/ 12 h 96"/>
                  <a:gd name="T62" fmla="*/ 36 w 108"/>
                  <a:gd name="T63" fmla="*/ 12 h 96"/>
                  <a:gd name="T64" fmla="*/ 48 w 108"/>
                  <a:gd name="T65" fmla="*/ 18 h 96"/>
                  <a:gd name="T66" fmla="*/ 54 w 108"/>
                  <a:gd name="T67" fmla="*/ 30 h 96"/>
                  <a:gd name="T68" fmla="*/ 54 w 108"/>
                  <a:gd name="T69" fmla="*/ 36 h 96"/>
                  <a:gd name="T70" fmla="*/ 66 w 108"/>
                  <a:gd name="T71" fmla="*/ 42 h 96"/>
                  <a:gd name="T72" fmla="*/ 72 w 108"/>
                  <a:gd name="T73" fmla="*/ 42 h 96"/>
                  <a:gd name="T74" fmla="*/ 78 w 108"/>
                  <a:gd name="T75" fmla="*/ 48 h 96"/>
                  <a:gd name="T76" fmla="*/ 66 w 108"/>
                  <a:gd name="T77" fmla="*/ 54 h 96"/>
                  <a:gd name="T78" fmla="*/ 72 w 108"/>
                  <a:gd name="T79" fmla="*/ 60 h 96"/>
                  <a:gd name="T80" fmla="*/ 78 w 108"/>
                  <a:gd name="T81" fmla="*/ 72 h 96"/>
                  <a:gd name="T82" fmla="*/ 84 w 108"/>
                  <a:gd name="T83" fmla="*/ 78 h 96"/>
                  <a:gd name="T84" fmla="*/ 90 w 108"/>
                  <a:gd name="T85" fmla="*/ 78 h 96"/>
                  <a:gd name="T86" fmla="*/ 90 w 108"/>
                  <a:gd name="T87" fmla="*/ 84 h 96"/>
                  <a:gd name="T88" fmla="*/ 96 w 108"/>
                  <a:gd name="T89" fmla="*/ 90 h 96"/>
                  <a:gd name="T90" fmla="*/ 96 w 108"/>
                  <a:gd name="T91" fmla="*/ 90 h 96"/>
                  <a:gd name="T92" fmla="*/ 108 w 108"/>
                  <a:gd name="T93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8" h="96">
                    <a:moveTo>
                      <a:pt x="108" y="96"/>
                    </a:moveTo>
                    <a:lnTo>
                      <a:pt x="102" y="96"/>
                    </a:lnTo>
                    <a:lnTo>
                      <a:pt x="102" y="96"/>
                    </a:lnTo>
                    <a:lnTo>
                      <a:pt x="96" y="96"/>
                    </a:lnTo>
                    <a:lnTo>
                      <a:pt x="84" y="96"/>
                    </a:lnTo>
                    <a:lnTo>
                      <a:pt x="72" y="90"/>
                    </a:lnTo>
                    <a:lnTo>
                      <a:pt x="66" y="84"/>
                    </a:lnTo>
                    <a:lnTo>
                      <a:pt x="60" y="78"/>
                    </a:lnTo>
                    <a:lnTo>
                      <a:pt x="54" y="72"/>
                    </a:lnTo>
                    <a:lnTo>
                      <a:pt x="54" y="66"/>
                    </a:lnTo>
                    <a:lnTo>
                      <a:pt x="36" y="60"/>
                    </a:lnTo>
                    <a:lnTo>
                      <a:pt x="36" y="66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24" y="66"/>
                    </a:lnTo>
                    <a:lnTo>
                      <a:pt x="30" y="72"/>
                    </a:lnTo>
                    <a:lnTo>
                      <a:pt x="12" y="66"/>
                    </a:lnTo>
                    <a:lnTo>
                      <a:pt x="24" y="78"/>
                    </a:lnTo>
                    <a:lnTo>
                      <a:pt x="18" y="78"/>
                    </a:lnTo>
                    <a:lnTo>
                      <a:pt x="12" y="78"/>
                    </a:lnTo>
                    <a:lnTo>
                      <a:pt x="0" y="78"/>
                    </a:lnTo>
                    <a:lnTo>
                      <a:pt x="0" y="72"/>
                    </a:lnTo>
                    <a:lnTo>
                      <a:pt x="0" y="60"/>
                    </a:lnTo>
                    <a:lnTo>
                      <a:pt x="0" y="48"/>
                    </a:lnTo>
                    <a:lnTo>
                      <a:pt x="0" y="42"/>
                    </a:lnTo>
                    <a:lnTo>
                      <a:pt x="0" y="30"/>
                    </a:lnTo>
                    <a:lnTo>
                      <a:pt x="6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12"/>
                    </a:lnTo>
                    <a:lnTo>
                      <a:pt x="36" y="12"/>
                    </a:lnTo>
                    <a:lnTo>
                      <a:pt x="48" y="18"/>
                    </a:lnTo>
                    <a:lnTo>
                      <a:pt x="54" y="30"/>
                    </a:lnTo>
                    <a:lnTo>
                      <a:pt x="54" y="36"/>
                    </a:lnTo>
                    <a:lnTo>
                      <a:pt x="66" y="42"/>
                    </a:lnTo>
                    <a:lnTo>
                      <a:pt x="72" y="42"/>
                    </a:lnTo>
                    <a:lnTo>
                      <a:pt x="78" y="48"/>
                    </a:lnTo>
                    <a:lnTo>
                      <a:pt x="66" y="54"/>
                    </a:lnTo>
                    <a:lnTo>
                      <a:pt x="72" y="60"/>
                    </a:lnTo>
                    <a:lnTo>
                      <a:pt x="78" y="72"/>
                    </a:lnTo>
                    <a:lnTo>
                      <a:pt x="84" y="78"/>
                    </a:lnTo>
                    <a:lnTo>
                      <a:pt x="90" y="78"/>
                    </a:lnTo>
                    <a:lnTo>
                      <a:pt x="90" y="84"/>
                    </a:lnTo>
                    <a:lnTo>
                      <a:pt x="96" y="90"/>
                    </a:lnTo>
                    <a:lnTo>
                      <a:pt x="96" y="90"/>
                    </a:lnTo>
                    <a:lnTo>
                      <a:pt x="108" y="9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80" name="Freeform 50">
                <a:extLst>
                  <a:ext uri="{FF2B5EF4-FFF2-40B4-BE49-F238E27FC236}">
                    <a16:creationId xmlns:a16="http://schemas.microsoft.com/office/drawing/2014/main" id="{24CC73B4-5069-4E0D-8999-38791DB4881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435" y="2156"/>
                <a:ext cx="41" cy="24"/>
              </a:xfrm>
              <a:custGeom>
                <a:avLst/>
                <a:gdLst>
                  <a:gd name="T0" fmla="*/ 41 w 41"/>
                  <a:gd name="T1" fmla="*/ 0 h 24"/>
                  <a:gd name="T2" fmla="*/ 41 w 41"/>
                  <a:gd name="T3" fmla="*/ 12 h 24"/>
                  <a:gd name="T4" fmla="*/ 36 w 41"/>
                  <a:gd name="T5" fmla="*/ 12 h 24"/>
                  <a:gd name="T6" fmla="*/ 41 w 41"/>
                  <a:gd name="T7" fmla="*/ 18 h 24"/>
                  <a:gd name="T8" fmla="*/ 30 w 41"/>
                  <a:gd name="T9" fmla="*/ 18 h 24"/>
                  <a:gd name="T10" fmla="*/ 18 w 41"/>
                  <a:gd name="T11" fmla="*/ 24 h 24"/>
                  <a:gd name="T12" fmla="*/ 6 w 41"/>
                  <a:gd name="T13" fmla="*/ 24 h 24"/>
                  <a:gd name="T14" fmla="*/ 0 w 41"/>
                  <a:gd name="T15" fmla="*/ 18 h 24"/>
                  <a:gd name="T16" fmla="*/ 0 w 41"/>
                  <a:gd name="T17" fmla="*/ 18 h 24"/>
                  <a:gd name="T18" fmla="*/ 12 w 41"/>
                  <a:gd name="T19" fmla="*/ 18 h 24"/>
                  <a:gd name="T20" fmla="*/ 18 w 41"/>
                  <a:gd name="T21" fmla="*/ 12 h 24"/>
                  <a:gd name="T22" fmla="*/ 18 w 41"/>
                  <a:gd name="T23" fmla="*/ 12 h 24"/>
                  <a:gd name="T24" fmla="*/ 24 w 41"/>
                  <a:gd name="T25" fmla="*/ 18 h 24"/>
                  <a:gd name="T26" fmla="*/ 36 w 41"/>
                  <a:gd name="T27" fmla="*/ 12 h 24"/>
                  <a:gd name="T28" fmla="*/ 36 w 41"/>
                  <a:gd name="T29" fmla="*/ 0 h 24"/>
                  <a:gd name="T30" fmla="*/ 41 w 41"/>
                  <a:gd name="T31" fmla="*/ 0 h 24"/>
                  <a:gd name="T32" fmla="*/ 41 w 41"/>
                  <a:gd name="T3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" h="24">
                    <a:moveTo>
                      <a:pt x="41" y="0"/>
                    </a:moveTo>
                    <a:lnTo>
                      <a:pt x="41" y="12"/>
                    </a:lnTo>
                    <a:lnTo>
                      <a:pt x="36" y="12"/>
                    </a:lnTo>
                    <a:lnTo>
                      <a:pt x="41" y="18"/>
                    </a:lnTo>
                    <a:lnTo>
                      <a:pt x="30" y="18"/>
                    </a:lnTo>
                    <a:lnTo>
                      <a:pt x="18" y="24"/>
                    </a:lnTo>
                    <a:lnTo>
                      <a:pt x="6" y="2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2" y="18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24" y="18"/>
                    </a:lnTo>
                    <a:lnTo>
                      <a:pt x="36" y="12"/>
                    </a:lnTo>
                    <a:lnTo>
                      <a:pt x="36" y="0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81" name="Freeform 51">
                <a:extLst>
                  <a:ext uri="{FF2B5EF4-FFF2-40B4-BE49-F238E27FC236}">
                    <a16:creationId xmlns:a16="http://schemas.microsoft.com/office/drawing/2014/main" id="{C4016B0F-C67B-4585-9398-DF08A40E29E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500" y="2174"/>
                <a:ext cx="12" cy="18"/>
              </a:xfrm>
              <a:custGeom>
                <a:avLst/>
                <a:gdLst>
                  <a:gd name="T0" fmla="*/ 12 w 12"/>
                  <a:gd name="T1" fmla="*/ 12 h 18"/>
                  <a:gd name="T2" fmla="*/ 12 w 12"/>
                  <a:gd name="T3" fmla="*/ 18 h 18"/>
                  <a:gd name="T4" fmla="*/ 6 w 12"/>
                  <a:gd name="T5" fmla="*/ 6 h 18"/>
                  <a:gd name="T6" fmla="*/ 0 w 12"/>
                  <a:gd name="T7" fmla="*/ 0 h 18"/>
                  <a:gd name="T8" fmla="*/ 6 w 12"/>
                  <a:gd name="T9" fmla="*/ 6 h 18"/>
                  <a:gd name="T10" fmla="*/ 12 w 12"/>
                  <a:gd name="T11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8">
                    <a:moveTo>
                      <a:pt x="12" y="12"/>
                    </a:moveTo>
                    <a:lnTo>
                      <a:pt x="12" y="18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82" name="Freeform 52">
                <a:extLst>
                  <a:ext uri="{FF2B5EF4-FFF2-40B4-BE49-F238E27FC236}">
                    <a16:creationId xmlns:a16="http://schemas.microsoft.com/office/drawing/2014/main" id="{E72625DB-E575-4949-9517-48B50C747CD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465" y="2138"/>
                <a:ext cx="23" cy="24"/>
              </a:xfrm>
              <a:custGeom>
                <a:avLst/>
                <a:gdLst>
                  <a:gd name="T0" fmla="*/ 23 w 23"/>
                  <a:gd name="T1" fmla="*/ 24 h 24"/>
                  <a:gd name="T2" fmla="*/ 17 w 23"/>
                  <a:gd name="T3" fmla="*/ 24 h 24"/>
                  <a:gd name="T4" fmla="*/ 11 w 23"/>
                  <a:gd name="T5" fmla="*/ 12 h 24"/>
                  <a:gd name="T6" fmla="*/ 6 w 23"/>
                  <a:gd name="T7" fmla="*/ 6 h 24"/>
                  <a:gd name="T8" fmla="*/ 0 w 23"/>
                  <a:gd name="T9" fmla="*/ 0 h 24"/>
                  <a:gd name="T10" fmla="*/ 6 w 23"/>
                  <a:gd name="T11" fmla="*/ 6 h 24"/>
                  <a:gd name="T12" fmla="*/ 17 w 23"/>
                  <a:gd name="T13" fmla="*/ 12 h 24"/>
                  <a:gd name="T14" fmla="*/ 23 w 23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24">
                    <a:moveTo>
                      <a:pt x="23" y="24"/>
                    </a:moveTo>
                    <a:lnTo>
                      <a:pt x="17" y="24"/>
                    </a:lnTo>
                    <a:lnTo>
                      <a:pt x="11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7" y="12"/>
                    </a:lnTo>
                    <a:lnTo>
                      <a:pt x="23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83" name="Rectangle 53">
                <a:extLst>
                  <a:ext uri="{FF2B5EF4-FFF2-40B4-BE49-F238E27FC236}">
                    <a16:creationId xmlns:a16="http://schemas.microsoft.com/office/drawing/2014/main" id="{FD3064E8-95BE-4133-9C95-244580D966E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459" y="2228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84" name="Freeform 54">
                <a:extLst>
                  <a:ext uri="{FF2B5EF4-FFF2-40B4-BE49-F238E27FC236}">
                    <a16:creationId xmlns:a16="http://schemas.microsoft.com/office/drawing/2014/main" id="{E745D632-DB7A-4C90-9189-1DB98C2E60C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393" y="191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85" name="Freeform 55">
                <a:extLst>
                  <a:ext uri="{FF2B5EF4-FFF2-40B4-BE49-F238E27FC236}">
                    <a16:creationId xmlns:a16="http://schemas.microsoft.com/office/drawing/2014/main" id="{42B9DA11-E411-45E2-82EA-83BC558E325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393" y="1916"/>
                <a:ext cx="1" cy="6"/>
              </a:xfrm>
              <a:custGeom>
                <a:avLst/>
                <a:gdLst>
                  <a:gd name="T0" fmla="*/ 0 h 6"/>
                  <a:gd name="T1" fmla="*/ 6 h 6"/>
                  <a:gd name="T2" fmla="*/ 6 h 6"/>
                  <a:gd name="T3" fmla="*/ 6 h 6"/>
                  <a:gd name="T4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86" name="Rectangle 56">
                <a:extLst>
                  <a:ext uri="{FF2B5EF4-FFF2-40B4-BE49-F238E27FC236}">
                    <a16:creationId xmlns:a16="http://schemas.microsoft.com/office/drawing/2014/main" id="{5C58B3D1-FE63-48D3-8B9E-08DAAC65F17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387" y="1928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87" name="Rectangle 57">
                <a:extLst>
                  <a:ext uri="{FF2B5EF4-FFF2-40B4-BE49-F238E27FC236}">
                    <a16:creationId xmlns:a16="http://schemas.microsoft.com/office/drawing/2014/main" id="{7A06ABC1-DA16-4928-B3FF-38270CF4342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387" y="1880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88" name="Rectangle 58">
                <a:extLst>
                  <a:ext uri="{FF2B5EF4-FFF2-40B4-BE49-F238E27FC236}">
                    <a16:creationId xmlns:a16="http://schemas.microsoft.com/office/drawing/2014/main" id="{7C69BD37-30FF-4359-AEFB-4C0ED745EB4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381" y="1874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89" name="Rectangle 59">
                <a:extLst>
                  <a:ext uri="{FF2B5EF4-FFF2-40B4-BE49-F238E27FC236}">
                    <a16:creationId xmlns:a16="http://schemas.microsoft.com/office/drawing/2014/main" id="{82883502-CE9E-49CC-BF3E-FC860C60345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387" y="1904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90" name="Freeform 60">
                <a:extLst>
                  <a:ext uri="{FF2B5EF4-FFF2-40B4-BE49-F238E27FC236}">
                    <a16:creationId xmlns:a16="http://schemas.microsoft.com/office/drawing/2014/main" id="{D12B259F-EC12-47CD-A6A1-EAD863B110E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752" y="1779"/>
                <a:ext cx="54" cy="66"/>
              </a:xfrm>
              <a:custGeom>
                <a:avLst/>
                <a:gdLst>
                  <a:gd name="T0" fmla="*/ 18 w 54"/>
                  <a:gd name="T1" fmla="*/ 54 h 66"/>
                  <a:gd name="T2" fmla="*/ 18 w 54"/>
                  <a:gd name="T3" fmla="*/ 54 h 66"/>
                  <a:gd name="T4" fmla="*/ 12 w 54"/>
                  <a:gd name="T5" fmla="*/ 54 h 66"/>
                  <a:gd name="T6" fmla="*/ 12 w 54"/>
                  <a:gd name="T7" fmla="*/ 54 h 66"/>
                  <a:gd name="T8" fmla="*/ 12 w 54"/>
                  <a:gd name="T9" fmla="*/ 48 h 66"/>
                  <a:gd name="T10" fmla="*/ 6 w 54"/>
                  <a:gd name="T11" fmla="*/ 36 h 66"/>
                  <a:gd name="T12" fmla="*/ 6 w 54"/>
                  <a:gd name="T13" fmla="*/ 30 h 66"/>
                  <a:gd name="T14" fmla="*/ 0 w 54"/>
                  <a:gd name="T15" fmla="*/ 24 h 66"/>
                  <a:gd name="T16" fmla="*/ 0 w 54"/>
                  <a:gd name="T17" fmla="*/ 18 h 66"/>
                  <a:gd name="T18" fmla="*/ 6 w 54"/>
                  <a:gd name="T19" fmla="*/ 12 h 66"/>
                  <a:gd name="T20" fmla="*/ 0 w 54"/>
                  <a:gd name="T21" fmla="*/ 6 h 66"/>
                  <a:gd name="T22" fmla="*/ 0 w 54"/>
                  <a:gd name="T23" fmla="*/ 0 h 66"/>
                  <a:gd name="T24" fmla="*/ 6 w 54"/>
                  <a:gd name="T25" fmla="*/ 0 h 66"/>
                  <a:gd name="T26" fmla="*/ 12 w 54"/>
                  <a:gd name="T27" fmla="*/ 6 h 66"/>
                  <a:gd name="T28" fmla="*/ 12 w 54"/>
                  <a:gd name="T29" fmla="*/ 0 h 66"/>
                  <a:gd name="T30" fmla="*/ 18 w 54"/>
                  <a:gd name="T31" fmla="*/ 12 h 66"/>
                  <a:gd name="T32" fmla="*/ 30 w 54"/>
                  <a:gd name="T33" fmla="*/ 12 h 66"/>
                  <a:gd name="T34" fmla="*/ 36 w 54"/>
                  <a:gd name="T35" fmla="*/ 12 h 66"/>
                  <a:gd name="T36" fmla="*/ 42 w 54"/>
                  <a:gd name="T37" fmla="*/ 18 h 66"/>
                  <a:gd name="T38" fmla="*/ 42 w 54"/>
                  <a:gd name="T39" fmla="*/ 24 h 66"/>
                  <a:gd name="T40" fmla="*/ 36 w 54"/>
                  <a:gd name="T41" fmla="*/ 30 h 66"/>
                  <a:gd name="T42" fmla="*/ 36 w 54"/>
                  <a:gd name="T43" fmla="*/ 42 h 66"/>
                  <a:gd name="T44" fmla="*/ 36 w 54"/>
                  <a:gd name="T45" fmla="*/ 42 h 66"/>
                  <a:gd name="T46" fmla="*/ 42 w 54"/>
                  <a:gd name="T47" fmla="*/ 30 h 66"/>
                  <a:gd name="T48" fmla="*/ 48 w 54"/>
                  <a:gd name="T49" fmla="*/ 42 h 66"/>
                  <a:gd name="T50" fmla="*/ 54 w 54"/>
                  <a:gd name="T51" fmla="*/ 54 h 66"/>
                  <a:gd name="T52" fmla="*/ 54 w 54"/>
                  <a:gd name="T53" fmla="*/ 60 h 66"/>
                  <a:gd name="T54" fmla="*/ 48 w 54"/>
                  <a:gd name="T55" fmla="*/ 66 h 66"/>
                  <a:gd name="T56" fmla="*/ 54 w 54"/>
                  <a:gd name="T57" fmla="*/ 66 h 66"/>
                  <a:gd name="T58" fmla="*/ 42 w 54"/>
                  <a:gd name="T59" fmla="*/ 54 h 66"/>
                  <a:gd name="T60" fmla="*/ 36 w 54"/>
                  <a:gd name="T61" fmla="*/ 42 h 66"/>
                  <a:gd name="T62" fmla="*/ 30 w 54"/>
                  <a:gd name="T63" fmla="*/ 42 h 66"/>
                  <a:gd name="T64" fmla="*/ 30 w 54"/>
                  <a:gd name="T65" fmla="*/ 36 h 66"/>
                  <a:gd name="T66" fmla="*/ 18 w 54"/>
                  <a:gd name="T67" fmla="*/ 30 h 66"/>
                  <a:gd name="T68" fmla="*/ 12 w 54"/>
                  <a:gd name="T69" fmla="*/ 30 h 66"/>
                  <a:gd name="T70" fmla="*/ 24 w 54"/>
                  <a:gd name="T71" fmla="*/ 36 h 66"/>
                  <a:gd name="T72" fmla="*/ 30 w 54"/>
                  <a:gd name="T73" fmla="*/ 42 h 66"/>
                  <a:gd name="T74" fmla="*/ 30 w 54"/>
                  <a:gd name="T75" fmla="*/ 48 h 66"/>
                  <a:gd name="T76" fmla="*/ 24 w 54"/>
                  <a:gd name="T77" fmla="*/ 54 h 66"/>
                  <a:gd name="T78" fmla="*/ 24 w 54"/>
                  <a:gd name="T79" fmla="*/ 54 h 66"/>
                  <a:gd name="T80" fmla="*/ 24 w 54"/>
                  <a:gd name="T81" fmla="*/ 54 h 66"/>
                  <a:gd name="T82" fmla="*/ 18 w 54"/>
                  <a:gd name="T83" fmla="*/ 54 h 66"/>
                  <a:gd name="T84" fmla="*/ 18 w 54"/>
                  <a:gd name="T85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66">
                    <a:moveTo>
                      <a:pt x="18" y="54"/>
                    </a:moveTo>
                    <a:lnTo>
                      <a:pt x="18" y="54"/>
                    </a:lnTo>
                    <a:lnTo>
                      <a:pt x="12" y="54"/>
                    </a:lnTo>
                    <a:lnTo>
                      <a:pt x="12" y="54"/>
                    </a:lnTo>
                    <a:lnTo>
                      <a:pt x="12" y="48"/>
                    </a:lnTo>
                    <a:lnTo>
                      <a:pt x="6" y="36"/>
                    </a:lnTo>
                    <a:lnTo>
                      <a:pt x="6" y="30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42" y="18"/>
                    </a:lnTo>
                    <a:lnTo>
                      <a:pt x="42" y="24"/>
                    </a:lnTo>
                    <a:lnTo>
                      <a:pt x="36" y="30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42" y="30"/>
                    </a:lnTo>
                    <a:lnTo>
                      <a:pt x="48" y="42"/>
                    </a:lnTo>
                    <a:lnTo>
                      <a:pt x="54" y="54"/>
                    </a:lnTo>
                    <a:lnTo>
                      <a:pt x="54" y="60"/>
                    </a:lnTo>
                    <a:lnTo>
                      <a:pt x="48" y="66"/>
                    </a:lnTo>
                    <a:lnTo>
                      <a:pt x="54" y="66"/>
                    </a:lnTo>
                    <a:lnTo>
                      <a:pt x="42" y="54"/>
                    </a:lnTo>
                    <a:lnTo>
                      <a:pt x="36" y="42"/>
                    </a:lnTo>
                    <a:lnTo>
                      <a:pt x="30" y="42"/>
                    </a:lnTo>
                    <a:lnTo>
                      <a:pt x="30" y="36"/>
                    </a:lnTo>
                    <a:lnTo>
                      <a:pt x="18" y="30"/>
                    </a:lnTo>
                    <a:lnTo>
                      <a:pt x="12" y="30"/>
                    </a:lnTo>
                    <a:lnTo>
                      <a:pt x="24" y="36"/>
                    </a:lnTo>
                    <a:lnTo>
                      <a:pt x="30" y="42"/>
                    </a:lnTo>
                    <a:lnTo>
                      <a:pt x="30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18" y="54"/>
                    </a:lnTo>
                    <a:lnTo>
                      <a:pt x="18" y="5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91" name="Freeform 61">
                <a:extLst>
                  <a:ext uri="{FF2B5EF4-FFF2-40B4-BE49-F238E27FC236}">
                    <a16:creationId xmlns:a16="http://schemas.microsoft.com/office/drawing/2014/main" id="{12F6E2E0-6A4A-411F-93EA-7CA92C7FF54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752" y="1755"/>
                <a:ext cx="36" cy="18"/>
              </a:xfrm>
              <a:custGeom>
                <a:avLst/>
                <a:gdLst>
                  <a:gd name="T0" fmla="*/ 24 w 36"/>
                  <a:gd name="T1" fmla="*/ 0 h 18"/>
                  <a:gd name="T2" fmla="*/ 6 w 36"/>
                  <a:gd name="T3" fmla="*/ 0 h 18"/>
                  <a:gd name="T4" fmla="*/ 0 w 36"/>
                  <a:gd name="T5" fmla="*/ 12 h 18"/>
                  <a:gd name="T6" fmla="*/ 0 w 36"/>
                  <a:gd name="T7" fmla="*/ 18 h 18"/>
                  <a:gd name="T8" fmla="*/ 18 w 36"/>
                  <a:gd name="T9" fmla="*/ 18 h 18"/>
                  <a:gd name="T10" fmla="*/ 24 w 36"/>
                  <a:gd name="T11" fmla="*/ 18 h 18"/>
                  <a:gd name="T12" fmla="*/ 36 w 36"/>
                  <a:gd name="T13" fmla="*/ 18 h 18"/>
                  <a:gd name="T14" fmla="*/ 30 w 36"/>
                  <a:gd name="T15" fmla="*/ 12 h 18"/>
                  <a:gd name="T16" fmla="*/ 30 w 36"/>
                  <a:gd name="T17" fmla="*/ 6 h 18"/>
                  <a:gd name="T18" fmla="*/ 24 w 36"/>
                  <a:gd name="T1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8">
                    <a:moveTo>
                      <a:pt x="24" y="0"/>
                    </a:moveTo>
                    <a:lnTo>
                      <a:pt x="6" y="0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18" y="18"/>
                    </a:lnTo>
                    <a:lnTo>
                      <a:pt x="24" y="18"/>
                    </a:lnTo>
                    <a:lnTo>
                      <a:pt x="36" y="18"/>
                    </a:lnTo>
                    <a:lnTo>
                      <a:pt x="30" y="12"/>
                    </a:lnTo>
                    <a:lnTo>
                      <a:pt x="30" y="6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92" name="Freeform 62">
                <a:extLst>
                  <a:ext uri="{FF2B5EF4-FFF2-40B4-BE49-F238E27FC236}">
                    <a16:creationId xmlns:a16="http://schemas.microsoft.com/office/drawing/2014/main" id="{A07F7907-F7E7-476E-8D83-3E7BF5DC87E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925" y="1922"/>
                <a:ext cx="54" cy="54"/>
              </a:xfrm>
              <a:custGeom>
                <a:avLst/>
                <a:gdLst>
                  <a:gd name="T0" fmla="*/ 36 w 54"/>
                  <a:gd name="T1" fmla="*/ 42 h 54"/>
                  <a:gd name="T2" fmla="*/ 42 w 54"/>
                  <a:gd name="T3" fmla="*/ 48 h 54"/>
                  <a:gd name="T4" fmla="*/ 36 w 54"/>
                  <a:gd name="T5" fmla="*/ 48 h 54"/>
                  <a:gd name="T6" fmla="*/ 30 w 54"/>
                  <a:gd name="T7" fmla="*/ 48 h 54"/>
                  <a:gd name="T8" fmla="*/ 24 w 54"/>
                  <a:gd name="T9" fmla="*/ 54 h 54"/>
                  <a:gd name="T10" fmla="*/ 18 w 54"/>
                  <a:gd name="T11" fmla="*/ 54 h 54"/>
                  <a:gd name="T12" fmla="*/ 12 w 54"/>
                  <a:gd name="T13" fmla="*/ 48 h 54"/>
                  <a:gd name="T14" fmla="*/ 12 w 54"/>
                  <a:gd name="T15" fmla="*/ 48 h 54"/>
                  <a:gd name="T16" fmla="*/ 6 w 54"/>
                  <a:gd name="T17" fmla="*/ 48 h 54"/>
                  <a:gd name="T18" fmla="*/ 6 w 54"/>
                  <a:gd name="T19" fmla="*/ 42 h 54"/>
                  <a:gd name="T20" fmla="*/ 6 w 54"/>
                  <a:gd name="T21" fmla="*/ 36 h 54"/>
                  <a:gd name="T22" fmla="*/ 0 w 54"/>
                  <a:gd name="T23" fmla="*/ 30 h 54"/>
                  <a:gd name="T24" fmla="*/ 0 w 54"/>
                  <a:gd name="T25" fmla="*/ 18 h 54"/>
                  <a:gd name="T26" fmla="*/ 6 w 54"/>
                  <a:gd name="T27" fmla="*/ 6 h 54"/>
                  <a:gd name="T28" fmla="*/ 18 w 54"/>
                  <a:gd name="T29" fmla="*/ 6 h 54"/>
                  <a:gd name="T30" fmla="*/ 30 w 54"/>
                  <a:gd name="T31" fmla="*/ 6 h 54"/>
                  <a:gd name="T32" fmla="*/ 36 w 54"/>
                  <a:gd name="T33" fmla="*/ 12 h 54"/>
                  <a:gd name="T34" fmla="*/ 36 w 54"/>
                  <a:gd name="T35" fmla="*/ 6 h 54"/>
                  <a:gd name="T36" fmla="*/ 42 w 54"/>
                  <a:gd name="T37" fmla="*/ 6 h 54"/>
                  <a:gd name="T38" fmla="*/ 42 w 54"/>
                  <a:gd name="T39" fmla="*/ 6 h 54"/>
                  <a:gd name="T40" fmla="*/ 54 w 54"/>
                  <a:gd name="T41" fmla="*/ 0 h 54"/>
                  <a:gd name="T42" fmla="*/ 54 w 54"/>
                  <a:gd name="T43" fmla="*/ 12 h 54"/>
                  <a:gd name="T44" fmla="*/ 54 w 54"/>
                  <a:gd name="T45" fmla="*/ 24 h 54"/>
                  <a:gd name="T46" fmla="*/ 54 w 54"/>
                  <a:gd name="T47" fmla="*/ 30 h 54"/>
                  <a:gd name="T48" fmla="*/ 42 w 54"/>
                  <a:gd name="T49" fmla="*/ 36 h 54"/>
                  <a:gd name="T50" fmla="*/ 36 w 54"/>
                  <a:gd name="T51" fmla="*/ 4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4" h="54">
                    <a:moveTo>
                      <a:pt x="36" y="42"/>
                    </a:moveTo>
                    <a:lnTo>
                      <a:pt x="42" y="48"/>
                    </a:lnTo>
                    <a:lnTo>
                      <a:pt x="36" y="48"/>
                    </a:lnTo>
                    <a:lnTo>
                      <a:pt x="30" y="48"/>
                    </a:lnTo>
                    <a:lnTo>
                      <a:pt x="24" y="54"/>
                    </a:lnTo>
                    <a:lnTo>
                      <a:pt x="18" y="54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6" y="48"/>
                    </a:lnTo>
                    <a:lnTo>
                      <a:pt x="6" y="42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18" y="6"/>
                    </a:lnTo>
                    <a:lnTo>
                      <a:pt x="30" y="6"/>
                    </a:lnTo>
                    <a:lnTo>
                      <a:pt x="36" y="12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54" y="0"/>
                    </a:lnTo>
                    <a:lnTo>
                      <a:pt x="54" y="12"/>
                    </a:lnTo>
                    <a:lnTo>
                      <a:pt x="54" y="24"/>
                    </a:lnTo>
                    <a:lnTo>
                      <a:pt x="54" y="30"/>
                    </a:lnTo>
                    <a:lnTo>
                      <a:pt x="42" y="36"/>
                    </a:lnTo>
                    <a:lnTo>
                      <a:pt x="36" y="4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93" name="Freeform 63">
                <a:extLst>
                  <a:ext uri="{FF2B5EF4-FFF2-40B4-BE49-F238E27FC236}">
                    <a16:creationId xmlns:a16="http://schemas.microsoft.com/office/drawing/2014/main" id="{00514475-9535-4F25-A831-6A9A01A28EF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381" y="1934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0 w 6"/>
                  <a:gd name="T3" fmla="*/ 6 h 6"/>
                  <a:gd name="T4" fmla="*/ 6 w 6"/>
                  <a:gd name="T5" fmla="*/ 0 h 6"/>
                  <a:gd name="T6" fmla="*/ 6 w 6"/>
                  <a:gd name="T7" fmla="*/ 0 h 6"/>
                  <a:gd name="T8" fmla="*/ 0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94" name="Freeform 64">
                <a:extLst>
                  <a:ext uri="{FF2B5EF4-FFF2-40B4-BE49-F238E27FC236}">
                    <a16:creationId xmlns:a16="http://schemas.microsoft.com/office/drawing/2014/main" id="{D458AFD9-6C4A-4495-9C0F-F9F5FB1C630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33" y="1827"/>
                <a:ext cx="1" cy="6"/>
              </a:xfrm>
              <a:custGeom>
                <a:avLst/>
                <a:gdLst>
                  <a:gd name="T0" fmla="*/ 0 h 6"/>
                  <a:gd name="T1" fmla="*/ 6 h 6"/>
                  <a:gd name="T2" fmla="*/ 0 h 6"/>
                  <a:gd name="T3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95" name="Freeform 65">
                <a:extLst>
                  <a:ext uri="{FF2B5EF4-FFF2-40B4-BE49-F238E27FC236}">
                    <a16:creationId xmlns:a16="http://schemas.microsoft.com/office/drawing/2014/main" id="{550D9E28-4421-425F-8025-EC10F8E24F5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889" y="1827"/>
                <a:ext cx="90" cy="107"/>
              </a:xfrm>
              <a:custGeom>
                <a:avLst/>
                <a:gdLst>
                  <a:gd name="T0" fmla="*/ 48 w 90"/>
                  <a:gd name="T1" fmla="*/ 30 h 107"/>
                  <a:gd name="T2" fmla="*/ 48 w 90"/>
                  <a:gd name="T3" fmla="*/ 24 h 107"/>
                  <a:gd name="T4" fmla="*/ 42 w 90"/>
                  <a:gd name="T5" fmla="*/ 18 h 107"/>
                  <a:gd name="T6" fmla="*/ 36 w 90"/>
                  <a:gd name="T7" fmla="*/ 24 h 107"/>
                  <a:gd name="T8" fmla="*/ 24 w 90"/>
                  <a:gd name="T9" fmla="*/ 12 h 107"/>
                  <a:gd name="T10" fmla="*/ 24 w 90"/>
                  <a:gd name="T11" fmla="*/ 12 h 107"/>
                  <a:gd name="T12" fmla="*/ 18 w 90"/>
                  <a:gd name="T13" fmla="*/ 0 h 107"/>
                  <a:gd name="T14" fmla="*/ 12 w 90"/>
                  <a:gd name="T15" fmla="*/ 0 h 107"/>
                  <a:gd name="T16" fmla="*/ 12 w 90"/>
                  <a:gd name="T17" fmla="*/ 18 h 107"/>
                  <a:gd name="T18" fmla="*/ 6 w 90"/>
                  <a:gd name="T19" fmla="*/ 12 h 107"/>
                  <a:gd name="T20" fmla="*/ 6 w 90"/>
                  <a:gd name="T21" fmla="*/ 12 h 107"/>
                  <a:gd name="T22" fmla="*/ 0 w 90"/>
                  <a:gd name="T23" fmla="*/ 18 h 107"/>
                  <a:gd name="T24" fmla="*/ 0 w 90"/>
                  <a:gd name="T25" fmla="*/ 24 h 107"/>
                  <a:gd name="T26" fmla="*/ 0 w 90"/>
                  <a:gd name="T27" fmla="*/ 30 h 107"/>
                  <a:gd name="T28" fmla="*/ 0 w 90"/>
                  <a:gd name="T29" fmla="*/ 36 h 107"/>
                  <a:gd name="T30" fmla="*/ 12 w 90"/>
                  <a:gd name="T31" fmla="*/ 36 h 107"/>
                  <a:gd name="T32" fmla="*/ 12 w 90"/>
                  <a:gd name="T33" fmla="*/ 47 h 107"/>
                  <a:gd name="T34" fmla="*/ 12 w 90"/>
                  <a:gd name="T35" fmla="*/ 59 h 107"/>
                  <a:gd name="T36" fmla="*/ 24 w 90"/>
                  <a:gd name="T37" fmla="*/ 53 h 107"/>
                  <a:gd name="T38" fmla="*/ 30 w 90"/>
                  <a:gd name="T39" fmla="*/ 53 h 107"/>
                  <a:gd name="T40" fmla="*/ 36 w 90"/>
                  <a:gd name="T41" fmla="*/ 53 h 107"/>
                  <a:gd name="T42" fmla="*/ 42 w 90"/>
                  <a:gd name="T43" fmla="*/ 47 h 107"/>
                  <a:gd name="T44" fmla="*/ 54 w 90"/>
                  <a:gd name="T45" fmla="*/ 59 h 107"/>
                  <a:gd name="T46" fmla="*/ 54 w 90"/>
                  <a:gd name="T47" fmla="*/ 71 h 107"/>
                  <a:gd name="T48" fmla="*/ 66 w 90"/>
                  <a:gd name="T49" fmla="*/ 83 h 107"/>
                  <a:gd name="T50" fmla="*/ 66 w 90"/>
                  <a:gd name="T51" fmla="*/ 95 h 107"/>
                  <a:gd name="T52" fmla="*/ 66 w 90"/>
                  <a:gd name="T53" fmla="*/ 101 h 107"/>
                  <a:gd name="T54" fmla="*/ 72 w 90"/>
                  <a:gd name="T55" fmla="*/ 107 h 107"/>
                  <a:gd name="T56" fmla="*/ 72 w 90"/>
                  <a:gd name="T57" fmla="*/ 101 h 107"/>
                  <a:gd name="T58" fmla="*/ 78 w 90"/>
                  <a:gd name="T59" fmla="*/ 101 h 107"/>
                  <a:gd name="T60" fmla="*/ 78 w 90"/>
                  <a:gd name="T61" fmla="*/ 101 h 107"/>
                  <a:gd name="T62" fmla="*/ 90 w 90"/>
                  <a:gd name="T63" fmla="*/ 95 h 107"/>
                  <a:gd name="T64" fmla="*/ 84 w 90"/>
                  <a:gd name="T65" fmla="*/ 83 h 107"/>
                  <a:gd name="T66" fmla="*/ 84 w 90"/>
                  <a:gd name="T67" fmla="*/ 83 h 107"/>
                  <a:gd name="T68" fmla="*/ 84 w 90"/>
                  <a:gd name="T69" fmla="*/ 77 h 107"/>
                  <a:gd name="T70" fmla="*/ 72 w 90"/>
                  <a:gd name="T71" fmla="*/ 71 h 107"/>
                  <a:gd name="T72" fmla="*/ 72 w 90"/>
                  <a:gd name="T73" fmla="*/ 65 h 107"/>
                  <a:gd name="T74" fmla="*/ 60 w 90"/>
                  <a:gd name="T75" fmla="*/ 53 h 107"/>
                  <a:gd name="T76" fmla="*/ 54 w 90"/>
                  <a:gd name="T77" fmla="*/ 47 h 107"/>
                  <a:gd name="T78" fmla="*/ 42 w 90"/>
                  <a:gd name="T79" fmla="*/ 36 h 107"/>
                  <a:gd name="T80" fmla="*/ 42 w 90"/>
                  <a:gd name="T81" fmla="*/ 36 h 107"/>
                  <a:gd name="T82" fmla="*/ 48 w 90"/>
                  <a:gd name="T83" fmla="*/ 30 h 107"/>
                  <a:gd name="T84" fmla="*/ 48 w 90"/>
                  <a:gd name="T85" fmla="*/ 3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" h="107">
                    <a:moveTo>
                      <a:pt x="48" y="30"/>
                    </a:moveTo>
                    <a:lnTo>
                      <a:pt x="48" y="24"/>
                    </a:lnTo>
                    <a:lnTo>
                      <a:pt x="42" y="18"/>
                    </a:lnTo>
                    <a:lnTo>
                      <a:pt x="36" y="24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12" y="18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12" y="36"/>
                    </a:lnTo>
                    <a:lnTo>
                      <a:pt x="12" y="47"/>
                    </a:lnTo>
                    <a:lnTo>
                      <a:pt x="12" y="59"/>
                    </a:lnTo>
                    <a:lnTo>
                      <a:pt x="24" y="53"/>
                    </a:lnTo>
                    <a:lnTo>
                      <a:pt x="30" y="53"/>
                    </a:lnTo>
                    <a:lnTo>
                      <a:pt x="36" y="53"/>
                    </a:lnTo>
                    <a:lnTo>
                      <a:pt x="42" y="47"/>
                    </a:lnTo>
                    <a:lnTo>
                      <a:pt x="54" y="59"/>
                    </a:lnTo>
                    <a:lnTo>
                      <a:pt x="54" y="71"/>
                    </a:lnTo>
                    <a:lnTo>
                      <a:pt x="66" y="83"/>
                    </a:lnTo>
                    <a:lnTo>
                      <a:pt x="66" y="95"/>
                    </a:lnTo>
                    <a:lnTo>
                      <a:pt x="66" y="101"/>
                    </a:lnTo>
                    <a:lnTo>
                      <a:pt x="72" y="107"/>
                    </a:lnTo>
                    <a:lnTo>
                      <a:pt x="72" y="101"/>
                    </a:lnTo>
                    <a:lnTo>
                      <a:pt x="78" y="101"/>
                    </a:lnTo>
                    <a:lnTo>
                      <a:pt x="78" y="101"/>
                    </a:lnTo>
                    <a:lnTo>
                      <a:pt x="90" y="95"/>
                    </a:lnTo>
                    <a:lnTo>
                      <a:pt x="84" y="83"/>
                    </a:lnTo>
                    <a:lnTo>
                      <a:pt x="84" y="83"/>
                    </a:lnTo>
                    <a:lnTo>
                      <a:pt x="84" y="77"/>
                    </a:lnTo>
                    <a:lnTo>
                      <a:pt x="72" y="71"/>
                    </a:lnTo>
                    <a:lnTo>
                      <a:pt x="72" y="65"/>
                    </a:lnTo>
                    <a:lnTo>
                      <a:pt x="60" y="53"/>
                    </a:lnTo>
                    <a:lnTo>
                      <a:pt x="54" y="47"/>
                    </a:lnTo>
                    <a:lnTo>
                      <a:pt x="42" y="36"/>
                    </a:lnTo>
                    <a:lnTo>
                      <a:pt x="42" y="36"/>
                    </a:lnTo>
                    <a:lnTo>
                      <a:pt x="48" y="30"/>
                    </a:lnTo>
                    <a:lnTo>
                      <a:pt x="48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96" name="Freeform 66">
                <a:extLst>
                  <a:ext uri="{FF2B5EF4-FFF2-40B4-BE49-F238E27FC236}">
                    <a16:creationId xmlns:a16="http://schemas.microsoft.com/office/drawing/2014/main" id="{5B081784-0C4C-4D9F-816C-3BDA0FE1790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800" y="1749"/>
                <a:ext cx="95" cy="227"/>
              </a:xfrm>
              <a:custGeom>
                <a:avLst/>
                <a:gdLst>
                  <a:gd name="T0" fmla="*/ 53 w 95"/>
                  <a:gd name="T1" fmla="*/ 60 h 227"/>
                  <a:gd name="T2" fmla="*/ 53 w 95"/>
                  <a:gd name="T3" fmla="*/ 48 h 227"/>
                  <a:gd name="T4" fmla="*/ 59 w 95"/>
                  <a:gd name="T5" fmla="*/ 36 h 227"/>
                  <a:gd name="T6" fmla="*/ 53 w 95"/>
                  <a:gd name="T7" fmla="*/ 12 h 227"/>
                  <a:gd name="T8" fmla="*/ 41 w 95"/>
                  <a:gd name="T9" fmla="*/ 0 h 227"/>
                  <a:gd name="T10" fmla="*/ 41 w 95"/>
                  <a:gd name="T11" fmla="*/ 12 h 227"/>
                  <a:gd name="T12" fmla="*/ 41 w 95"/>
                  <a:gd name="T13" fmla="*/ 18 h 227"/>
                  <a:gd name="T14" fmla="*/ 23 w 95"/>
                  <a:gd name="T15" fmla="*/ 30 h 227"/>
                  <a:gd name="T16" fmla="*/ 17 w 95"/>
                  <a:gd name="T17" fmla="*/ 42 h 227"/>
                  <a:gd name="T18" fmla="*/ 12 w 95"/>
                  <a:gd name="T19" fmla="*/ 60 h 227"/>
                  <a:gd name="T20" fmla="*/ 6 w 95"/>
                  <a:gd name="T21" fmla="*/ 84 h 227"/>
                  <a:gd name="T22" fmla="*/ 6 w 95"/>
                  <a:gd name="T23" fmla="*/ 90 h 227"/>
                  <a:gd name="T24" fmla="*/ 6 w 95"/>
                  <a:gd name="T25" fmla="*/ 108 h 227"/>
                  <a:gd name="T26" fmla="*/ 12 w 95"/>
                  <a:gd name="T27" fmla="*/ 102 h 227"/>
                  <a:gd name="T28" fmla="*/ 12 w 95"/>
                  <a:gd name="T29" fmla="*/ 108 h 227"/>
                  <a:gd name="T30" fmla="*/ 23 w 95"/>
                  <a:gd name="T31" fmla="*/ 114 h 227"/>
                  <a:gd name="T32" fmla="*/ 23 w 95"/>
                  <a:gd name="T33" fmla="*/ 120 h 227"/>
                  <a:gd name="T34" fmla="*/ 29 w 95"/>
                  <a:gd name="T35" fmla="*/ 125 h 227"/>
                  <a:gd name="T36" fmla="*/ 29 w 95"/>
                  <a:gd name="T37" fmla="*/ 149 h 227"/>
                  <a:gd name="T38" fmla="*/ 35 w 95"/>
                  <a:gd name="T39" fmla="*/ 149 h 227"/>
                  <a:gd name="T40" fmla="*/ 41 w 95"/>
                  <a:gd name="T41" fmla="*/ 161 h 227"/>
                  <a:gd name="T42" fmla="*/ 41 w 95"/>
                  <a:gd name="T43" fmla="*/ 155 h 227"/>
                  <a:gd name="T44" fmla="*/ 53 w 95"/>
                  <a:gd name="T45" fmla="*/ 155 h 227"/>
                  <a:gd name="T46" fmla="*/ 53 w 95"/>
                  <a:gd name="T47" fmla="*/ 149 h 227"/>
                  <a:gd name="T48" fmla="*/ 59 w 95"/>
                  <a:gd name="T49" fmla="*/ 149 h 227"/>
                  <a:gd name="T50" fmla="*/ 71 w 95"/>
                  <a:gd name="T51" fmla="*/ 167 h 227"/>
                  <a:gd name="T52" fmla="*/ 77 w 95"/>
                  <a:gd name="T53" fmla="*/ 185 h 227"/>
                  <a:gd name="T54" fmla="*/ 83 w 95"/>
                  <a:gd name="T55" fmla="*/ 203 h 227"/>
                  <a:gd name="T56" fmla="*/ 83 w 95"/>
                  <a:gd name="T57" fmla="*/ 221 h 227"/>
                  <a:gd name="T58" fmla="*/ 89 w 95"/>
                  <a:gd name="T59" fmla="*/ 227 h 227"/>
                  <a:gd name="T60" fmla="*/ 95 w 95"/>
                  <a:gd name="T61" fmla="*/ 209 h 227"/>
                  <a:gd name="T62" fmla="*/ 89 w 95"/>
                  <a:gd name="T63" fmla="*/ 191 h 227"/>
                  <a:gd name="T64" fmla="*/ 77 w 95"/>
                  <a:gd name="T65" fmla="*/ 173 h 227"/>
                  <a:gd name="T66" fmla="*/ 77 w 95"/>
                  <a:gd name="T67" fmla="*/ 161 h 227"/>
                  <a:gd name="T68" fmla="*/ 77 w 95"/>
                  <a:gd name="T69" fmla="*/ 155 h 227"/>
                  <a:gd name="T70" fmla="*/ 59 w 95"/>
                  <a:gd name="T71" fmla="*/ 125 h 227"/>
                  <a:gd name="T72" fmla="*/ 65 w 95"/>
                  <a:gd name="T73" fmla="*/ 114 h 227"/>
                  <a:gd name="T74" fmla="*/ 83 w 95"/>
                  <a:gd name="T75" fmla="*/ 108 h 227"/>
                  <a:gd name="T76" fmla="*/ 89 w 95"/>
                  <a:gd name="T77" fmla="*/ 96 h 227"/>
                  <a:gd name="T78" fmla="*/ 95 w 95"/>
                  <a:gd name="T79" fmla="*/ 90 h 227"/>
                  <a:gd name="T80" fmla="*/ 77 w 95"/>
                  <a:gd name="T81" fmla="*/ 84 h 227"/>
                  <a:gd name="T82" fmla="*/ 77 w 95"/>
                  <a:gd name="T83" fmla="*/ 72 h 227"/>
                  <a:gd name="T84" fmla="*/ 65 w 95"/>
                  <a:gd name="T85" fmla="*/ 6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5" h="227">
                    <a:moveTo>
                      <a:pt x="65" y="60"/>
                    </a:moveTo>
                    <a:lnTo>
                      <a:pt x="53" y="60"/>
                    </a:lnTo>
                    <a:lnTo>
                      <a:pt x="53" y="54"/>
                    </a:lnTo>
                    <a:lnTo>
                      <a:pt x="53" y="48"/>
                    </a:lnTo>
                    <a:lnTo>
                      <a:pt x="59" y="42"/>
                    </a:lnTo>
                    <a:lnTo>
                      <a:pt x="59" y="36"/>
                    </a:lnTo>
                    <a:lnTo>
                      <a:pt x="59" y="24"/>
                    </a:lnTo>
                    <a:lnTo>
                      <a:pt x="53" y="12"/>
                    </a:lnTo>
                    <a:lnTo>
                      <a:pt x="47" y="12"/>
                    </a:lnTo>
                    <a:lnTo>
                      <a:pt x="41" y="0"/>
                    </a:lnTo>
                    <a:lnTo>
                      <a:pt x="41" y="6"/>
                    </a:lnTo>
                    <a:lnTo>
                      <a:pt x="41" y="12"/>
                    </a:lnTo>
                    <a:lnTo>
                      <a:pt x="35" y="18"/>
                    </a:lnTo>
                    <a:lnTo>
                      <a:pt x="41" y="18"/>
                    </a:lnTo>
                    <a:lnTo>
                      <a:pt x="29" y="18"/>
                    </a:lnTo>
                    <a:lnTo>
                      <a:pt x="23" y="30"/>
                    </a:lnTo>
                    <a:lnTo>
                      <a:pt x="17" y="42"/>
                    </a:lnTo>
                    <a:lnTo>
                      <a:pt x="17" y="42"/>
                    </a:lnTo>
                    <a:lnTo>
                      <a:pt x="17" y="60"/>
                    </a:lnTo>
                    <a:lnTo>
                      <a:pt x="12" y="60"/>
                    </a:lnTo>
                    <a:lnTo>
                      <a:pt x="6" y="72"/>
                    </a:lnTo>
                    <a:lnTo>
                      <a:pt x="6" y="84"/>
                    </a:lnTo>
                    <a:lnTo>
                      <a:pt x="6" y="84"/>
                    </a:lnTo>
                    <a:lnTo>
                      <a:pt x="6" y="90"/>
                    </a:lnTo>
                    <a:lnTo>
                      <a:pt x="0" y="96"/>
                    </a:lnTo>
                    <a:lnTo>
                      <a:pt x="6" y="108"/>
                    </a:lnTo>
                    <a:lnTo>
                      <a:pt x="12" y="108"/>
                    </a:lnTo>
                    <a:lnTo>
                      <a:pt x="12" y="102"/>
                    </a:lnTo>
                    <a:lnTo>
                      <a:pt x="12" y="108"/>
                    </a:lnTo>
                    <a:lnTo>
                      <a:pt x="12" y="108"/>
                    </a:lnTo>
                    <a:lnTo>
                      <a:pt x="17" y="108"/>
                    </a:lnTo>
                    <a:lnTo>
                      <a:pt x="23" y="114"/>
                    </a:lnTo>
                    <a:lnTo>
                      <a:pt x="17" y="120"/>
                    </a:lnTo>
                    <a:lnTo>
                      <a:pt x="23" y="120"/>
                    </a:lnTo>
                    <a:lnTo>
                      <a:pt x="23" y="120"/>
                    </a:lnTo>
                    <a:lnTo>
                      <a:pt x="29" y="125"/>
                    </a:lnTo>
                    <a:lnTo>
                      <a:pt x="29" y="137"/>
                    </a:lnTo>
                    <a:lnTo>
                      <a:pt x="29" y="149"/>
                    </a:lnTo>
                    <a:lnTo>
                      <a:pt x="29" y="155"/>
                    </a:lnTo>
                    <a:lnTo>
                      <a:pt x="35" y="149"/>
                    </a:lnTo>
                    <a:lnTo>
                      <a:pt x="35" y="155"/>
                    </a:lnTo>
                    <a:lnTo>
                      <a:pt x="41" y="161"/>
                    </a:lnTo>
                    <a:lnTo>
                      <a:pt x="41" y="161"/>
                    </a:lnTo>
                    <a:lnTo>
                      <a:pt x="41" y="155"/>
                    </a:lnTo>
                    <a:lnTo>
                      <a:pt x="41" y="161"/>
                    </a:lnTo>
                    <a:lnTo>
                      <a:pt x="53" y="155"/>
                    </a:lnTo>
                    <a:lnTo>
                      <a:pt x="53" y="149"/>
                    </a:lnTo>
                    <a:lnTo>
                      <a:pt x="53" y="149"/>
                    </a:lnTo>
                    <a:lnTo>
                      <a:pt x="59" y="143"/>
                    </a:lnTo>
                    <a:lnTo>
                      <a:pt x="59" y="149"/>
                    </a:lnTo>
                    <a:lnTo>
                      <a:pt x="65" y="149"/>
                    </a:lnTo>
                    <a:lnTo>
                      <a:pt x="71" y="167"/>
                    </a:lnTo>
                    <a:lnTo>
                      <a:pt x="77" y="185"/>
                    </a:lnTo>
                    <a:lnTo>
                      <a:pt x="77" y="185"/>
                    </a:lnTo>
                    <a:lnTo>
                      <a:pt x="83" y="191"/>
                    </a:lnTo>
                    <a:lnTo>
                      <a:pt x="83" y="203"/>
                    </a:lnTo>
                    <a:lnTo>
                      <a:pt x="83" y="209"/>
                    </a:lnTo>
                    <a:lnTo>
                      <a:pt x="83" y="221"/>
                    </a:lnTo>
                    <a:lnTo>
                      <a:pt x="83" y="227"/>
                    </a:lnTo>
                    <a:lnTo>
                      <a:pt x="89" y="227"/>
                    </a:lnTo>
                    <a:lnTo>
                      <a:pt x="89" y="221"/>
                    </a:lnTo>
                    <a:lnTo>
                      <a:pt x="95" y="209"/>
                    </a:lnTo>
                    <a:lnTo>
                      <a:pt x="89" y="197"/>
                    </a:lnTo>
                    <a:lnTo>
                      <a:pt x="89" y="191"/>
                    </a:lnTo>
                    <a:lnTo>
                      <a:pt x="83" y="179"/>
                    </a:lnTo>
                    <a:lnTo>
                      <a:pt x="77" y="173"/>
                    </a:lnTo>
                    <a:lnTo>
                      <a:pt x="77" y="167"/>
                    </a:lnTo>
                    <a:lnTo>
                      <a:pt x="77" y="161"/>
                    </a:lnTo>
                    <a:lnTo>
                      <a:pt x="83" y="155"/>
                    </a:lnTo>
                    <a:lnTo>
                      <a:pt x="77" y="155"/>
                    </a:lnTo>
                    <a:lnTo>
                      <a:pt x="71" y="137"/>
                    </a:lnTo>
                    <a:lnTo>
                      <a:pt x="59" y="125"/>
                    </a:lnTo>
                    <a:lnTo>
                      <a:pt x="65" y="125"/>
                    </a:lnTo>
                    <a:lnTo>
                      <a:pt x="65" y="114"/>
                    </a:lnTo>
                    <a:lnTo>
                      <a:pt x="77" y="114"/>
                    </a:lnTo>
                    <a:lnTo>
                      <a:pt x="83" y="108"/>
                    </a:lnTo>
                    <a:lnTo>
                      <a:pt x="89" y="102"/>
                    </a:lnTo>
                    <a:lnTo>
                      <a:pt x="89" y="96"/>
                    </a:lnTo>
                    <a:lnTo>
                      <a:pt x="95" y="90"/>
                    </a:lnTo>
                    <a:lnTo>
                      <a:pt x="95" y="90"/>
                    </a:lnTo>
                    <a:lnTo>
                      <a:pt x="83" y="90"/>
                    </a:lnTo>
                    <a:lnTo>
                      <a:pt x="77" y="84"/>
                    </a:lnTo>
                    <a:lnTo>
                      <a:pt x="77" y="78"/>
                    </a:lnTo>
                    <a:lnTo>
                      <a:pt x="77" y="72"/>
                    </a:lnTo>
                    <a:lnTo>
                      <a:pt x="65" y="66"/>
                    </a:lnTo>
                    <a:lnTo>
                      <a:pt x="65" y="60"/>
                    </a:lnTo>
                    <a:lnTo>
                      <a:pt x="65" y="6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97" name="Freeform 67">
                <a:extLst>
                  <a:ext uri="{FF2B5EF4-FFF2-40B4-BE49-F238E27FC236}">
                    <a16:creationId xmlns:a16="http://schemas.microsoft.com/office/drawing/2014/main" id="{88E7F459-8A09-4A84-8AD7-47FA7162869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11" y="1874"/>
                <a:ext cx="48" cy="72"/>
              </a:xfrm>
              <a:custGeom>
                <a:avLst/>
                <a:gdLst>
                  <a:gd name="T0" fmla="*/ 6 w 48"/>
                  <a:gd name="T1" fmla="*/ 48 h 72"/>
                  <a:gd name="T2" fmla="*/ 6 w 48"/>
                  <a:gd name="T3" fmla="*/ 54 h 72"/>
                  <a:gd name="T4" fmla="*/ 0 w 48"/>
                  <a:gd name="T5" fmla="*/ 36 h 72"/>
                  <a:gd name="T6" fmla="*/ 0 w 48"/>
                  <a:gd name="T7" fmla="*/ 30 h 72"/>
                  <a:gd name="T8" fmla="*/ 6 w 48"/>
                  <a:gd name="T9" fmla="*/ 30 h 72"/>
                  <a:gd name="T10" fmla="*/ 0 w 48"/>
                  <a:gd name="T11" fmla="*/ 18 h 72"/>
                  <a:gd name="T12" fmla="*/ 0 w 48"/>
                  <a:gd name="T13" fmla="*/ 6 h 72"/>
                  <a:gd name="T14" fmla="*/ 0 w 48"/>
                  <a:gd name="T15" fmla="*/ 0 h 72"/>
                  <a:gd name="T16" fmla="*/ 18 w 48"/>
                  <a:gd name="T17" fmla="*/ 0 h 72"/>
                  <a:gd name="T18" fmla="*/ 18 w 48"/>
                  <a:gd name="T19" fmla="*/ 6 h 72"/>
                  <a:gd name="T20" fmla="*/ 24 w 48"/>
                  <a:gd name="T21" fmla="*/ 18 h 72"/>
                  <a:gd name="T22" fmla="*/ 24 w 48"/>
                  <a:gd name="T23" fmla="*/ 24 h 72"/>
                  <a:gd name="T24" fmla="*/ 24 w 48"/>
                  <a:gd name="T25" fmla="*/ 30 h 72"/>
                  <a:gd name="T26" fmla="*/ 18 w 48"/>
                  <a:gd name="T27" fmla="*/ 36 h 72"/>
                  <a:gd name="T28" fmla="*/ 18 w 48"/>
                  <a:gd name="T29" fmla="*/ 42 h 72"/>
                  <a:gd name="T30" fmla="*/ 24 w 48"/>
                  <a:gd name="T31" fmla="*/ 60 h 72"/>
                  <a:gd name="T32" fmla="*/ 30 w 48"/>
                  <a:gd name="T33" fmla="*/ 60 h 72"/>
                  <a:gd name="T34" fmla="*/ 30 w 48"/>
                  <a:gd name="T35" fmla="*/ 54 h 72"/>
                  <a:gd name="T36" fmla="*/ 36 w 48"/>
                  <a:gd name="T37" fmla="*/ 54 h 72"/>
                  <a:gd name="T38" fmla="*/ 36 w 48"/>
                  <a:gd name="T39" fmla="*/ 60 h 72"/>
                  <a:gd name="T40" fmla="*/ 42 w 48"/>
                  <a:gd name="T41" fmla="*/ 60 h 72"/>
                  <a:gd name="T42" fmla="*/ 42 w 48"/>
                  <a:gd name="T43" fmla="*/ 60 h 72"/>
                  <a:gd name="T44" fmla="*/ 42 w 48"/>
                  <a:gd name="T45" fmla="*/ 60 h 72"/>
                  <a:gd name="T46" fmla="*/ 48 w 48"/>
                  <a:gd name="T47" fmla="*/ 66 h 72"/>
                  <a:gd name="T48" fmla="*/ 48 w 48"/>
                  <a:gd name="T49" fmla="*/ 72 h 72"/>
                  <a:gd name="T50" fmla="*/ 48 w 48"/>
                  <a:gd name="T51" fmla="*/ 72 h 72"/>
                  <a:gd name="T52" fmla="*/ 48 w 48"/>
                  <a:gd name="T53" fmla="*/ 72 h 72"/>
                  <a:gd name="T54" fmla="*/ 42 w 48"/>
                  <a:gd name="T55" fmla="*/ 66 h 72"/>
                  <a:gd name="T56" fmla="*/ 36 w 48"/>
                  <a:gd name="T57" fmla="*/ 60 h 72"/>
                  <a:gd name="T58" fmla="*/ 30 w 48"/>
                  <a:gd name="T59" fmla="*/ 60 h 72"/>
                  <a:gd name="T60" fmla="*/ 30 w 48"/>
                  <a:gd name="T61" fmla="*/ 66 h 72"/>
                  <a:gd name="T62" fmla="*/ 24 w 48"/>
                  <a:gd name="T63" fmla="*/ 60 h 72"/>
                  <a:gd name="T64" fmla="*/ 12 w 48"/>
                  <a:gd name="T65" fmla="*/ 60 h 72"/>
                  <a:gd name="T66" fmla="*/ 12 w 48"/>
                  <a:gd name="T67" fmla="*/ 60 h 72"/>
                  <a:gd name="T68" fmla="*/ 12 w 48"/>
                  <a:gd name="T69" fmla="*/ 54 h 72"/>
                  <a:gd name="T70" fmla="*/ 12 w 48"/>
                  <a:gd name="T71" fmla="*/ 48 h 72"/>
                  <a:gd name="T72" fmla="*/ 6 w 48"/>
                  <a:gd name="T73" fmla="*/ 4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8" h="72">
                    <a:moveTo>
                      <a:pt x="6" y="48"/>
                    </a:moveTo>
                    <a:lnTo>
                      <a:pt x="6" y="54"/>
                    </a:lnTo>
                    <a:lnTo>
                      <a:pt x="0" y="36"/>
                    </a:lnTo>
                    <a:lnTo>
                      <a:pt x="0" y="30"/>
                    </a:lnTo>
                    <a:lnTo>
                      <a:pt x="6" y="30"/>
                    </a:lnTo>
                    <a:lnTo>
                      <a:pt x="0" y="18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6"/>
                    </a:lnTo>
                    <a:lnTo>
                      <a:pt x="24" y="18"/>
                    </a:lnTo>
                    <a:lnTo>
                      <a:pt x="24" y="24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24" y="60"/>
                    </a:lnTo>
                    <a:lnTo>
                      <a:pt x="30" y="60"/>
                    </a:lnTo>
                    <a:lnTo>
                      <a:pt x="30" y="54"/>
                    </a:lnTo>
                    <a:lnTo>
                      <a:pt x="36" y="54"/>
                    </a:lnTo>
                    <a:lnTo>
                      <a:pt x="36" y="60"/>
                    </a:lnTo>
                    <a:lnTo>
                      <a:pt x="42" y="60"/>
                    </a:lnTo>
                    <a:lnTo>
                      <a:pt x="42" y="60"/>
                    </a:lnTo>
                    <a:lnTo>
                      <a:pt x="42" y="60"/>
                    </a:lnTo>
                    <a:lnTo>
                      <a:pt x="48" y="66"/>
                    </a:lnTo>
                    <a:lnTo>
                      <a:pt x="48" y="72"/>
                    </a:lnTo>
                    <a:lnTo>
                      <a:pt x="48" y="72"/>
                    </a:lnTo>
                    <a:lnTo>
                      <a:pt x="48" y="72"/>
                    </a:lnTo>
                    <a:lnTo>
                      <a:pt x="42" y="66"/>
                    </a:lnTo>
                    <a:lnTo>
                      <a:pt x="36" y="60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24" y="60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2" y="54"/>
                    </a:lnTo>
                    <a:lnTo>
                      <a:pt x="12" y="48"/>
                    </a:lnTo>
                    <a:lnTo>
                      <a:pt x="6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98" name="Freeform 68">
                <a:extLst>
                  <a:ext uri="{FF2B5EF4-FFF2-40B4-BE49-F238E27FC236}">
                    <a16:creationId xmlns:a16="http://schemas.microsoft.com/office/drawing/2014/main" id="{78894AC0-F4C2-482E-9DF5-9EC15FE9218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41" y="1982"/>
                <a:ext cx="54" cy="54"/>
              </a:xfrm>
              <a:custGeom>
                <a:avLst/>
                <a:gdLst>
                  <a:gd name="T0" fmla="*/ 42 w 54"/>
                  <a:gd name="T1" fmla="*/ 54 h 54"/>
                  <a:gd name="T2" fmla="*/ 42 w 54"/>
                  <a:gd name="T3" fmla="*/ 48 h 54"/>
                  <a:gd name="T4" fmla="*/ 36 w 54"/>
                  <a:gd name="T5" fmla="*/ 48 h 54"/>
                  <a:gd name="T6" fmla="*/ 24 w 54"/>
                  <a:gd name="T7" fmla="*/ 42 h 54"/>
                  <a:gd name="T8" fmla="*/ 30 w 54"/>
                  <a:gd name="T9" fmla="*/ 30 h 54"/>
                  <a:gd name="T10" fmla="*/ 24 w 54"/>
                  <a:gd name="T11" fmla="*/ 24 h 54"/>
                  <a:gd name="T12" fmla="*/ 18 w 54"/>
                  <a:gd name="T13" fmla="*/ 30 h 54"/>
                  <a:gd name="T14" fmla="*/ 12 w 54"/>
                  <a:gd name="T15" fmla="*/ 30 h 54"/>
                  <a:gd name="T16" fmla="*/ 12 w 54"/>
                  <a:gd name="T17" fmla="*/ 30 h 54"/>
                  <a:gd name="T18" fmla="*/ 12 w 54"/>
                  <a:gd name="T19" fmla="*/ 24 h 54"/>
                  <a:gd name="T20" fmla="*/ 6 w 54"/>
                  <a:gd name="T21" fmla="*/ 36 h 54"/>
                  <a:gd name="T22" fmla="*/ 0 w 54"/>
                  <a:gd name="T23" fmla="*/ 36 h 54"/>
                  <a:gd name="T24" fmla="*/ 6 w 54"/>
                  <a:gd name="T25" fmla="*/ 30 h 54"/>
                  <a:gd name="T26" fmla="*/ 12 w 54"/>
                  <a:gd name="T27" fmla="*/ 18 h 54"/>
                  <a:gd name="T28" fmla="*/ 18 w 54"/>
                  <a:gd name="T29" fmla="*/ 18 h 54"/>
                  <a:gd name="T30" fmla="*/ 24 w 54"/>
                  <a:gd name="T31" fmla="*/ 24 h 54"/>
                  <a:gd name="T32" fmla="*/ 24 w 54"/>
                  <a:gd name="T33" fmla="*/ 18 h 54"/>
                  <a:gd name="T34" fmla="*/ 30 w 54"/>
                  <a:gd name="T35" fmla="*/ 18 h 54"/>
                  <a:gd name="T36" fmla="*/ 30 w 54"/>
                  <a:gd name="T37" fmla="*/ 12 h 54"/>
                  <a:gd name="T38" fmla="*/ 36 w 54"/>
                  <a:gd name="T39" fmla="*/ 12 h 54"/>
                  <a:gd name="T40" fmla="*/ 36 w 54"/>
                  <a:gd name="T41" fmla="*/ 12 h 54"/>
                  <a:gd name="T42" fmla="*/ 36 w 54"/>
                  <a:gd name="T43" fmla="*/ 0 h 54"/>
                  <a:gd name="T44" fmla="*/ 48 w 54"/>
                  <a:gd name="T45" fmla="*/ 6 h 54"/>
                  <a:gd name="T46" fmla="*/ 48 w 54"/>
                  <a:gd name="T47" fmla="*/ 18 h 54"/>
                  <a:gd name="T48" fmla="*/ 54 w 54"/>
                  <a:gd name="T49" fmla="*/ 30 h 54"/>
                  <a:gd name="T50" fmla="*/ 48 w 54"/>
                  <a:gd name="T51" fmla="*/ 36 h 54"/>
                  <a:gd name="T52" fmla="*/ 48 w 54"/>
                  <a:gd name="T53" fmla="*/ 42 h 54"/>
                  <a:gd name="T54" fmla="*/ 42 w 54"/>
                  <a:gd name="T55" fmla="*/ 36 h 54"/>
                  <a:gd name="T56" fmla="*/ 42 w 54"/>
                  <a:gd name="T57" fmla="*/ 36 h 54"/>
                  <a:gd name="T58" fmla="*/ 42 w 54"/>
                  <a:gd name="T59" fmla="*/ 42 h 54"/>
                  <a:gd name="T60" fmla="*/ 42 w 54"/>
                  <a:gd name="T61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" h="54">
                    <a:moveTo>
                      <a:pt x="42" y="54"/>
                    </a:moveTo>
                    <a:lnTo>
                      <a:pt x="42" y="48"/>
                    </a:lnTo>
                    <a:lnTo>
                      <a:pt x="36" y="48"/>
                    </a:lnTo>
                    <a:lnTo>
                      <a:pt x="24" y="42"/>
                    </a:lnTo>
                    <a:lnTo>
                      <a:pt x="30" y="30"/>
                    </a:lnTo>
                    <a:lnTo>
                      <a:pt x="24" y="24"/>
                    </a:lnTo>
                    <a:lnTo>
                      <a:pt x="18" y="30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2" y="24"/>
                    </a:lnTo>
                    <a:lnTo>
                      <a:pt x="6" y="36"/>
                    </a:lnTo>
                    <a:lnTo>
                      <a:pt x="0" y="36"/>
                    </a:lnTo>
                    <a:lnTo>
                      <a:pt x="6" y="30"/>
                    </a:lnTo>
                    <a:lnTo>
                      <a:pt x="12" y="18"/>
                    </a:lnTo>
                    <a:lnTo>
                      <a:pt x="18" y="18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30" y="18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0"/>
                    </a:lnTo>
                    <a:lnTo>
                      <a:pt x="48" y="6"/>
                    </a:lnTo>
                    <a:lnTo>
                      <a:pt x="48" y="18"/>
                    </a:lnTo>
                    <a:lnTo>
                      <a:pt x="54" y="30"/>
                    </a:lnTo>
                    <a:lnTo>
                      <a:pt x="48" y="36"/>
                    </a:lnTo>
                    <a:lnTo>
                      <a:pt x="48" y="42"/>
                    </a:lnTo>
                    <a:lnTo>
                      <a:pt x="42" y="36"/>
                    </a:lnTo>
                    <a:lnTo>
                      <a:pt x="42" y="36"/>
                    </a:lnTo>
                    <a:lnTo>
                      <a:pt x="42" y="42"/>
                    </a:lnTo>
                    <a:lnTo>
                      <a:pt x="42" y="5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599" name="Freeform 69">
                <a:extLst>
                  <a:ext uri="{FF2B5EF4-FFF2-40B4-BE49-F238E27FC236}">
                    <a16:creationId xmlns:a16="http://schemas.microsoft.com/office/drawing/2014/main" id="{CB7DE168-494E-4C4F-BD3F-6348027813B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47" y="1970"/>
                <a:ext cx="12" cy="24"/>
              </a:xfrm>
              <a:custGeom>
                <a:avLst/>
                <a:gdLst>
                  <a:gd name="T0" fmla="*/ 12 w 12"/>
                  <a:gd name="T1" fmla="*/ 0 h 24"/>
                  <a:gd name="T2" fmla="*/ 6 w 12"/>
                  <a:gd name="T3" fmla="*/ 18 h 24"/>
                  <a:gd name="T4" fmla="*/ 6 w 12"/>
                  <a:gd name="T5" fmla="*/ 24 h 24"/>
                  <a:gd name="T6" fmla="*/ 0 w 12"/>
                  <a:gd name="T7" fmla="*/ 12 h 24"/>
                  <a:gd name="T8" fmla="*/ 0 w 12"/>
                  <a:gd name="T9" fmla="*/ 12 h 24"/>
                  <a:gd name="T10" fmla="*/ 6 w 12"/>
                  <a:gd name="T11" fmla="*/ 0 h 24"/>
                  <a:gd name="T12" fmla="*/ 12 w 12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4">
                    <a:moveTo>
                      <a:pt x="12" y="0"/>
                    </a:moveTo>
                    <a:lnTo>
                      <a:pt x="6" y="18"/>
                    </a:lnTo>
                    <a:lnTo>
                      <a:pt x="6" y="24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00" name="Freeform 70">
                <a:extLst>
                  <a:ext uri="{FF2B5EF4-FFF2-40B4-BE49-F238E27FC236}">
                    <a16:creationId xmlns:a16="http://schemas.microsoft.com/office/drawing/2014/main" id="{3AC32EF7-8C80-4FBF-9635-84C0A71800F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65" y="1946"/>
                <a:ext cx="18" cy="24"/>
              </a:xfrm>
              <a:custGeom>
                <a:avLst/>
                <a:gdLst>
                  <a:gd name="T0" fmla="*/ 12 w 18"/>
                  <a:gd name="T1" fmla="*/ 24 h 24"/>
                  <a:gd name="T2" fmla="*/ 6 w 18"/>
                  <a:gd name="T3" fmla="*/ 18 h 24"/>
                  <a:gd name="T4" fmla="*/ 0 w 18"/>
                  <a:gd name="T5" fmla="*/ 6 h 24"/>
                  <a:gd name="T6" fmla="*/ 6 w 18"/>
                  <a:gd name="T7" fmla="*/ 0 h 24"/>
                  <a:gd name="T8" fmla="*/ 12 w 18"/>
                  <a:gd name="T9" fmla="*/ 12 h 24"/>
                  <a:gd name="T10" fmla="*/ 18 w 18"/>
                  <a:gd name="T11" fmla="*/ 24 h 24"/>
                  <a:gd name="T12" fmla="*/ 12 w 1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24">
                    <a:moveTo>
                      <a:pt x="12" y="24"/>
                    </a:moveTo>
                    <a:lnTo>
                      <a:pt x="6" y="18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12"/>
                    </a:lnTo>
                    <a:lnTo>
                      <a:pt x="18" y="24"/>
                    </a:lnTo>
                    <a:lnTo>
                      <a:pt x="12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01" name="Freeform 71">
                <a:extLst>
                  <a:ext uri="{FF2B5EF4-FFF2-40B4-BE49-F238E27FC236}">
                    <a16:creationId xmlns:a16="http://schemas.microsoft.com/office/drawing/2014/main" id="{1A4C0D71-2425-4995-9997-DDB6394FC57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41" y="1958"/>
                <a:ext cx="12" cy="18"/>
              </a:xfrm>
              <a:custGeom>
                <a:avLst/>
                <a:gdLst>
                  <a:gd name="T0" fmla="*/ 12 w 12"/>
                  <a:gd name="T1" fmla="*/ 6 h 18"/>
                  <a:gd name="T2" fmla="*/ 0 w 12"/>
                  <a:gd name="T3" fmla="*/ 0 h 18"/>
                  <a:gd name="T4" fmla="*/ 0 w 12"/>
                  <a:gd name="T5" fmla="*/ 0 h 18"/>
                  <a:gd name="T6" fmla="*/ 0 w 12"/>
                  <a:gd name="T7" fmla="*/ 18 h 18"/>
                  <a:gd name="T8" fmla="*/ 12 w 12"/>
                  <a:gd name="T9" fmla="*/ 6 h 18"/>
                  <a:gd name="T10" fmla="*/ 12 w 12"/>
                  <a:gd name="T11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8">
                    <a:moveTo>
                      <a:pt x="12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2" y="6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02" name="Freeform 72">
                <a:extLst>
                  <a:ext uri="{FF2B5EF4-FFF2-40B4-BE49-F238E27FC236}">
                    <a16:creationId xmlns:a16="http://schemas.microsoft.com/office/drawing/2014/main" id="{5AC822E4-9B8B-4A44-8774-B007BA9F2F5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93" y="1964"/>
                <a:ext cx="24" cy="36"/>
              </a:xfrm>
              <a:custGeom>
                <a:avLst/>
                <a:gdLst>
                  <a:gd name="T0" fmla="*/ 24 w 24"/>
                  <a:gd name="T1" fmla="*/ 12 h 36"/>
                  <a:gd name="T2" fmla="*/ 12 w 24"/>
                  <a:gd name="T3" fmla="*/ 18 h 36"/>
                  <a:gd name="T4" fmla="*/ 6 w 24"/>
                  <a:gd name="T5" fmla="*/ 30 h 36"/>
                  <a:gd name="T6" fmla="*/ 0 w 24"/>
                  <a:gd name="T7" fmla="*/ 36 h 36"/>
                  <a:gd name="T8" fmla="*/ 0 w 24"/>
                  <a:gd name="T9" fmla="*/ 36 h 36"/>
                  <a:gd name="T10" fmla="*/ 6 w 24"/>
                  <a:gd name="T11" fmla="*/ 24 h 36"/>
                  <a:gd name="T12" fmla="*/ 12 w 24"/>
                  <a:gd name="T13" fmla="*/ 12 h 36"/>
                  <a:gd name="T14" fmla="*/ 18 w 24"/>
                  <a:gd name="T15" fmla="*/ 6 h 36"/>
                  <a:gd name="T16" fmla="*/ 18 w 24"/>
                  <a:gd name="T17" fmla="*/ 0 h 36"/>
                  <a:gd name="T18" fmla="*/ 24 w 24"/>
                  <a:gd name="T19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36">
                    <a:moveTo>
                      <a:pt x="24" y="12"/>
                    </a:moveTo>
                    <a:lnTo>
                      <a:pt x="12" y="18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6" y="24"/>
                    </a:lnTo>
                    <a:lnTo>
                      <a:pt x="12" y="12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24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03" name="Freeform 73">
                <a:extLst>
                  <a:ext uri="{FF2B5EF4-FFF2-40B4-BE49-F238E27FC236}">
                    <a16:creationId xmlns:a16="http://schemas.microsoft.com/office/drawing/2014/main" id="{5A5B99E5-9294-4C03-85D2-BE28C1C6F74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17" y="1940"/>
                <a:ext cx="18" cy="12"/>
              </a:xfrm>
              <a:custGeom>
                <a:avLst/>
                <a:gdLst>
                  <a:gd name="T0" fmla="*/ 18 w 18"/>
                  <a:gd name="T1" fmla="*/ 6 h 12"/>
                  <a:gd name="T2" fmla="*/ 12 w 18"/>
                  <a:gd name="T3" fmla="*/ 12 h 12"/>
                  <a:gd name="T4" fmla="*/ 6 w 18"/>
                  <a:gd name="T5" fmla="*/ 6 h 12"/>
                  <a:gd name="T6" fmla="*/ 0 w 18"/>
                  <a:gd name="T7" fmla="*/ 0 h 12"/>
                  <a:gd name="T8" fmla="*/ 12 w 18"/>
                  <a:gd name="T9" fmla="*/ 0 h 12"/>
                  <a:gd name="T10" fmla="*/ 18 w 18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2">
                    <a:moveTo>
                      <a:pt x="18" y="6"/>
                    </a:moveTo>
                    <a:lnTo>
                      <a:pt x="12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04" name="Freeform 74">
                <a:extLst>
                  <a:ext uri="{FF2B5EF4-FFF2-40B4-BE49-F238E27FC236}">
                    <a16:creationId xmlns:a16="http://schemas.microsoft.com/office/drawing/2014/main" id="{A2C7B474-06EE-4F9E-BF74-FA228EDE3A8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65" y="1964"/>
                <a:ext cx="12" cy="18"/>
              </a:xfrm>
              <a:custGeom>
                <a:avLst/>
                <a:gdLst>
                  <a:gd name="T0" fmla="*/ 6 w 12"/>
                  <a:gd name="T1" fmla="*/ 0 h 18"/>
                  <a:gd name="T2" fmla="*/ 12 w 12"/>
                  <a:gd name="T3" fmla="*/ 12 h 18"/>
                  <a:gd name="T4" fmla="*/ 6 w 12"/>
                  <a:gd name="T5" fmla="*/ 12 h 18"/>
                  <a:gd name="T6" fmla="*/ 6 w 12"/>
                  <a:gd name="T7" fmla="*/ 18 h 18"/>
                  <a:gd name="T8" fmla="*/ 6 w 12"/>
                  <a:gd name="T9" fmla="*/ 6 h 18"/>
                  <a:gd name="T10" fmla="*/ 0 w 12"/>
                  <a:gd name="T11" fmla="*/ 0 h 18"/>
                  <a:gd name="T12" fmla="*/ 6 w 12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6" y="0"/>
                    </a:moveTo>
                    <a:lnTo>
                      <a:pt x="12" y="12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05" name="Freeform 75">
                <a:extLst>
                  <a:ext uri="{FF2B5EF4-FFF2-40B4-BE49-F238E27FC236}">
                    <a16:creationId xmlns:a16="http://schemas.microsoft.com/office/drawing/2014/main" id="{A7BD1EBC-058C-46AB-B64B-5C4C3985435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53" y="1952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0 h 6"/>
                  <a:gd name="T4" fmla="*/ 0 w 6"/>
                  <a:gd name="T5" fmla="*/ 6 h 6"/>
                  <a:gd name="T6" fmla="*/ 0 w 6"/>
                  <a:gd name="T7" fmla="*/ 0 h 6"/>
                  <a:gd name="T8" fmla="*/ 6 w 6"/>
                  <a:gd name="T9" fmla="*/ 6 h 6"/>
                  <a:gd name="T10" fmla="*/ 6 w 6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06" name="Freeform 76">
                <a:extLst>
                  <a:ext uri="{FF2B5EF4-FFF2-40B4-BE49-F238E27FC236}">
                    <a16:creationId xmlns:a16="http://schemas.microsoft.com/office/drawing/2014/main" id="{DF46CE6E-515E-4831-80E8-461A07293BA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59" y="1982"/>
                <a:ext cx="12" cy="1"/>
              </a:xfrm>
              <a:custGeom>
                <a:avLst/>
                <a:gdLst>
                  <a:gd name="T0" fmla="*/ 12 w 12"/>
                  <a:gd name="T1" fmla="*/ 6 w 12"/>
                  <a:gd name="T2" fmla="*/ 0 w 12"/>
                  <a:gd name="T3" fmla="*/ 12 w 1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2">
                    <a:moveTo>
                      <a:pt x="12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07" name="Freeform 77">
                <a:extLst>
                  <a:ext uri="{FF2B5EF4-FFF2-40B4-BE49-F238E27FC236}">
                    <a16:creationId xmlns:a16="http://schemas.microsoft.com/office/drawing/2014/main" id="{0658D0F0-8EA6-4053-BA9C-E0D52F69761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53" y="1964"/>
                <a:ext cx="12" cy="24"/>
              </a:xfrm>
              <a:custGeom>
                <a:avLst/>
                <a:gdLst>
                  <a:gd name="T0" fmla="*/ 12 w 12"/>
                  <a:gd name="T1" fmla="*/ 0 h 24"/>
                  <a:gd name="T2" fmla="*/ 12 w 12"/>
                  <a:gd name="T3" fmla="*/ 6 h 24"/>
                  <a:gd name="T4" fmla="*/ 6 w 12"/>
                  <a:gd name="T5" fmla="*/ 18 h 24"/>
                  <a:gd name="T6" fmla="*/ 0 w 12"/>
                  <a:gd name="T7" fmla="*/ 24 h 24"/>
                  <a:gd name="T8" fmla="*/ 6 w 12"/>
                  <a:gd name="T9" fmla="*/ 12 h 24"/>
                  <a:gd name="T10" fmla="*/ 12 w 12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4">
                    <a:moveTo>
                      <a:pt x="12" y="0"/>
                    </a:moveTo>
                    <a:lnTo>
                      <a:pt x="12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6" y="12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08" name="Freeform 78">
                <a:extLst>
                  <a:ext uri="{FF2B5EF4-FFF2-40B4-BE49-F238E27FC236}">
                    <a16:creationId xmlns:a16="http://schemas.microsoft.com/office/drawing/2014/main" id="{E1A9B4B5-F603-4D46-8E2F-F0769D1AD4E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859" y="1851"/>
                <a:ext cx="96" cy="185"/>
              </a:xfrm>
              <a:custGeom>
                <a:avLst/>
                <a:gdLst>
                  <a:gd name="T0" fmla="*/ 30 w 96"/>
                  <a:gd name="T1" fmla="*/ 131 h 185"/>
                  <a:gd name="T2" fmla="*/ 36 w 96"/>
                  <a:gd name="T3" fmla="*/ 107 h 185"/>
                  <a:gd name="T4" fmla="*/ 36 w 96"/>
                  <a:gd name="T5" fmla="*/ 89 h 185"/>
                  <a:gd name="T6" fmla="*/ 48 w 96"/>
                  <a:gd name="T7" fmla="*/ 95 h 185"/>
                  <a:gd name="T8" fmla="*/ 66 w 96"/>
                  <a:gd name="T9" fmla="*/ 101 h 185"/>
                  <a:gd name="T10" fmla="*/ 66 w 96"/>
                  <a:gd name="T11" fmla="*/ 101 h 185"/>
                  <a:gd name="T12" fmla="*/ 72 w 96"/>
                  <a:gd name="T13" fmla="*/ 77 h 185"/>
                  <a:gd name="T14" fmla="*/ 96 w 96"/>
                  <a:gd name="T15" fmla="*/ 77 h 185"/>
                  <a:gd name="T16" fmla="*/ 96 w 96"/>
                  <a:gd name="T17" fmla="*/ 59 h 185"/>
                  <a:gd name="T18" fmla="*/ 84 w 96"/>
                  <a:gd name="T19" fmla="*/ 35 h 185"/>
                  <a:gd name="T20" fmla="*/ 66 w 96"/>
                  <a:gd name="T21" fmla="*/ 29 h 185"/>
                  <a:gd name="T22" fmla="*/ 54 w 96"/>
                  <a:gd name="T23" fmla="*/ 29 h 185"/>
                  <a:gd name="T24" fmla="*/ 42 w 96"/>
                  <a:gd name="T25" fmla="*/ 23 h 185"/>
                  <a:gd name="T26" fmla="*/ 30 w 96"/>
                  <a:gd name="T27" fmla="*/ 12 h 185"/>
                  <a:gd name="T28" fmla="*/ 30 w 96"/>
                  <a:gd name="T29" fmla="*/ 0 h 185"/>
                  <a:gd name="T30" fmla="*/ 18 w 96"/>
                  <a:gd name="T31" fmla="*/ 12 h 185"/>
                  <a:gd name="T32" fmla="*/ 6 w 96"/>
                  <a:gd name="T33" fmla="*/ 23 h 185"/>
                  <a:gd name="T34" fmla="*/ 12 w 96"/>
                  <a:gd name="T35" fmla="*/ 35 h 185"/>
                  <a:gd name="T36" fmla="*/ 24 w 96"/>
                  <a:gd name="T37" fmla="*/ 53 h 185"/>
                  <a:gd name="T38" fmla="*/ 18 w 96"/>
                  <a:gd name="T39" fmla="*/ 65 h 185"/>
                  <a:gd name="T40" fmla="*/ 24 w 96"/>
                  <a:gd name="T41" fmla="*/ 77 h 185"/>
                  <a:gd name="T42" fmla="*/ 30 w 96"/>
                  <a:gd name="T43" fmla="*/ 95 h 185"/>
                  <a:gd name="T44" fmla="*/ 30 w 96"/>
                  <a:gd name="T45" fmla="*/ 119 h 185"/>
                  <a:gd name="T46" fmla="*/ 30 w 96"/>
                  <a:gd name="T47" fmla="*/ 125 h 185"/>
                  <a:gd name="T48" fmla="*/ 24 w 96"/>
                  <a:gd name="T49" fmla="*/ 155 h 185"/>
                  <a:gd name="T50" fmla="*/ 30 w 96"/>
                  <a:gd name="T51" fmla="*/ 155 h 185"/>
                  <a:gd name="T52" fmla="*/ 42 w 96"/>
                  <a:gd name="T53" fmla="*/ 167 h 185"/>
                  <a:gd name="T54" fmla="*/ 48 w 96"/>
                  <a:gd name="T55" fmla="*/ 173 h 185"/>
                  <a:gd name="T56" fmla="*/ 54 w 96"/>
                  <a:gd name="T57" fmla="*/ 185 h 185"/>
                  <a:gd name="T58" fmla="*/ 66 w 96"/>
                  <a:gd name="T59" fmla="*/ 179 h 185"/>
                  <a:gd name="T60" fmla="*/ 54 w 96"/>
                  <a:gd name="T61" fmla="*/ 167 h 185"/>
                  <a:gd name="T62" fmla="*/ 42 w 96"/>
                  <a:gd name="T63" fmla="*/ 155 h 185"/>
                  <a:gd name="T64" fmla="*/ 36 w 96"/>
                  <a:gd name="T65" fmla="*/ 137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6" h="185">
                    <a:moveTo>
                      <a:pt x="36" y="137"/>
                    </a:moveTo>
                    <a:lnTo>
                      <a:pt x="30" y="131"/>
                    </a:lnTo>
                    <a:lnTo>
                      <a:pt x="36" y="119"/>
                    </a:lnTo>
                    <a:lnTo>
                      <a:pt x="36" y="107"/>
                    </a:lnTo>
                    <a:lnTo>
                      <a:pt x="36" y="101"/>
                    </a:lnTo>
                    <a:lnTo>
                      <a:pt x="36" y="89"/>
                    </a:lnTo>
                    <a:lnTo>
                      <a:pt x="48" y="89"/>
                    </a:lnTo>
                    <a:lnTo>
                      <a:pt x="48" y="95"/>
                    </a:lnTo>
                    <a:lnTo>
                      <a:pt x="60" y="95"/>
                    </a:lnTo>
                    <a:lnTo>
                      <a:pt x="66" y="101"/>
                    </a:lnTo>
                    <a:lnTo>
                      <a:pt x="72" y="107"/>
                    </a:lnTo>
                    <a:lnTo>
                      <a:pt x="66" y="101"/>
                    </a:lnTo>
                    <a:lnTo>
                      <a:pt x="66" y="89"/>
                    </a:lnTo>
                    <a:lnTo>
                      <a:pt x="72" y="77"/>
                    </a:lnTo>
                    <a:lnTo>
                      <a:pt x="84" y="77"/>
                    </a:lnTo>
                    <a:lnTo>
                      <a:pt x="96" y="77"/>
                    </a:lnTo>
                    <a:lnTo>
                      <a:pt x="96" y="71"/>
                    </a:lnTo>
                    <a:lnTo>
                      <a:pt x="96" y="59"/>
                    </a:lnTo>
                    <a:lnTo>
                      <a:pt x="84" y="47"/>
                    </a:lnTo>
                    <a:lnTo>
                      <a:pt x="84" y="35"/>
                    </a:lnTo>
                    <a:lnTo>
                      <a:pt x="72" y="23"/>
                    </a:lnTo>
                    <a:lnTo>
                      <a:pt x="66" y="29"/>
                    </a:lnTo>
                    <a:lnTo>
                      <a:pt x="60" y="29"/>
                    </a:lnTo>
                    <a:lnTo>
                      <a:pt x="54" y="29"/>
                    </a:lnTo>
                    <a:lnTo>
                      <a:pt x="42" y="35"/>
                    </a:lnTo>
                    <a:lnTo>
                      <a:pt x="42" y="23"/>
                    </a:lnTo>
                    <a:lnTo>
                      <a:pt x="42" y="12"/>
                    </a:lnTo>
                    <a:lnTo>
                      <a:pt x="30" y="12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24" y="6"/>
                    </a:lnTo>
                    <a:lnTo>
                      <a:pt x="18" y="12"/>
                    </a:lnTo>
                    <a:lnTo>
                      <a:pt x="6" y="12"/>
                    </a:lnTo>
                    <a:lnTo>
                      <a:pt x="6" y="23"/>
                    </a:lnTo>
                    <a:lnTo>
                      <a:pt x="0" y="23"/>
                    </a:lnTo>
                    <a:lnTo>
                      <a:pt x="12" y="35"/>
                    </a:lnTo>
                    <a:lnTo>
                      <a:pt x="18" y="53"/>
                    </a:lnTo>
                    <a:lnTo>
                      <a:pt x="24" y="53"/>
                    </a:lnTo>
                    <a:lnTo>
                      <a:pt x="18" y="59"/>
                    </a:lnTo>
                    <a:lnTo>
                      <a:pt x="18" y="65"/>
                    </a:lnTo>
                    <a:lnTo>
                      <a:pt x="18" y="71"/>
                    </a:lnTo>
                    <a:lnTo>
                      <a:pt x="24" y="77"/>
                    </a:lnTo>
                    <a:lnTo>
                      <a:pt x="30" y="89"/>
                    </a:lnTo>
                    <a:lnTo>
                      <a:pt x="30" y="95"/>
                    </a:lnTo>
                    <a:lnTo>
                      <a:pt x="36" y="107"/>
                    </a:lnTo>
                    <a:lnTo>
                      <a:pt x="30" y="119"/>
                    </a:lnTo>
                    <a:lnTo>
                      <a:pt x="30" y="125"/>
                    </a:lnTo>
                    <a:lnTo>
                      <a:pt x="30" y="125"/>
                    </a:lnTo>
                    <a:lnTo>
                      <a:pt x="24" y="137"/>
                    </a:lnTo>
                    <a:lnTo>
                      <a:pt x="24" y="155"/>
                    </a:lnTo>
                    <a:lnTo>
                      <a:pt x="24" y="149"/>
                    </a:lnTo>
                    <a:lnTo>
                      <a:pt x="30" y="155"/>
                    </a:lnTo>
                    <a:lnTo>
                      <a:pt x="36" y="161"/>
                    </a:lnTo>
                    <a:lnTo>
                      <a:pt x="42" y="167"/>
                    </a:lnTo>
                    <a:lnTo>
                      <a:pt x="48" y="173"/>
                    </a:lnTo>
                    <a:lnTo>
                      <a:pt x="48" y="173"/>
                    </a:lnTo>
                    <a:lnTo>
                      <a:pt x="54" y="179"/>
                    </a:lnTo>
                    <a:lnTo>
                      <a:pt x="54" y="185"/>
                    </a:lnTo>
                    <a:lnTo>
                      <a:pt x="66" y="185"/>
                    </a:lnTo>
                    <a:lnTo>
                      <a:pt x="66" y="179"/>
                    </a:lnTo>
                    <a:lnTo>
                      <a:pt x="60" y="167"/>
                    </a:lnTo>
                    <a:lnTo>
                      <a:pt x="54" y="167"/>
                    </a:lnTo>
                    <a:lnTo>
                      <a:pt x="48" y="161"/>
                    </a:lnTo>
                    <a:lnTo>
                      <a:pt x="42" y="155"/>
                    </a:lnTo>
                    <a:lnTo>
                      <a:pt x="42" y="137"/>
                    </a:lnTo>
                    <a:lnTo>
                      <a:pt x="36" y="137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kern="0" dirty="0">
                  <a:solidFill>
                    <a:srgbClr val="FF0000"/>
                  </a:solidFill>
                  <a:cs typeface="Arial" charset="0"/>
                </a:endParaRPr>
              </a:p>
            </p:txBody>
          </p:sp>
          <p:sp>
            <p:nvSpPr>
              <p:cNvPr id="609" name="Freeform 79">
                <a:extLst>
                  <a:ext uri="{FF2B5EF4-FFF2-40B4-BE49-F238E27FC236}">
                    <a16:creationId xmlns:a16="http://schemas.microsoft.com/office/drawing/2014/main" id="{830F33B3-8D3A-4460-981B-BC210F0A409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907" y="1815"/>
                <a:ext cx="96" cy="185"/>
              </a:xfrm>
              <a:custGeom>
                <a:avLst/>
                <a:gdLst>
                  <a:gd name="T0" fmla="*/ 30 w 96"/>
                  <a:gd name="T1" fmla="*/ 36 h 185"/>
                  <a:gd name="T2" fmla="*/ 18 w 96"/>
                  <a:gd name="T3" fmla="*/ 36 h 185"/>
                  <a:gd name="T4" fmla="*/ 6 w 96"/>
                  <a:gd name="T5" fmla="*/ 24 h 185"/>
                  <a:gd name="T6" fmla="*/ 0 w 96"/>
                  <a:gd name="T7" fmla="*/ 12 h 185"/>
                  <a:gd name="T8" fmla="*/ 6 w 96"/>
                  <a:gd name="T9" fmla="*/ 12 h 185"/>
                  <a:gd name="T10" fmla="*/ 18 w 96"/>
                  <a:gd name="T11" fmla="*/ 12 h 185"/>
                  <a:gd name="T12" fmla="*/ 18 w 96"/>
                  <a:gd name="T13" fmla="*/ 12 h 185"/>
                  <a:gd name="T14" fmla="*/ 30 w 96"/>
                  <a:gd name="T15" fmla="*/ 6 h 185"/>
                  <a:gd name="T16" fmla="*/ 48 w 96"/>
                  <a:gd name="T17" fmla="*/ 18 h 185"/>
                  <a:gd name="T18" fmla="*/ 60 w 96"/>
                  <a:gd name="T19" fmla="*/ 24 h 185"/>
                  <a:gd name="T20" fmla="*/ 48 w 96"/>
                  <a:gd name="T21" fmla="*/ 30 h 185"/>
                  <a:gd name="T22" fmla="*/ 48 w 96"/>
                  <a:gd name="T23" fmla="*/ 42 h 185"/>
                  <a:gd name="T24" fmla="*/ 48 w 96"/>
                  <a:gd name="T25" fmla="*/ 65 h 185"/>
                  <a:gd name="T26" fmla="*/ 60 w 96"/>
                  <a:gd name="T27" fmla="*/ 77 h 185"/>
                  <a:gd name="T28" fmla="*/ 78 w 96"/>
                  <a:gd name="T29" fmla="*/ 89 h 185"/>
                  <a:gd name="T30" fmla="*/ 90 w 96"/>
                  <a:gd name="T31" fmla="*/ 113 h 185"/>
                  <a:gd name="T32" fmla="*/ 90 w 96"/>
                  <a:gd name="T33" fmla="*/ 137 h 185"/>
                  <a:gd name="T34" fmla="*/ 90 w 96"/>
                  <a:gd name="T35" fmla="*/ 149 h 185"/>
                  <a:gd name="T36" fmla="*/ 78 w 96"/>
                  <a:gd name="T37" fmla="*/ 161 h 185"/>
                  <a:gd name="T38" fmla="*/ 66 w 96"/>
                  <a:gd name="T39" fmla="*/ 161 h 185"/>
                  <a:gd name="T40" fmla="*/ 66 w 96"/>
                  <a:gd name="T41" fmla="*/ 167 h 185"/>
                  <a:gd name="T42" fmla="*/ 60 w 96"/>
                  <a:gd name="T43" fmla="*/ 173 h 185"/>
                  <a:gd name="T44" fmla="*/ 48 w 96"/>
                  <a:gd name="T45" fmla="*/ 185 h 185"/>
                  <a:gd name="T46" fmla="*/ 42 w 96"/>
                  <a:gd name="T47" fmla="*/ 161 h 185"/>
                  <a:gd name="T48" fmla="*/ 54 w 96"/>
                  <a:gd name="T49" fmla="*/ 155 h 185"/>
                  <a:gd name="T50" fmla="*/ 54 w 96"/>
                  <a:gd name="T51" fmla="*/ 149 h 185"/>
                  <a:gd name="T52" fmla="*/ 72 w 96"/>
                  <a:gd name="T53" fmla="*/ 137 h 185"/>
                  <a:gd name="T54" fmla="*/ 72 w 96"/>
                  <a:gd name="T55" fmla="*/ 119 h 185"/>
                  <a:gd name="T56" fmla="*/ 66 w 96"/>
                  <a:gd name="T57" fmla="*/ 95 h 185"/>
                  <a:gd name="T58" fmla="*/ 66 w 96"/>
                  <a:gd name="T59" fmla="*/ 89 h 185"/>
                  <a:gd name="T60" fmla="*/ 54 w 96"/>
                  <a:gd name="T61" fmla="*/ 77 h 185"/>
                  <a:gd name="T62" fmla="*/ 36 w 96"/>
                  <a:gd name="T63" fmla="*/ 59 h 185"/>
                  <a:gd name="T64" fmla="*/ 24 w 96"/>
                  <a:gd name="T65" fmla="*/ 48 h 185"/>
                  <a:gd name="T66" fmla="*/ 30 w 96"/>
                  <a:gd name="T67" fmla="*/ 42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6" h="185">
                    <a:moveTo>
                      <a:pt x="30" y="42"/>
                    </a:moveTo>
                    <a:lnTo>
                      <a:pt x="30" y="3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30" y="0"/>
                    </a:lnTo>
                    <a:lnTo>
                      <a:pt x="30" y="6"/>
                    </a:lnTo>
                    <a:lnTo>
                      <a:pt x="48" y="6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60" y="24"/>
                    </a:lnTo>
                    <a:lnTo>
                      <a:pt x="54" y="30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48" y="42"/>
                    </a:lnTo>
                    <a:lnTo>
                      <a:pt x="42" y="54"/>
                    </a:lnTo>
                    <a:lnTo>
                      <a:pt x="48" y="65"/>
                    </a:lnTo>
                    <a:lnTo>
                      <a:pt x="54" y="71"/>
                    </a:lnTo>
                    <a:lnTo>
                      <a:pt x="60" y="77"/>
                    </a:lnTo>
                    <a:lnTo>
                      <a:pt x="66" y="83"/>
                    </a:lnTo>
                    <a:lnTo>
                      <a:pt x="78" y="89"/>
                    </a:lnTo>
                    <a:lnTo>
                      <a:pt x="84" y="101"/>
                    </a:lnTo>
                    <a:lnTo>
                      <a:pt x="90" y="113"/>
                    </a:lnTo>
                    <a:lnTo>
                      <a:pt x="96" y="131"/>
                    </a:lnTo>
                    <a:lnTo>
                      <a:pt x="90" y="137"/>
                    </a:lnTo>
                    <a:lnTo>
                      <a:pt x="90" y="143"/>
                    </a:lnTo>
                    <a:lnTo>
                      <a:pt x="90" y="149"/>
                    </a:lnTo>
                    <a:lnTo>
                      <a:pt x="84" y="155"/>
                    </a:lnTo>
                    <a:lnTo>
                      <a:pt x="78" y="161"/>
                    </a:lnTo>
                    <a:lnTo>
                      <a:pt x="66" y="161"/>
                    </a:lnTo>
                    <a:lnTo>
                      <a:pt x="66" y="161"/>
                    </a:lnTo>
                    <a:lnTo>
                      <a:pt x="66" y="167"/>
                    </a:lnTo>
                    <a:lnTo>
                      <a:pt x="66" y="167"/>
                    </a:lnTo>
                    <a:lnTo>
                      <a:pt x="66" y="173"/>
                    </a:lnTo>
                    <a:lnTo>
                      <a:pt x="60" y="173"/>
                    </a:lnTo>
                    <a:lnTo>
                      <a:pt x="54" y="179"/>
                    </a:lnTo>
                    <a:lnTo>
                      <a:pt x="48" y="185"/>
                    </a:lnTo>
                    <a:lnTo>
                      <a:pt x="48" y="167"/>
                    </a:lnTo>
                    <a:lnTo>
                      <a:pt x="42" y="161"/>
                    </a:lnTo>
                    <a:lnTo>
                      <a:pt x="48" y="155"/>
                    </a:lnTo>
                    <a:lnTo>
                      <a:pt x="54" y="155"/>
                    </a:lnTo>
                    <a:lnTo>
                      <a:pt x="60" y="155"/>
                    </a:lnTo>
                    <a:lnTo>
                      <a:pt x="54" y="149"/>
                    </a:lnTo>
                    <a:lnTo>
                      <a:pt x="60" y="143"/>
                    </a:lnTo>
                    <a:lnTo>
                      <a:pt x="72" y="137"/>
                    </a:lnTo>
                    <a:lnTo>
                      <a:pt x="72" y="131"/>
                    </a:lnTo>
                    <a:lnTo>
                      <a:pt x="72" y="119"/>
                    </a:lnTo>
                    <a:lnTo>
                      <a:pt x="72" y="107"/>
                    </a:lnTo>
                    <a:lnTo>
                      <a:pt x="66" y="95"/>
                    </a:lnTo>
                    <a:lnTo>
                      <a:pt x="66" y="95"/>
                    </a:lnTo>
                    <a:lnTo>
                      <a:pt x="66" y="89"/>
                    </a:lnTo>
                    <a:lnTo>
                      <a:pt x="54" y="83"/>
                    </a:lnTo>
                    <a:lnTo>
                      <a:pt x="54" y="77"/>
                    </a:lnTo>
                    <a:lnTo>
                      <a:pt x="42" y="65"/>
                    </a:lnTo>
                    <a:lnTo>
                      <a:pt x="36" y="59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30" y="42"/>
                    </a:lnTo>
                    <a:lnTo>
                      <a:pt x="30" y="4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10" name="Freeform 80">
                <a:extLst>
                  <a:ext uri="{FF2B5EF4-FFF2-40B4-BE49-F238E27FC236}">
                    <a16:creationId xmlns:a16="http://schemas.microsoft.com/office/drawing/2014/main" id="{AAC2D538-87E1-4666-896D-039F5D4E0CB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50" y="1785"/>
                <a:ext cx="12" cy="18"/>
              </a:xfrm>
              <a:custGeom>
                <a:avLst/>
                <a:gdLst>
                  <a:gd name="T0" fmla="*/ 6 w 12"/>
                  <a:gd name="T1" fmla="*/ 18 h 18"/>
                  <a:gd name="T2" fmla="*/ 6 w 12"/>
                  <a:gd name="T3" fmla="*/ 18 h 18"/>
                  <a:gd name="T4" fmla="*/ 0 w 12"/>
                  <a:gd name="T5" fmla="*/ 12 h 18"/>
                  <a:gd name="T6" fmla="*/ 0 w 12"/>
                  <a:gd name="T7" fmla="*/ 0 h 18"/>
                  <a:gd name="T8" fmla="*/ 6 w 12"/>
                  <a:gd name="T9" fmla="*/ 0 h 18"/>
                  <a:gd name="T10" fmla="*/ 12 w 12"/>
                  <a:gd name="T11" fmla="*/ 6 h 18"/>
                  <a:gd name="T12" fmla="*/ 6 w 12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6" y="18"/>
                    </a:moveTo>
                    <a:lnTo>
                      <a:pt x="6" y="18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11" name="Freeform 81">
                <a:extLst>
                  <a:ext uri="{FF2B5EF4-FFF2-40B4-BE49-F238E27FC236}">
                    <a16:creationId xmlns:a16="http://schemas.microsoft.com/office/drawing/2014/main" id="{AA7F0E3A-0D28-4E22-A0B6-C815637BC7E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60" y="1611"/>
                <a:ext cx="222" cy="180"/>
              </a:xfrm>
              <a:custGeom>
                <a:avLst/>
                <a:gdLst>
                  <a:gd name="T0" fmla="*/ 24 w 222"/>
                  <a:gd name="T1" fmla="*/ 78 h 180"/>
                  <a:gd name="T2" fmla="*/ 24 w 222"/>
                  <a:gd name="T3" fmla="*/ 60 h 180"/>
                  <a:gd name="T4" fmla="*/ 18 w 222"/>
                  <a:gd name="T5" fmla="*/ 48 h 180"/>
                  <a:gd name="T6" fmla="*/ 0 w 222"/>
                  <a:gd name="T7" fmla="*/ 24 h 180"/>
                  <a:gd name="T8" fmla="*/ 0 w 222"/>
                  <a:gd name="T9" fmla="*/ 6 h 180"/>
                  <a:gd name="T10" fmla="*/ 6 w 222"/>
                  <a:gd name="T11" fmla="*/ 6 h 180"/>
                  <a:gd name="T12" fmla="*/ 18 w 222"/>
                  <a:gd name="T13" fmla="*/ 12 h 180"/>
                  <a:gd name="T14" fmla="*/ 36 w 222"/>
                  <a:gd name="T15" fmla="*/ 0 h 180"/>
                  <a:gd name="T16" fmla="*/ 36 w 222"/>
                  <a:gd name="T17" fmla="*/ 12 h 180"/>
                  <a:gd name="T18" fmla="*/ 54 w 222"/>
                  <a:gd name="T19" fmla="*/ 30 h 180"/>
                  <a:gd name="T20" fmla="*/ 78 w 222"/>
                  <a:gd name="T21" fmla="*/ 36 h 180"/>
                  <a:gd name="T22" fmla="*/ 96 w 222"/>
                  <a:gd name="T23" fmla="*/ 36 h 180"/>
                  <a:gd name="T24" fmla="*/ 102 w 222"/>
                  <a:gd name="T25" fmla="*/ 36 h 180"/>
                  <a:gd name="T26" fmla="*/ 108 w 222"/>
                  <a:gd name="T27" fmla="*/ 30 h 180"/>
                  <a:gd name="T28" fmla="*/ 126 w 222"/>
                  <a:gd name="T29" fmla="*/ 24 h 180"/>
                  <a:gd name="T30" fmla="*/ 150 w 222"/>
                  <a:gd name="T31" fmla="*/ 30 h 180"/>
                  <a:gd name="T32" fmla="*/ 168 w 222"/>
                  <a:gd name="T33" fmla="*/ 36 h 180"/>
                  <a:gd name="T34" fmla="*/ 180 w 222"/>
                  <a:gd name="T35" fmla="*/ 54 h 180"/>
                  <a:gd name="T36" fmla="*/ 180 w 222"/>
                  <a:gd name="T37" fmla="*/ 72 h 180"/>
                  <a:gd name="T38" fmla="*/ 186 w 222"/>
                  <a:gd name="T39" fmla="*/ 78 h 180"/>
                  <a:gd name="T40" fmla="*/ 186 w 222"/>
                  <a:gd name="T41" fmla="*/ 90 h 180"/>
                  <a:gd name="T42" fmla="*/ 198 w 222"/>
                  <a:gd name="T43" fmla="*/ 108 h 180"/>
                  <a:gd name="T44" fmla="*/ 192 w 222"/>
                  <a:gd name="T45" fmla="*/ 126 h 180"/>
                  <a:gd name="T46" fmla="*/ 204 w 222"/>
                  <a:gd name="T47" fmla="*/ 144 h 180"/>
                  <a:gd name="T48" fmla="*/ 216 w 222"/>
                  <a:gd name="T49" fmla="*/ 156 h 180"/>
                  <a:gd name="T50" fmla="*/ 222 w 222"/>
                  <a:gd name="T51" fmla="*/ 162 h 180"/>
                  <a:gd name="T52" fmla="*/ 210 w 222"/>
                  <a:gd name="T53" fmla="*/ 174 h 180"/>
                  <a:gd name="T54" fmla="*/ 198 w 222"/>
                  <a:gd name="T55" fmla="*/ 180 h 180"/>
                  <a:gd name="T56" fmla="*/ 174 w 222"/>
                  <a:gd name="T57" fmla="*/ 174 h 180"/>
                  <a:gd name="T58" fmla="*/ 156 w 222"/>
                  <a:gd name="T59" fmla="*/ 168 h 180"/>
                  <a:gd name="T60" fmla="*/ 144 w 222"/>
                  <a:gd name="T61" fmla="*/ 162 h 180"/>
                  <a:gd name="T62" fmla="*/ 120 w 222"/>
                  <a:gd name="T63" fmla="*/ 162 h 180"/>
                  <a:gd name="T64" fmla="*/ 102 w 222"/>
                  <a:gd name="T65" fmla="*/ 150 h 180"/>
                  <a:gd name="T66" fmla="*/ 84 w 222"/>
                  <a:gd name="T67" fmla="*/ 132 h 180"/>
                  <a:gd name="T68" fmla="*/ 72 w 222"/>
                  <a:gd name="T69" fmla="*/ 120 h 180"/>
                  <a:gd name="T70" fmla="*/ 66 w 222"/>
                  <a:gd name="T71" fmla="*/ 114 h 180"/>
                  <a:gd name="T72" fmla="*/ 60 w 222"/>
                  <a:gd name="T73" fmla="*/ 126 h 180"/>
                  <a:gd name="T74" fmla="*/ 54 w 222"/>
                  <a:gd name="T75" fmla="*/ 108 h 180"/>
                  <a:gd name="T76" fmla="*/ 48 w 222"/>
                  <a:gd name="T77" fmla="*/ 102 h 180"/>
                  <a:gd name="T78" fmla="*/ 36 w 222"/>
                  <a:gd name="T79" fmla="*/ 9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22" h="180">
                    <a:moveTo>
                      <a:pt x="30" y="84"/>
                    </a:moveTo>
                    <a:lnTo>
                      <a:pt x="24" y="78"/>
                    </a:lnTo>
                    <a:lnTo>
                      <a:pt x="24" y="72"/>
                    </a:lnTo>
                    <a:lnTo>
                      <a:pt x="24" y="60"/>
                    </a:lnTo>
                    <a:lnTo>
                      <a:pt x="24" y="54"/>
                    </a:lnTo>
                    <a:lnTo>
                      <a:pt x="18" y="48"/>
                    </a:lnTo>
                    <a:lnTo>
                      <a:pt x="6" y="36"/>
                    </a:lnTo>
                    <a:lnTo>
                      <a:pt x="0" y="24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36" y="0"/>
                    </a:lnTo>
                    <a:lnTo>
                      <a:pt x="42" y="12"/>
                    </a:lnTo>
                    <a:lnTo>
                      <a:pt x="36" y="12"/>
                    </a:lnTo>
                    <a:lnTo>
                      <a:pt x="48" y="18"/>
                    </a:lnTo>
                    <a:lnTo>
                      <a:pt x="54" y="30"/>
                    </a:lnTo>
                    <a:lnTo>
                      <a:pt x="66" y="36"/>
                    </a:lnTo>
                    <a:lnTo>
                      <a:pt x="78" y="36"/>
                    </a:lnTo>
                    <a:lnTo>
                      <a:pt x="84" y="42"/>
                    </a:lnTo>
                    <a:lnTo>
                      <a:pt x="96" y="36"/>
                    </a:lnTo>
                    <a:lnTo>
                      <a:pt x="102" y="36"/>
                    </a:lnTo>
                    <a:lnTo>
                      <a:pt x="102" y="36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24"/>
                    </a:lnTo>
                    <a:lnTo>
                      <a:pt x="126" y="24"/>
                    </a:lnTo>
                    <a:lnTo>
                      <a:pt x="132" y="24"/>
                    </a:lnTo>
                    <a:lnTo>
                      <a:pt x="150" y="30"/>
                    </a:lnTo>
                    <a:lnTo>
                      <a:pt x="162" y="36"/>
                    </a:lnTo>
                    <a:lnTo>
                      <a:pt x="168" y="36"/>
                    </a:lnTo>
                    <a:lnTo>
                      <a:pt x="180" y="42"/>
                    </a:lnTo>
                    <a:lnTo>
                      <a:pt x="180" y="54"/>
                    </a:lnTo>
                    <a:lnTo>
                      <a:pt x="180" y="66"/>
                    </a:lnTo>
                    <a:lnTo>
                      <a:pt x="180" y="72"/>
                    </a:lnTo>
                    <a:lnTo>
                      <a:pt x="180" y="78"/>
                    </a:lnTo>
                    <a:lnTo>
                      <a:pt x="186" y="78"/>
                    </a:lnTo>
                    <a:lnTo>
                      <a:pt x="180" y="84"/>
                    </a:lnTo>
                    <a:lnTo>
                      <a:pt x="186" y="90"/>
                    </a:lnTo>
                    <a:lnTo>
                      <a:pt x="186" y="102"/>
                    </a:lnTo>
                    <a:lnTo>
                      <a:pt x="198" y="108"/>
                    </a:lnTo>
                    <a:lnTo>
                      <a:pt x="198" y="108"/>
                    </a:lnTo>
                    <a:lnTo>
                      <a:pt x="192" y="126"/>
                    </a:lnTo>
                    <a:lnTo>
                      <a:pt x="198" y="132"/>
                    </a:lnTo>
                    <a:lnTo>
                      <a:pt x="204" y="144"/>
                    </a:lnTo>
                    <a:lnTo>
                      <a:pt x="216" y="144"/>
                    </a:lnTo>
                    <a:lnTo>
                      <a:pt x="216" y="156"/>
                    </a:lnTo>
                    <a:lnTo>
                      <a:pt x="222" y="162"/>
                    </a:lnTo>
                    <a:lnTo>
                      <a:pt x="222" y="162"/>
                    </a:lnTo>
                    <a:lnTo>
                      <a:pt x="210" y="168"/>
                    </a:lnTo>
                    <a:lnTo>
                      <a:pt x="210" y="174"/>
                    </a:lnTo>
                    <a:lnTo>
                      <a:pt x="204" y="180"/>
                    </a:lnTo>
                    <a:lnTo>
                      <a:pt x="198" y="180"/>
                    </a:lnTo>
                    <a:lnTo>
                      <a:pt x="186" y="180"/>
                    </a:lnTo>
                    <a:lnTo>
                      <a:pt x="174" y="174"/>
                    </a:lnTo>
                    <a:lnTo>
                      <a:pt x="162" y="174"/>
                    </a:lnTo>
                    <a:lnTo>
                      <a:pt x="156" y="168"/>
                    </a:lnTo>
                    <a:lnTo>
                      <a:pt x="150" y="156"/>
                    </a:lnTo>
                    <a:lnTo>
                      <a:pt x="144" y="162"/>
                    </a:lnTo>
                    <a:lnTo>
                      <a:pt x="132" y="168"/>
                    </a:lnTo>
                    <a:lnTo>
                      <a:pt x="120" y="162"/>
                    </a:lnTo>
                    <a:lnTo>
                      <a:pt x="108" y="156"/>
                    </a:lnTo>
                    <a:lnTo>
                      <a:pt x="102" y="150"/>
                    </a:lnTo>
                    <a:lnTo>
                      <a:pt x="90" y="144"/>
                    </a:lnTo>
                    <a:lnTo>
                      <a:pt x="84" y="132"/>
                    </a:lnTo>
                    <a:lnTo>
                      <a:pt x="78" y="120"/>
                    </a:lnTo>
                    <a:lnTo>
                      <a:pt x="72" y="120"/>
                    </a:lnTo>
                    <a:lnTo>
                      <a:pt x="66" y="120"/>
                    </a:lnTo>
                    <a:lnTo>
                      <a:pt x="66" y="114"/>
                    </a:lnTo>
                    <a:lnTo>
                      <a:pt x="66" y="120"/>
                    </a:lnTo>
                    <a:lnTo>
                      <a:pt x="60" y="126"/>
                    </a:lnTo>
                    <a:lnTo>
                      <a:pt x="60" y="120"/>
                    </a:lnTo>
                    <a:lnTo>
                      <a:pt x="54" y="108"/>
                    </a:lnTo>
                    <a:lnTo>
                      <a:pt x="48" y="108"/>
                    </a:lnTo>
                    <a:lnTo>
                      <a:pt x="48" y="102"/>
                    </a:lnTo>
                    <a:lnTo>
                      <a:pt x="48" y="96"/>
                    </a:lnTo>
                    <a:lnTo>
                      <a:pt x="36" y="90"/>
                    </a:lnTo>
                    <a:lnTo>
                      <a:pt x="30" y="8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12" name="Freeform 82">
                <a:extLst>
                  <a:ext uri="{FF2B5EF4-FFF2-40B4-BE49-F238E27FC236}">
                    <a16:creationId xmlns:a16="http://schemas.microsoft.com/office/drawing/2014/main" id="{FAAC991E-4087-49D6-BA54-41658EFF461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12" y="1641"/>
                <a:ext cx="108" cy="102"/>
              </a:xfrm>
              <a:custGeom>
                <a:avLst/>
                <a:gdLst>
                  <a:gd name="T0" fmla="*/ 72 w 108"/>
                  <a:gd name="T1" fmla="*/ 48 h 102"/>
                  <a:gd name="T2" fmla="*/ 72 w 108"/>
                  <a:gd name="T3" fmla="*/ 42 h 102"/>
                  <a:gd name="T4" fmla="*/ 72 w 108"/>
                  <a:gd name="T5" fmla="*/ 30 h 102"/>
                  <a:gd name="T6" fmla="*/ 72 w 108"/>
                  <a:gd name="T7" fmla="*/ 24 h 102"/>
                  <a:gd name="T8" fmla="*/ 66 w 108"/>
                  <a:gd name="T9" fmla="*/ 18 h 102"/>
                  <a:gd name="T10" fmla="*/ 54 w 108"/>
                  <a:gd name="T11" fmla="*/ 6 h 102"/>
                  <a:gd name="T12" fmla="*/ 48 w 108"/>
                  <a:gd name="T13" fmla="*/ 6 h 102"/>
                  <a:gd name="T14" fmla="*/ 48 w 108"/>
                  <a:gd name="T15" fmla="*/ 0 h 102"/>
                  <a:gd name="T16" fmla="*/ 36 w 108"/>
                  <a:gd name="T17" fmla="*/ 0 h 102"/>
                  <a:gd name="T18" fmla="*/ 30 w 108"/>
                  <a:gd name="T19" fmla="*/ 6 h 102"/>
                  <a:gd name="T20" fmla="*/ 24 w 108"/>
                  <a:gd name="T21" fmla="*/ 12 h 102"/>
                  <a:gd name="T22" fmla="*/ 24 w 108"/>
                  <a:gd name="T23" fmla="*/ 24 h 102"/>
                  <a:gd name="T24" fmla="*/ 24 w 108"/>
                  <a:gd name="T25" fmla="*/ 36 h 102"/>
                  <a:gd name="T26" fmla="*/ 12 w 108"/>
                  <a:gd name="T27" fmla="*/ 42 h 102"/>
                  <a:gd name="T28" fmla="*/ 0 w 108"/>
                  <a:gd name="T29" fmla="*/ 54 h 102"/>
                  <a:gd name="T30" fmla="*/ 6 w 108"/>
                  <a:gd name="T31" fmla="*/ 66 h 102"/>
                  <a:gd name="T32" fmla="*/ 18 w 108"/>
                  <a:gd name="T33" fmla="*/ 72 h 102"/>
                  <a:gd name="T34" fmla="*/ 30 w 108"/>
                  <a:gd name="T35" fmla="*/ 72 h 102"/>
                  <a:gd name="T36" fmla="*/ 42 w 108"/>
                  <a:gd name="T37" fmla="*/ 78 h 102"/>
                  <a:gd name="T38" fmla="*/ 48 w 108"/>
                  <a:gd name="T39" fmla="*/ 84 h 102"/>
                  <a:gd name="T40" fmla="*/ 60 w 108"/>
                  <a:gd name="T41" fmla="*/ 96 h 102"/>
                  <a:gd name="T42" fmla="*/ 72 w 108"/>
                  <a:gd name="T43" fmla="*/ 102 h 102"/>
                  <a:gd name="T44" fmla="*/ 90 w 108"/>
                  <a:gd name="T45" fmla="*/ 102 h 102"/>
                  <a:gd name="T46" fmla="*/ 96 w 108"/>
                  <a:gd name="T47" fmla="*/ 96 h 102"/>
                  <a:gd name="T48" fmla="*/ 102 w 108"/>
                  <a:gd name="T49" fmla="*/ 90 h 102"/>
                  <a:gd name="T50" fmla="*/ 108 w 108"/>
                  <a:gd name="T51" fmla="*/ 96 h 102"/>
                  <a:gd name="T52" fmla="*/ 108 w 108"/>
                  <a:gd name="T53" fmla="*/ 90 h 102"/>
                  <a:gd name="T54" fmla="*/ 102 w 108"/>
                  <a:gd name="T55" fmla="*/ 78 h 102"/>
                  <a:gd name="T56" fmla="*/ 96 w 108"/>
                  <a:gd name="T57" fmla="*/ 78 h 102"/>
                  <a:gd name="T58" fmla="*/ 96 w 108"/>
                  <a:gd name="T59" fmla="*/ 72 h 102"/>
                  <a:gd name="T60" fmla="*/ 96 w 108"/>
                  <a:gd name="T61" fmla="*/ 66 h 102"/>
                  <a:gd name="T62" fmla="*/ 84 w 108"/>
                  <a:gd name="T63" fmla="*/ 60 h 102"/>
                  <a:gd name="T64" fmla="*/ 78 w 108"/>
                  <a:gd name="T65" fmla="*/ 54 h 102"/>
                  <a:gd name="T66" fmla="*/ 72 w 108"/>
                  <a:gd name="T67" fmla="*/ 4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8" h="102">
                    <a:moveTo>
                      <a:pt x="72" y="48"/>
                    </a:moveTo>
                    <a:lnTo>
                      <a:pt x="72" y="42"/>
                    </a:lnTo>
                    <a:lnTo>
                      <a:pt x="72" y="30"/>
                    </a:lnTo>
                    <a:lnTo>
                      <a:pt x="72" y="24"/>
                    </a:lnTo>
                    <a:lnTo>
                      <a:pt x="66" y="18"/>
                    </a:lnTo>
                    <a:lnTo>
                      <a:pt x="54" y="6"/>
                    </a:lnTo>
                    <a:lnTo>
                      <a:pt x="48" y="6"/>
                    </a:lnTo>
                    <a:lnTo>
                      <a:pt x="48" y="0"/>
                    </a:lnTo>
                    <a:lnTo>
                      <a:pt x="36" y="0"/>
                    </a:lnTo>
                    <a:lnTo>
                      <a:pt x="30" y="6"/>
                    </a:lnTo>
                    <a:lnTo>
                      <a:pt x="24" y="12"/>
                    </a:lnTo>
                    <a:lnTo>
                      <a:pt x="24" y="24"/>
                    </a:lnTo>
                    <a:lnTo>
                      <a:pt x="24" y="36"/>
                    </a:lnTo>
                    <a:lnTo>
                      <a:pt x="12" y="42"/>
                    </a:lnTo>
                    <a:lnTo>
                      <a:pt x="0" y="54"/>
                    </a:lnTo>
                    <a:lnTo>
                      <a:pt x="6" y="66"/>
                    </a:lnTo>
                    <a:lnTo>
                      <a:pt x="18" y="72"/>
                    </a:lnTo>
                    <a:lnTo>
                      <a:pt x="30" y="72"/>
                    </a:lnTo>
                    <a:lnTo>
                      <a:pt x="42" y="78"/>
                    </a:lnTo>
                    <a:lnTo>
                      <a:pt x="48" y="84"/>
                    </a:lnTo>
                    <a:lnTo>
                      <a:pt x="60" y="96"/>
                    </a:lnTo>
                    <a:lnTo>
                      <a:pt x="72" y="102"/>
                    </a:lnTo>
                    <a:lnTo>
                      <a:pt x="90" y="102"/>
                    </a:lnTo>
                    <a:lnTo>
                      <a:pt x="96" y="96"/>
                    </a:lnTo>
                    <a:lnTo>
                      <a:pt x="102" y="90"/>
                    </a:lnTo>
                    <a:lnTo>
                      <a:pt x="108" y="96"/>
                    </a:lnTo>
                    <a:lnTo>
                      <a:pt x="108" y="90"/>
                    </a:lnTo>
                    <a:lnTo>
                      <a:pt x="102" y="78"/>
                    </a:lnTo>
                    <a:lnTo>
                      <a:pt x="96" y="78"/>
                    </a:lnTo>
                    <a:lnTo>
                      <a:pt x="96" y="72"/>
                    </a:lnTo>
                    <a:lnTo>
                      <a:pt x="96" y="66"/>
                    </a:lnTo>
                    <a:lnTo>
                      <a:pt x="84" y="60"/>
                    </a:lnTo>
                    <a:lnTo>
                      <a:pt x="78" y="54"/>
                    </a:lnTo>
                    <a:lnTo>
                      <a:pt x="72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13" name="Freeform 83">
                <a:extLst>
                  <a:ext uri="{FF2B5EF4-FFF2-40B4-BE49-F238E27FC236}">
                    <a16:creationId xmlns:a16="http://schemas.microsoft.com/office/drawing/2014/main" id="{F20E64C0-E7F7-40B5-8C96-0FA6111510A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02" y="1731"/>
                <a:ext cx="18" cy="18"/>
              </a:xfrm>
              <a:custGeom>
                <a:avLst/>
                <a:gdLst>
                  <a:gd name="T0" fmla="*/ 18 w 18"/>
                  <a:gd name="T1" fmla="*/ 6 h 18"/>
                  <a:gd name="T2" fmla="*/ 12 w 18"/>
                  <a:gd name="T3" fmla="*/ 6 h 18"/>
                  <a:gd name="T4" fmla="*/ 12 w 18"/>
                  <a:gd name="T5" fmla="*/ 12 h 18"/>
                  <a:gd name="T6" fmla="*/ 18 w 18"/>
                  <a:gd name="T7" fmla="*/ 18 h 18"/>
                  <a:gd name="T8" fmla="*/ 12 w 18"/>
                  <a:gd name="T9" fmla="*/ 18 h 18"/>
                  <a:gd name="T10" fmla="*/ 12 w 18"/>
                  <a:gd name="T11" fmla="*/ 18 h 18"/>
                  <a:gd name="T12" fmla="*/ 0 w 18"/>
                  <a:gd name="T13" fmla="*/ 12 h 18"/>
                  <a:gd name="T14" fmla="*/ 6 w 18"/>
                  <a:gd name="T15" fmla="*/ 6 h 18"/>
                  <a:gd name="T16" fmla="*/ 12 w 18"/>
                  <a:gd name="T17" fmla="*/ 0 h 18"/>
                  <a:gd name="T18" fmla="*/ 18 w 18"/>
                  <a:gd name="T19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8">
                    <a:moveTo>
                      <a:pt x="18" y="6"/>
                    </a:moveTo>
                    <a:lnTo>
                      <a:pt x="12" y="6"/>
                    </a:lnTo>
                    <a:lnTo>
                      <a:pt x="12" y="12"/>
                    </a:lnTo>
                    <a:lnTo>
                      <a:pt x="18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14" name="Freeform 84">
                <a:extLst>
                  <a:ext uri="{FF2B5EF4-FFF2-40B4-BE49-F238E27FC236}">
                    <a16:creationId xmlns:a16="http://schemas.microsoft.com/office/drawing/2014/main" id="{C2CAE37E-436A-4E08-9E1C-80073B0519C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56" y="1725"/>
                <a:ext cx="90" cy="54"/>
              </a:xfrm>
              <a:custGeom>
                <a:avLst/>
                <a:gdLst>
                  <a:gd name="T0" fmla="*/ 54 w 90"/>
                  <a:gd name="T1" fmla="*/ 42 h 54"/>
                  <a:gd name="T2" fmla="*/ 36 w 90"/>
                  <a:gd name="T3" fmla="*/ 42 h 54"/>
                  <a:gd name="T4" fmla="*/ 30 w 90"/>
                  <a:gd name="T5" fmla="*/ 36 h 54"/>
                  <a:gd name="T6" fmla="*/ 12 w 90"/>
                  <a:gd name="T7" fmla="*/ 30 h 54"/>
                  <a:gd name="T8" fmla="*/ 0 w 90"/>
                  <a:gd name="T9" fmla="*/ 24 h 54"/>
                  <a:gd name="T10" fmla="*/ 0 w 90"/>
                  <a:gd name="T11" fmla="*/ 18 h 54"/>
                  <a:gd name="T12" fmla="*/ 6 w 90"/>
                  <a:gd name="T13" fmla="*/ 6 h 54"/>
                  <a:gd name="T14" fmla="*/ 6 w 90"/>
                  <a:gd name="T15" fmla="*/ 6 h 54"/>
                  <a:gd name="T16" fmla="*/ 12 w 90"/>
                  <a:gd name="T17" fmla="*/ 0 h 54"/>
                  <a:gd name="T18" fmla="*/ 18 w 90"/>
                  <a:gd name="T19" fmla="*/ 6 h 54"/>
                  <a:gd name="T20" fmla="*/ 36 w 90"/>
                  <a:gd name="T21" fmla="*/ 18 h 54"/>
                  <a:gd name="T22" fmla="*/ 42 w 90"/>
                  <a:gd name="T23" fmla="*/ 18 h 54"/>
                  <a:gd name="T24" fmla="*/ 42 w 90"/>
                  <a:gd name="T25" fmla="*/ 24 h 54"/>
                  <a:gd name="T26" fmla="*/ 54 w 90"/>
                  <a:gd name="T27" fmla="*/ 24 h 54"/>
                  <a:gd name="T28" fmla="*/ 54 w 90"/>
                  <a:gd name="T29" fmla="*/ 30 h 54"/>
                  <a:gd name="T30" fmla="*/ 66 w 90"/>
                  <a:gd name="T31" fmla="*/ 30 h 54"/>
                  <a:gd name="T32" fmla="*/ 72 w 90"/>
                  <a:gd name="T33" fmla="*/ 36 h 54"/>
                  <a:gd name="T34" fmla="*/ 90 w 90"/>
                  <a:gd name="T35" fmla="*/ 36 h 54"/>
                  <a:gd name="T36" fmla="*/ 90 w 90"/>
                  <a:gd name="T37" fmla="*/ 54 h 54"/>
                  <a:gd name="T38" fmla="*/ 78 w 90"/>
                  <a:gd name="T39" fmla="*/ 54 h 54"/>
                  <a:gd name="T40" fmla="*/ 66 w 90"/>
                  <a:gd name="T41" fmla="*/ 48 h 54"/>
                  <a:gd name="T42" fmla="*/ 54 w 90"/>
                  <a:gd name="T43" fmla="*/ 48 h 54"/>
                  <a:gd name="T44" fmla="*/ 54 w 90"/>
                  <a:gd name="T45" fmla="*/ 4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" h="54">
                    <a:moveTo>
                      <a:pt x="54" y="42"/>
                    </a:moveTo>
                    <a:lnTo>
                      <a:pt x="36" y="42"/>
                    </a:lnTo>
                    <a:lnTo>
                      <a:pt x="30" y="36"/>
                    </a:lnTo>
                    <a:lnTo>
                      <a:pt x="12" y="30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18" y="6"/>
                    </a:lnTo>
                    <a:lnTo>
                      <a:pt x="36" y="18"/>
                    </a:lnTo>
                    <a:lnTo>
                      <a:pt x="42" y="18"/>
                    </a:lnTo>
                    <a:lnTo>
                      <a:pt x="42" y="24"/>
                    </a:lnTo>
                    <a:lnTo>
                      <a:pt x="54" y="24"/>
                    </a:lnTo>
                    <a:lnTo>
                      <a:pt x="54" y="30"/>
                    </a:lnTo>
                    <a:lnTo>
                      <a:pt x="66" y="30"/>
                    </a:lnTo>
                    <a:lnTo>
                      <a:pt x="72" y="36"/>
                    </a:lnTo>
                    <a:lnTo>
                      <a:pt x="90" y="36"/>
                    </a:lnTo>
                    <a:lnTo>
                      <a:pt x="90" y="54"/>
                    </a:lnTo>
                    <a:lnTo>
                      <a:pt x="78" y="54"/>
                    </a:lnTo>
                    <a:lnTo>
                      <a:pt x="66" y="48"/>
                    </a:lnTo>
                    <a:lnTo>
                      <a:pt x="54" y="48"/>
                    </a:lnTo>
                    <a:lnTo>
                      <a:pt x="54" y="4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15" name="Freeform 85">
                <a:extLst>
                  <a:ext uri="{FF2B5EF4-FFF2-40B4-BE49-F238E27FC236}">
                    <a16:creationId xmlns:a16="http://schemas.microsoft.com/office/drawing/2014/main" id="{210484CD-A7A0-4380-919D-E300B62FDF0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52" y="1647"/>
                <a:ext cx="162" cy="162"/>
              </a:xfrm>
              <a:custGeom>
                <a:avLst/>
                <a:gdLst>
                  <a:gd name="T0" fmla="*/ 72 w 162"/>
                  <a:gd name="T1" fmla="*/ 150 h 162"/>
                  <a:gd name="T2" fmla="*/ 78 w 162"/>
                  <a:gd name="T3" fmla="*/ 162 h 162"/>
                  <a:gd name="T4" fmla="*/ 96 w 162"/>
                  <a:gd name="T5" fmla="*/ 162 h 162"/>
                  <a:gd name="T6" fmla="*/ 102 w 162"/>
                  <a:gd name="T7" fmla="*/ 156 h 162"/>
                  <a:gd name="T8" fmla="*/ 114 w 162"/>
                  <a:gd name="T9" fmla="*/ 156 h 162"/>
                  <a:gd name="T10" fmla="*/ 108 w 162"/>
                  <a:gd name="T11" fmla="*/ 138 h 162"/>
                  <a:gd name="T12" fmla="*/ 96 w 162"/>
                  <a:gd name="T13" fmla="*/ 126 h 162"/>
                  <a:gd name="T14" fmla="*/ 108 w 162"/>
                  <a:gd name="T15" fmla="*/ 114 h 162"/>
                  <a:gd name="T16" fmla="*/ 126 w 162"/>
                  <a:gd name="T17" fmla="*/ 102 h 162"/>
                  <a:gd name="T18" fmla="*/ 138 w 162"/>
                  <a:gd name="T19" fmla="*/ 84 h 162"/>
                  <a:gd name="T20" fmla="*/ 138 w 162"/>
                  <a:gd name="T21" fmla="*/ 66 h 162"/>
                  <a:gd name="T22" fmla="*/ 138 w 162"/>
                  <a:gd name="T23" fmla="*/ 54 h 162"/>
                  <a:gd name="T24" fmla="*/ 132 w 162"/>
                  <a:gd name="T25" fmla="*/ 48 h 162"/>
                  <a:gd name="T26" fmla="*/ 132 w 162"/>
                  <a:gd name="T27" fmla="*/ 36 h 162"/>
                  <a:gd name="T28" fmla="*/ 126 w 162"/>
                  <a:gd name="T29" fmla="*/ 30 h 162"/>
                  <a:gd name="T30" fmla="*/ 150 w 162"/>
                  <a:gd name="T31" fmla="*/ 30 h 162"/>
                  <a:gd name="T32" fmla="*/ 144 w 162"/>
                  <a:gd name="T33" fmla="*/ 12 h 162"/>
                  <a:gd name="T34" fmla="*/ 132 w 162"/>
                  <a:gd name="T35" fmla="*/ 0 h 162"/>
                  <a:gd name="T36" fmla="*/ 108 w 162"/>
                  <a:gd name="T37" fmla="*/ 0 h 162"/>
                  <a:gd name="T38" fmla="*/ 90 w 162"/>
                  <a:gd name="T39" fmla="*/ 12 h 162"/>
                  <a:gd name="T40" fmla="*/ 96 w 162"/>
                  <a:gd name="T41" fmla="*/ 30 h 162"/>
                  <a:gd name="T42" fmla="*/ 84 w 162"/>
                  <a:gd name="T43" fmla="*/ 36 h 162"/>
                  <a:gd name="T44" fmla="*/ 84 w 162"/>
                  <a:gd name="T45" fmla="*/ 54 h 162"/>
                  <a:gd name="T46" fmla="*/ 72 w 162"/>
                  <a:gd name="T47" fmla="*/ 66 h 162"/>
                  <a:gd name="T48" fmla="*/ 60 w 162"/>
                  <a:gd name="T49" fmla="*/ 72 h 162"/>
                  <a:gd name="T50" fmla="*/ 54 w 162"/>
                  <a:gd name="T51" fmla="*/ 90 h 162"/>
                  <a:gd name="T52" fmla="*/ 36 w 162"/>
                  <a:gd name="T53" fmla="*/ 96 h 162"/>
                  <a:gd name="T54" fmla="*/ 6 w 162"/>
                  <a:gd name="T55" fmla="*/ 90 h 162"/>
                  <a:gd name="T56" fmla="*/ 6 w 162"/>
                  <a:gd name="T57" fmla="*/ 96 h 162"/>
                  <a:gd name="T58" fmla="*/ 24 w 162"/>
                  <a:gd name="T59" fmla="*/ 108 h 162"/>
                  <a:gd name="T60" fmla="*/ 30 w 162"/>
                  <a:gd name="T61" fmla="*/ 126 h 162"/>
                  <a:gd name="T62" fmla="*/ 18 w 162"/>
                  <a:gd name="T63" fmla="*/ 132 h 162"/>
                  <a:gd name="T64" fmla="*/ 12 w 162"/>
                  <a:gd name="T65" fmla="*/ 144 h 162"/>
                  <a:gd name="T66" fmla="*/ 36 w 162"/>
                  <a:gd name="T67" fmla="*/ 144 h 162"/>
                  <a:gd name="T68" fmla="*/ 54 w 162"/>
                  <a:gd name="T69" fmla="*/ 144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2" h="162">
                    <a:moveTo>
                      <a:pt x="66" y="144"/>
                    </a:moveTo>
                    <a:lnTo>
                      <a:pt x="72" y="150"/>
                    </a:lnTo>
                    <a:lnTo>
                      <a:pt x="72" y="150"/>
                    </a:lnTo>
                    <a:lnTo>
                      <a:pt x="78" y="162"/>
                    </a:lnTo>
                    <a:lnTo>
                      <a:pt x="90" y="162"/>
                    </a:lnTo>
                    <a:lnTo>
                      <a:pt x="96" y="162"/>
                    </a:lnTo>
                    <a:lnTo>
                      <a:pt x="96" y="156"/>
                    </a:lnTo>
                    <a:lnTo>
                      <a:pt x="102" y="156"/>
                    </a:lnTo>
                    <a:lnTo>
                      <a:pt x="114" y="156"/>
                    </a:lnTo>
                    <a:lnTo>
                      <a:pt x="114" y="156"/>
                    </a:lnTo>
                    <a:lnTo>
                      <a:pt x="108" y="138"/>
                    </a:lnTo>
                    <a:lnTo>
                      <a:pt x="108" y="138"/>
                    </a:lnTo>
                    <a:lnTo>
                      <a:pt x="102" y="132"/>
                    </a:lnTo>
                    <a:lnTo>
                      <a:pt x="96" y="126"/>
                    </a:lnTo>
                    <a:lnTo>
                      <a:pt x="102" y="114"/>
                    </a:lnTo>
                    <a:lnTo>
                      <a:pt x="108" y="114"/>
                    </a:lnTo>
                    <a:lnTo>
                      <a:pt x="114" y="114"/>
                    </a:lnTo>
                    <a:lnTo>
                      <a:pt x="126" y="102"/>
                    </a:lnTo>
                    <a:lnTo>
                      <a:pt x="132" y="90"/>
                    </a:lnTo>
                    <a:lnTo>
                      <a:pt x="138" y="84"/>
                    </a:lnTo>
                    <a:lnTo>
                      <a:pt x="138" y="72"/>
                    </a:lnTo>
                    <a:lnTo>
                      <a:pt x="138" y="66"/>
                    </a:lnTo>
                    <a:lnTo>
                      <a:pt x="144" y="60"/>
                    </a:lnTo>
                    <a:lnTo>
                      <a:pt x="138" y="54"/>
                    </a:lnTo>
                    <a:lnTo>
                      <a:pt x="138" y="54"/>
                    </a:lnTo>
                    <a:lnTo>
                      <a:pt x="132" y="48"/>
                    </a:lnTo>
                    <a:lnTo>
                      <a:pt x="132" y="42"/>
                    </a:lnTo>
                    <a:lnTo>
                      <a:pt x="132" y="36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8" y="30"/>
                    </a:lnTo>
                    <a:lnTo>
                      <a:pt x="150" y="30"/>
                    </a:lnTo>
                    <a:lnTo>
                      <a:pt x="162" y="18"/>
                    </a:lnTo>
                    <a:lnTo>
                      <a:pt x="144" y="12"/>
                    </a:lnTo>
                    <a:lnTo>
                      <a:pt x="138" y="12"/>
                    </a:lnTo>
                    <a:lnTo>
                      <a:pt x="132" y="0"/>
                    </a:lnTo>
                    <a:lnTo>
                      <a:pt x="120" y="0"/>
                    </a:lnTo>
                    <a:lnTo>
                      <a:pt x="108" y="0"/>
                    </a:lnTo>
                    <a:lnTo>
                      <a:pt x="96" y="6"/>
                    </a:lnTo>
                    <a:lnTo>
                      <a:pt x="90" y="12"/>
                    </a:lnTo>
                    <a:lnTo>
                      <a:pt x="96" y="24"/>
                    </a:lnTo>
                    <a:lnTo>
                      <a:pt x="96" y="30"/>
                    </a:lnTo>
                    <a:lnTo>
                      <a:pt x="96" y="36"/>
                    </a:lnTo>
                    <a:lnTo>
                      <a:pt x="84" y="36"/>
                    </a:lnTo>
                    <a:lnTo>
                      <a:pt x="90" y="48"/>
                    </a:lnTo>
                    <a:lnTo>
                      <a:pt x="84" y="54"/>
                    </a:lnTo>
                    <a:lnTo>
                      <a:pt x="78" y="66"/>
                    </a:lnTo>
                    <a:lnTo>
                      <a:pt x="72" y="66"/>
                    </a:lnTo>
                    <a:lnTo>
                      <a:pt x="66" y="72"/>
                    </a:lnTo>
                    <a:lnTo>
                      <a:pt x="60" y="72"/>
                    </a:lnTo>
                    <a:lnTo>
                      <a:pt x="54" y="84"/>
                    </a:lnTo>
                    <a:lnTo>
                      <a:pt x="54" y="90"/>
                    </a:lnTo>
                    <a:lnTo>
                      <a:pt x="42" y="90"/>
                    </a:lnTo>
                    <a:lnTo>
                      <a:pt x="36" y="96"/>
                    </a:lnTo>
                    <a:lnTo>
                      <a:pt x="18" y="96"/>
                    </a:lnTo>
                    <a:lnTo>
                      <a:pt x="6" y="90"/>
                    </a:lnTo>
                    <a:lnTo>
                      <a:pt x="0" y="90"/>
                    </a:lnTo>
                    <a:lnTo>
                      <a:pt x="6" y="96"/>
                    </a:lnTo>
                    <a:lnTo>
                      <a:pt x="12" y="108"/>
                    </a:lnTo>
                    <a:lnTo>
                      <a:pt x="24" y="108"/>
                    </a:lnTo>
                    <a:lnTo>
                      <a:pt x="24" y="120"/>
                    </a:lnTo>
                    <a:lnTo>
                      <a:pt x="30" y="126"/>
                    </a:lnTo>
                    <a:lnTo>
                      <a:pt x="30" y="126"/>
                    </a:lnTo>
                    <a:lnTo>
                      <a:pt x="18" y="132"/>
                    </a:lnTo>
                    <a:lnTo>
                      <a:pt x="18" y="138"/>
                    </a:lnTo>
                    <a:lnTo>
                      <a:pt x="12" y="144"/>
                    </a:lnTo>
                    <a:lnTo>
                      <a:pt x="24" y="144"/>
                    </a:lnTo>
                    <a:lnTo>
                      <a:pt x="36" y="144"/>
                    </a:lnTo>
                    <a:lnTo>
                      <a:pt x="42" y="144"/>
                    </a:lnTo>
                    <a:lnTo>
                      <a:pt x="54" y="144"/>
                    </a:lnTo>
                    <a:lnTo>
                      <a:pt x="66" y="14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16" name="Freeform 86">
                <a:extLst>
                  <a:ext uri="{FF2B5EF4-FFF2-40B4-BE49-F238E27FC236}">
                    <a16:creationId xmlns:a16="http://schemas.microsoft.com/office/drawing/2014/main" id="{2763C237-3908-43DD-8F0D-97DCC7E69BF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75" y="1713"/>
                <a:ext cx="119" cy="120"/>
              </a:xfrm>
              <a:custGeom>
                <a:avLst/>
                <a:gdLst>
                  <a:gd name="T0" fmla="*/ 95 w 119"/>
                  <a:gd name="T1" fmla="*/ 48 h 120"/>
                  <a:gd name="T2" fmla="*/ 83 w 119"/>
                  <a:gd name="T3" fmla="*/ 36 h 120"/>
                  <a:gd name="T4" fmla="*/ 78 w 119"/>
                  <a:gd name="T5" fmla="*/ 24 h 120"/>
                  <a:gd name="T6" fmla="*/ 78 w 119"/>
                  <a:gd name="T7" fmla="*/ 24 h 120"/>
                  <a:gd name="T8" fmla="*/ 83 w 119"/>
                  <a:gd name="T9" fmla="*/ 36 h 120"/>
                  <a:gd name="T10" fmla="*/ 83 w 119"/>
                  <a:gd name="T11" fmla="*/ 42 h 120"/>
                  <a:gd name="T12" fmla="*/ 89 w 119"/>
                  <a:gd name="T13" fmla="*/ 48 h 120"/>
                  <a:gd name="T14" fmla="*/ 95 w 119"/>
                  <a:gd name="T15" fmla="*/ 60 h 120"/>
                  <a:gd name="T16" fmla="*/ 101 w 119"/>
                  <a:gd name="T17" fmla="*/ 72 h 120"/>
                  <a:gd name="T18" fmla="*/ 107 w 119"/>
                  <a:gd name="T19" fmla="*/ 78 h 120"/>
                  <a:gd name="T20" fmla="*/ 113 w 119"/>
                  <a:gd name="T21" fmla="*/ 84 h 120"/>
                  <a:gd name="T22" fmla="*/ 119 w 119"/>
                  <a:gd name="T23" fmla="*/ 96 h 120"/>
                  <a:gd name="T24" fmla="*/ 119 w 119"/>
                  <a:gd name="T25" fmla="*/ 96 h 120"/>
                  <a:gd name="T26" fmla="*/ 119 w 119"/>
                  <a:gd name="T27" fmla="*/ 108 h 120"/>
                  <a:gd name="T28" fmla="*/ 113 w 119"/>
                  <a:gd name="T29" fmla="*/ 108 h 120"/>
                  <a:gd name="T30" fmla="*/ 113 w 119"/>
                  <a:gd name="T31" fmla="*/ 108 h 120"/>
                  <a:gd name="T32" fmla="*/ 107 w 119"/>
                  <a:gd name="T33" fmla="*/ 114 h 120"/>
                  <a:gd name="T34" fmla="*/ 101 w 119"/>
                  <a:gd name="T35" fmla="*/ 120 h 120"/>
                  <a:gd name="T36" fmla="*/ 101 w 119"/>
                  <a:gd name="T37" fmla="*/ 120 h 120"/>
                  <a:gd name="T38" fmla="*/ 83 w 119"/>
                  <a:gd name="T39" fmla="*/ 120 h 120"/>
                  <a:gd name="T40" fmla="*/ 72 w 119"/>
                  <a:gd name="T41" fmla="*/ 120 h 120"/>
                  <a:gd name="T42" fmla="*/ 72 w 119"/>
                  <a:gd name="T43" fmla="*/ 120 h 120"/>
                  <a:gd name="T44" fmla="*/ 72 w 119"/>
                  <a:gd name="T45" fmla="*/ 120 h 120"/>
                  <a:gd name="T46" fmla="*/ 60 w 119"/>
                  <a:gd name="T47" fmla="*/ 120 h 120"/>
                  <a:gd name="T48" fmla="*/ 54 w 119"/>
                  <a:gd name="T49" fmla="*/ 120 h 120"/>
                  <a:gd name="T50" fmla="*/ 48 w 119"/>
                  <a:gd name="T51" fmla="*/ 120 h 120"/>
                  <a:gd name="T52" fmla="*/ 36 w 119"/>
                  <a:gd name="T53" fmla="*/ 120 h 120"/>
                  <a:gd name="T54" fmla="*/ 30 w 119"/>
                  <a:gd name="T55" fmla="*/ 120 h 120"/>
                  <a:gd name="T56" fmla="*/ 18 w 119"/>
                  <a:gd name="T57" fmla="*/ 120 h 120"/>
                  <a:gd name="T58" fmla="*/ 12 w 119"/>
                  <a:gd name="T59" fmla="*/ 120 h 120"/>
                  <a:gd name="T60" fmla="*/ 6 w 119"/>
                  <a:gd name="T61" fmla="*/ 120 h 120"/>
                  <a:gd name="T62" fmla="*/ 6 w 119"/>
                  <a:gd name="T63" fmla="*/ 108 h 120"/>
                  <a:gd name="T64" fmla="*/ 6 w 119"/>
                  <a:gd name="T65" fmla="*/ 96 h 120"/>
                  <a:gd name="T66" fmla="*/ 0 w 119"/>
                  <a:gd name="T67" fmla="*/ 84 h 120"/>
                  <a:gd name="T68" fmla="*/ 0 w 119"/>
                  <a:gd name="T69" fmla="*/ 72 h 120"/>
                  <a:gd name="T70" fmla="*/ 0 w 119"/>
                  <a:gd name="T71" fmla="*/ 60 h 120"/>
                  <a:gd name="T72" fmla="*/ 0 w 119"/>
                  <a:gd name="T73" fmla="*/ 48 h 120"/>
                  <a:gd name="T74" fmla="*/ 0 w 119"/>
                  <a:gd name="T75" fmla="*/ 36 h 120"/>
                  <a:gd name="T76" fmla="*/ 0 w 119"/>
                  <a:gd name="T77" fmla="*/ 30 h 120"/>
                  <a:gd name="T78" fmla="*/ 0 w 119"/>
                  <a:gd name="T79" fmla="*/ 18 h 120"/>
                  <a:gd name="T80" fmla="*/ 0 w 119"/>
                  <a:gd name="T81" fmla="*/ 6 h 120"/>
                  <a:gd name="T82" fmla="*/ 0 w 119"/>
                  <a:gd name="T83" fmla="*/ 0 h 120"/>
                  <a:gd name="T84" fmla="*/ 6 w 119"/>
                  <a:gd name="T85" fmla="*/ 0 h 120"/>
                  <a:gd name="T86" fmla="*/ 24 w 119"/>
                  <a:gd name="T87" fmla="*/ 6 h 120"/>
                  <a:gd name="T88" fmla="*/ 36 w 119"/>
                  <a:gd name="T89" fmla="*/ 12 h 120"/>
                  <a:gd name="T90" fmla="*/ 54 w 119"/>
                  <a:gd name="T91" fmla="*/ 6 h 120"/>
                  <a:gd name="T92" fmla="*/ 60 w 119"/>
                  <a:gd name="T93" fmla="*/ 0 h 120"/>
                  <a:gd name="T94" fmla="*/ 54 w 119"/>
                  <a:gd name="T95" fmla="*/ 0 h 120"/>
                  <a:gd name="T96" fmla="*/ 60 w 119"/>
                  <a:gd name="T97" fmla="*/ 0 h 120"/>
                  <a:gd name="T98" fmla="*/ 72 w 119"/>
                  <a:gd name="T99" fmla="*/ 6 h 120"/>
                  <a:gd name="T100" fmla="*/ 72 w 119"/>
                  <a:gd name="T101" fmla="*/ 6 h 120"/>
                  <a:gd name="T102" fmla="*/ 78 w 119"/>
                  <a:gd name="T103" fmla="*/ 6 h 120"/>
                  <a:gd name="T104" fmla="*/ 95 w 119"/>
                  <a:gd name="T105" fmla="*/ 6 h 120"/>
                  <a:gd name="T106" fmla="*/ 95 w 119"/>
                  <a:gd name="T107" fmla="*/ 18 h 120"/>
                  <a:gd name="T108" fmla="*/ 101 w 119"/>
                  <a:gd name="T109" fmla="*/ 30 h 120"/>
                  <a:gd name="T110" fmla="*/ 101 w 119"/>
                  <a:gd name="T111" fmla="*/ 36 h 120"/>
                  <a:gd name="T112" fmla="*/ 101 w 119"/>
                  <a:gd name="T113" fmla="*/ 48 h 120"/>
                  <a:gd name="T114" fmla="*/ 95 w 119"/>
                  <a:gd name="T115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9" h="120">
                    <a:moveTo>
                      <a:pt x="95" y="48"/>
                    </a:moveTo>
                    <a:lnTo>
                      <a:pt x="83" y="36"/>
                    </a:lnTo>
                    <a:lnTo>
                      <a:pt x="78" y="24"/>
                    </a:lnTo>
                    <a:lnTo>
                      <a:pt x="78" y="24"/>
                    </a:lnTo>
                    <a:lnTo>
                      <a:pt x="83" y="36"/>
                    </a:lnTo>
                    <a:lnTo>
                      <a:pt x="83" y="42"/>
                    </a:lnTo>
                    <a:lnTo>
                      <a:pt x="89" y="48"/>
                    </a:lnTo>
                    <a:lnTo>
                      <a:pt x="95" y="60"/>
                    </a:lnTo>
                    <a:lnTo>
                      <a:pt x="101" y="72"/>
                    </a:lnTo>
                    <a:lnTo>
                      <a:pt x="107" y="78"/>
                    </a:lnTo>
                    <a:lnTo>
                      <a:pt x="113" y="84"/>
                    </a:lnTo>
                    <a:lnTo>
                      <a:pt x="119" y="96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3" y="108"/>
                    </a:lnTo>
                    <a:lnTo>
                      <a:pt x="113" y="108"/>
                    </a:lnTo>
                    <a:lnTo>
                      <a:pt x="107" y="114"/>
                    </a:lnTo>
                    <a:lnTo>
                      <a:pt x="101" y="120"/>
                    </a:lnTo>
                    <a:lnTo>
                      <a:pt x="101" y="120"/>
                    </a:lnTo>
                    <a:lnTo>
                      <a:pt x="83" y="120"/>
                    </a:lnTo>
                    <a:lnTo>
                      <a:pt x="72" y="120"/>
                    </a:lnTo>
                    <a:lnTo>
                      <a:pt x="72" y="120"/>
                    </a:lnTo>
                    <a:lnTo>
                      <a:pt x="72" y="120"/>
                    </a:lnTo>
                    <a:lnTo>
                      <a:pt x="60" y="120"/>
                    </a:lnTo>
                    <a:lnTo>
                      <a:pt x="54" y="120"/>
                    </a:lnTo>
                    <a:lnTo>
                      <a:pt x="48" y="120"/>
                    </a:lnTo>
                    <a:lnTo>
                      <a:pt x="36" y="120"/>
                    </a:lnTo>
                    <a:lnTo>
                      <a:pt x="30" y="120"/>
                    </a:lnTo>
                    <a:lnTo>
                      <a:pt x="18" y="120"/>
                    </a:lnTo>
                    <a:lnTo>
                      <a:pt x="12" y="120"/>
                    </a:lnTo>
                    <a:lnTo>
                      <a:pt x="6" y="120"/>
                    </a:lnTo>
                    <a:lnTo>
                      <a:pt x="6" y="108"/>
                    </a:lnTo>
                    <a:lnTo>
                      <a:pt x="6" y="96"/>
                    </a:lnTo>
                    <a:lnTo>
                      <a:pt x="0" y="84"/>
                    </a:lnTo>
                    <a:lnTo>
                      <a:pt x="0" y="72"/>
                    </a:lnTo>
                    <a:lnTo>
                      <a:pt x="0" y="60"/>
                    </a:lnTo>
                    <a:lnTo>
                      <a:pt x="0" y="48"/>
                    </a:lnTo>
                    <a:lnTo>
                      <a:pt x="0" y="36"/>
                    </a:lnTo>
                    <a:lnTo>
                      <a:pt x="0" y="30"/>
                    </a:lnTo>
                    <a:lnTo>
                      <a:pt x="0" y="18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4" y="6"/>
                    </a:lnTo>
                    <a:lnTo>
                      <a:pt x="36" y="12"/>
                    </a:lnTo>
                    <a:lnTo>
                      <a:pt x="54" y="6"/>
                    </a:lnTo>
                    <a:lnTo>
                      <a:pt x="60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72" y="6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95" y="6"/>
                    </a:lnTo>
                    <a:lnTo>
                      <a:pt x="95" y="18"/>
                    </a:lnTo>
                    <a:lnTo>
                      <a:pt x="101" y="30"/>
                    </a:lnTo>
                    <a:lnTo>
                      <a:pt x="101" y="36"/>
                    </a:lnTo>
                    <a:lnTo>
                      <a:pt x="101" y="48"/>
                    </a:lnTo>
                    <a:lnTo>
                      <a:pt x="95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17" name="Freeform 87">
                <a:extLst>
                  <a:ext uri="{FF2B5EF4-FFF2-40B4-BE49-F238E27FC236}">
                    <a16:creationId xmlns:a16="http://schemas.microsoft.com/office/drawing/2014/main" id="{576413AD-3222-444A-9224-79F0EFC4858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542" y="1665"/>
                <a:ext cx="299" cy="341"/>
              </a:xfrm>
              <a:custGeom>
                <a:avLst/>
                <a:gdLst>
                  <a:gd name="T0" fmla="*/ 48 w 299"/>
                  <a:gd name="T1" fmla="*/ 12 h 341"/>
                  <a:gd name="T2" fmla="*/ 42 w 299"/>
                  <a:gd name="T3" fmla="*/ 18 h 341"/>
                  <a:gd name="T4" fmla="*/ 48 w 299"/>
                  <a:gd name="T5" fmla="*/ 36 h 341"/>
                  <a:gd name="T6" fmla="*/ 48 w 299"/>
                  <a:gd name="T7" fmla="*/ 48 h 341"/>
                  <a:gd name="T8" fmla="*/ 42 w 299"/>
                  <a:gd name="T9" fmla="*/ 72 h 341"/>
                  <a:gd name="T10" fmla="*/ 18 w 299"/>
                  <a:gd name="T11" fmla="*/ 96 h 341"/>
                  <a:gd name="T12" fmla="*/ 12 w 299"/>
                  <a:gd name="T13" fmla="*/ 114 h 341"/>
                  <a:gd name="T14" fmla="*/ 24 w 299"/>
                  <a:gd name="T15" fmla="*/ 138 h 341"/>
                  <a:gd name="T16" fmla="*/ 6 w 299"/>
                  <a:gd name="T17" fmla="*/ 138 h 341"/>
                  <a:gd name="T18" fmla="*/ 0 w 299"/>
                  <a:gd name="T19" fmla="*/ 150 h 341"/>
                  <a:gd name="T20" fmla="*/ 12 w 299"/>
                  <a:gd name="T21" fmla="*/ 156 h 341"/>
                  <a:gd name="T22" fmla="*/ 12 w 299"/>
                  <a:gd name="T23" fmla="*/ 162 h 341"/>
                  <a:gd name="T24" fmla="*/ 30 w 299"/>
                  <a:gd name="T25" fmla="*/ 186 h 341"/>
                  <a:gd name="T26" fmla="*/ 42 w 299"/>
                  <a:gd name="T27" fmla="*/ 162 h 341"/>
                  <a:gd name="T28" fmla="*/ 48 w 299"/>
                  <a:gd name="T29" fmla="*/ 168 h 341"/>
                  <a:gd name="T30" fmla="*/ 48 w 299"/>
                  <a:gd name="T31" fmla="*/ 180 h 341"/>
                  <a:gd name="T32" fmla="*/ 54 w 299"/>
                  <a:gd name="T33" fmla="*/ 204 h 341"/>
                  <a:gd name="T34" fmla="*/ 66 w 299"/>
                  <a:gd name="T35" fmla="*/ 233 h 341"/>
                  <a:gd name="T36" fmla="*/ 78 w 299"/>
                  <a:gd name="T37" fmla="*/ 263 h 341"/>
                  <a:gd name="T38" fmla="*/ 90 w 299"/>
                  <a:gd name="T39" fmla="*/ 299 h 341"/>
                  <a:gd name="T40" fmla="*/ 102 w 299"/>
                  <a:gd name="T41" fmla="*/ 323 h 341"/>
                  <a:gd name="T42" fmla="*/ 120 w 299"/>
                  <a:gd name="T43" fmla="*/ 335 h 341"/>
                  <a:gd name="T44" fmla="*/ 132 w 299"/>
                  <a:gd name="T45" fmla="*/ 323 h 341"/>
                  <a:gd name="T46" fmla="*/ 138 w 299"/>
                  <a:gd name="T47" fmla="*/ 305 h 341"/>
                  <a:gd name="T48" fmla="*/ 144 w 299"/>
                  <a:gd name="T49" fmla="*/ 275 h 341"/>
                  <a:gd name="T50" fmla="*/ 144 w 299"/>
                  <a:gd name="T51" fmla="*/ 245 h 341"/>
                  <a:gd name="T52" fmla="*/ 150 w 299"/>
                  <a:gd name="T53" fmla="*/ 239 h 341"/>
                  <a:gd name="T54" fmla="*/ 174 w 299"/>
                  <a:gd name="T55" fmla="*/ 215 h 341"/>
                  <a:gd name="T56" fmla="*/ 198 w 299"/>
                  <a:gd name="T57" fmla="*/ 192 h 341"/>
                  <a:gd name="T58" fmla="*/ 216 w 299"/>
                  <a:gd name="T59" fmla="*/ 168 h 341"/>
                  <a:gd name="T60" fmla="*/ 222 w 299"/>
                  <a:gd name="T61" fmla="*/ 174 h 341"/>
                  <a:gd name="T62" fmla="*/ 222 w 299"/>
                  <a:gd name="T63" fmla="*/ 162 h 341"/>
                  <a:gd name="T64" fmla="*/ 210 w 299"/>
                  <a:gd name="T65" fmla="*/ 138 h 341"/>
                  <a:gd name="T66" fmla="*/ 210 w 299"/>
                  <a:gd name="T67" fmla="*/ 120 h 341"/>
                  <a:gd name="T68" fmla="*/ 222 w 299"/>
                  <a:gd name="T69" fmla="*/ 120 h 341"/>
                  <a:gd name="T70" fmla="*/ 240 w 299"/>
                  <a:gd name="T71" fmla="*/ 126 h 341"/>
                  <a:gd name="T72" fmla="*/ 252 w 299"/>
                  <a:gd name="T73" fmla="*/ 138 h 341"/>
                  <a:gd name="T74" fmla="*/ 246 w 299"/>
                  <a:gd name="T75" fmla="*/ 156 h 341"/>
                  <a:gd name="T76" fmla="*/ 264 w 299"/>
                  <a:gd name="T77" fmla="*/ 168 h 341"/>
                  <a:gd name="T78" fmla="*/ 270 w 299"/>
                  <a:gd name="T79" fmla="*/ 144 h 341"/>
                  <a:gd name="T80" fmla="*/ 275 w 299"/>
                  <a:gd name="T81" fmla="*/ 126 h 341"/>
                  <a:gd name="T82" fmla="*/ 299 w 299"/>
                  <a:gd name="T83" fmla="*/ 102 h 341"/>
                  <a:gd name="T84" fmla="*/ 299 w 299"/>
                  <a:gd name="T85" fmla="*/ 90 h 341"/>
                  <a:gd name="T86" fmla="*/ 281 w 299"/>
                  <a:gd name="T87" fmla="*/ 78 h 341"/>
                  <a:gd name="T88" fmla="*/ 275 w 299"/>
                  <a:gd name="T89" fmla="*/ 78 h 341"/>
                  <a:gd name="T90" fmla="*/ 246 w 299"/>
                  <a:gd name="T91" fmla="*/ 90 h 341"/>
                  <a:gd name="T92" fmla="*/ 246 w 299"/>
                  <a:gd name="T93" fmla="*/ 108 h 341"/>
                  <a:gd name="T94" fmla="*/ 210 w 299"/>
                  <a:gd name="T95" fmla="*/ 108 h 341"/>
                  <a:gd name="T96" fmla="*/ 204 w 299"/>
                  <a:gd name="T97" fmla="*/ 96 h 341"/>
                  <a:gd name="T98" fmla="*/ 180 w 299"/>
                  <a:gd name="T99" fmla="*/ 108 h 341"/>
                  <a:gd name="T100" fmla="*/ 150 w 299"/>
                  <a:gd name="T101" fmla="*/ 102 h 341"/>
                  <a:gd name="T102" fmla="*/ 114 w 299"/>
                  <a:gd name="T103" fmla="*/ 84 h 341"/>
                  <a:gd name="T104" fmla="*/ 108 w 299"/>
                  <a:gd name="T105" fmla="*/ 60 h 341"/>
                  <a:gd name="T106" fmla="*/ 90 w 299"/>
                  <a:gd name="T107" fmla="*/ 36 h 341"/>
                  <a:gd name="T108" fmla="*/ 90 w 299"/>
                  <a:gd name="T109" fmla="*/ 24 h 341"/>
                  <a:gd name="T110" fmla="*/ 90 w 299"/>
                  <a:gd name="T111" fmla="*/ 18 h 341"/>
                  <a:gd name="T112" fmla="*/ 84 w 299"/>
                  <a:gd name="T113" fmla="*/ 6 h 341"/>
                  <a:gd name="T114" fmla="*/ 72 w 299"/>
                  <a:gd name="T115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99" h="341">
                    <a:moveTo>
                      <a:pt x="72" y="0"/>
                    </a:moveTo>
                    <a:lnTo>
                      <a:pt x="60" y="12"/>
                    </a:lnTo>
                    <a:lnTo>
                      <a:pt x="48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42" y="18"/>
                    </a:lnTo>
                    <a:lnTo>
                      <a:pt x="42" y="24"/>
                    </a:lnTo>
                    <a:lnTo>
                      <a:pt x="42" y="30"/>
                    </a:lnTo>
                    <a:lnTo>
                      <a:pt x="48" y="36"/>
                    </a:lnTo>
                    <a:lnTo>
                      <a:pt x="48" y="36"/>
                    </a:lnTo>
                    <a:lnTo>
                      <a:pt x="54" y="42"/>
                    </a:lnTo>
                    <a:lnTo>
                      <a:pt x="48" y="48"/>
                    </a:lnTo>
                    <a:lnTo>
                      <a:pt x="48" y="54"/>
                    </a:lnTo>
                    <a:lnTo>
                      <a:pt x="48" y="66"/>
                    </a:lnTo>
                    <a:lnTo>
                      <a:pt x="42" y="72"/>
                    </a:lnTo>
                    <a:lnTo>
                      <a:pt x="36" y="84"/>
                    </a:lnTo>
                    <a:lnTo>
                      <a:pt x="24" y="96"/>
                    </a:lnTo>
                    <a:lnTo>
                      <a:pt x="18" y="96"/>
                    </a:lnTo>
                    <a:lnTo>
                      <a:pt x="12" y="96"/>
                    </a:lnTo>
                    <a:lnTo>
                      <a:pt x="6" y="108"/>
                    </a:lnTo>
                    <a:lnTo>
                      <a:pt x="12" y="114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24" y="138"/>
                    </a:lnTo>
                    <a:lnTo>
                      <a:pt x="24" y="138"/>
                    </a:lnTo>
                    <a:lnTo>
                      <a:pt x="12" y="138"/>
                    </a:lnTo>
                    <a:lnTo>
                      <a:pt x="6" y="138"/>
                    </a:lnTo>
                    <a:lnTo>
                      <a:pt x="6" y="144"/>
                    </a:lnTo>
                    <a:lnTo>
                      <a:pt x="0" y="144"/>
                    </a:lnTo>
                    <a:lnTo>
                      <a:pt x="0" y="150"/>
                    </a:lnTo>
                    <a:lnTo>
                      <a:pt x="0" y="144"/>
                    </a:lnTo>
                    <a:lnTo>
                      <a:pt x="0" y="150"/>
                    </a:lnTo>
                    <a:lnTo>
                      <a:pt x="12" y="156"/>
                    </a:lnTo>
                    <a:lnTo>
                      <a:pt x="24" y="156"/>
                    </a:lnTo>
                    <a:lnTo>
                      <a:pt x="24" y="156"/>
                    </a:lnTo>
                    <a:lnTo>
                      <a:pt x="12" y="162"/>
                    </a:lnTo>
                    <a:lnTo>
                      <a:pt x="6" y="162"/>
                    </a:lnTo>
                    <a:lnTo>
                      <a:pt x="18" y="174"/>
                    </a:lnTo>
                    <a:lnTo>
                      <a:pt x="30" y="186"/>
                    </a:lnTo>
                    <a:lnTo>
                      <a:pt x="42" y="180"/>
                    </a:lnTo>
                    <a:lnTo>
                      <a:pt x="42" y="168"/>
                    </a:lnTo>
                    <a:lnTo>
                      <a:pt x="42" y="162"/>
                    </a:lnTo>
                    <a:lnTo>
                      <a:pt x="48" y="162"/>
                    </a:lnTo>
                    <a:lnTo>
                      <a:pt x="48" y="168"/>
                    </a:lnTo>
                    <a:lnTo>
                      <a:pt x="48" y="168"/>
                    </a:lnTo>
                    <a:lnTo>
                      <a:pt x="54" y="168"/>
                    </a:lnTo>
                    <a:lnTo>
                      <a:pt x="48" y="174"/>
                    </a:lnTo>
                    <a:lnTo>
                      <a:pt x="48" y="180"/>
                    </a:lnTo>
                    <a:lnTo>
                      <a:pt x="54" y="192"/>
                    </a:lnTo>
                    <a:lnTo>
                      <a:pt x="54" y="204"/>
                    </a:lnTo>
                    <a:lnTo>
                      <a:pt x="54" y="204"/>
                    </a:lnTo>
                    <a:lnTo>
                      <a:pt x="54" y="209"/>
                    </a:lnTo>
                    <a:lnTo>
                      <a:pt x="60" y="221"/>
                    </a:lnTo>
                    <a:lnTo>
                      <a:pt x="66" y="233"/>
                    </a:lnTo>
                    <a:lnTo>
                      <a:pt x="66" y="245"/>
                    </a:lnTo>
                    <a:lnTo>
                      <a:pt x="72" y="251"/>
                    </a:lnTo>
                    <a:lnTo>
                      <a:pt x="78" y="263"/>
                    </a:lnTo>
                    <a:lnTo>
                      <a:pt x="84" y="275"/>
                    </a:lnTo>
                    <a:lnTo>
                      <a:pt x="90" y="287"/>
                    </a:lnTo>
                    <a:lnTo>
                      <a:pt x="90" y="299"/>
                    </a:lnTo>
                    <a:lnTo>
                      <a:pt x="96" y="311"/>
                    </a:lnTo>
                    <a:lnTo>
                      <a:pt x="102" y="317"/>
                    </a:lnTo>
                    <a:lnTo>
                      <a:pt x="102" y="323"/>
                    </a:lnTo>
                    <a:lnTo>
                      <a:pt x="108" y="335"/>
                    </a:lnTo>
                    <a:lnTo>
                      <a:pt x="114" y="341"/>
                    </a:lnTo>
                    <a:lnTo>
                      <a:pt x="120" y="335"/>
                    </a:lnTo>
                    <a:lnTo>
                      <a:pt x="126" y="323"/>
                    </a:lnTo>
                    <a:lnTo>
                      <a:pt x="132" y="323"/>
                    </a:lnTo>
                    <a:lnTo>
                      <a:pt x="132" y="323"/>
                    </a:lnTo>
                    <a:lnTo>
                      <a:pt x="138" y="311"/>
                    </a:lnTo>
                    <a:lnTo>
                      <a:pt x="138" y="311"/>
                    </a:lnTo>
                    <a:lnTo>
                      <a:pt x="138" y="305"/>
                    </a:lnTo>
                    <a:lnTo>
                      <a:pt x="138" y="293"/>
                    </a:lnTo>
                    <a:lnTo>
                      <a:pt x="138" y="281"/>
                    </a:lnTo>
                    <a:lnTo>
                      <a:pt x="144" y="275"/>
                    </a:lnTo>
                    <a:lnTo>
                      <a:pt x="138" y="263"/>
                    </a:lnTo>
                    <a:lnTo>
                      <a:pt x="138" y="245"/>
                    </a:lnTo>
                    <a:lnTo>
                      <a:pt x="144" y="245"/>
                    </a:lnTo>
                    <a:lnTo>
                      <a:pt x="144" y="245"/>
                    </a:lnTo>
                    <a:lnTo>
                      <a:pt x="150" y="239"/>
                    </a:lnTo>
                    <a:lnTo>
                      <a:pt x="150" y="239"/>
                    </a:lnTo>
                    <a:lnTo>
                      <a:pt x="162" y="233"/>
                    </a:lnTo>
                    <a:lnTo>
                      <a:pt x="162" y="227"/>
                    </a:lnTo>
                    <a:lnTo>
                      <a:pt x="174" y="215"/>
                    </a:lnTo>
                    <a:lnTo>
                      <a:pt x="180" y="204"/>
                    </a:lnTo>
                    <a:lnTo>
                      <a:pt x="192" y="198"/>
                    </a:lnTo>
                    <a:lnTo>
                      <a:pt x="198" y="192"/>
                    </a:lnTo>
                    <a:lnTo>
                      <a:pt x="204" y="186"/>
                    </a:lnTo>
                    <a:lnTo>
                      <a:pt x="204" y="174"/>
                    </a:lnTo>
                    <a:lnTo>
                      <a:pt x="216" y="168"/>
                    </a:lnTo>
                    <a:lnTo>
                      <a:pt x="216" y="174"/>
                    </a:lnTo>
                    <a:lnTo>
                      <a:pt x="222" y="174"/>
                    </a:lnTo>
                    <a:lnTo>
                      <a:pt x="222" y="174"/>
                    </a:lnTo>
                    <a:lnTo>
                      <a:pt x="228" y="174"/>
                    </a:lnTo>
                    <a:lnTo>
                      <a:pt x="222" y="168"/>
                    </a:lnTo>
                    <a:lnTo>
                      <a:pt x="222" y="162"/>
                    </a:lnTo>
                    <a:lnTo>
                      <a:pt x="216" y="150"/>
                    </a:lnTo>
                    <a:lnTo>
                      <a:pt x="216" y="144"/>
                    </a:lnTo>
                    <a:lnTo>
                      <a:pt x="210" y="138"/>
                    </a:lnTo>
                    <a:lnTo>
                      <a:pt x="210" y="132"/>
                    </a:lnTo>
                    <a:lnTo>
                      <a:pt x="216" y="126"/>
                    </a:lnTo>
                    <a:lnTo>
                      <a:pt x="210" y="120"/>
                    </a:lnTo>
                    <a:lnTo>
                      <a:pt x="210" y="114"/>
                    </a:lnTo>
                    <a:lnTo>
                      <a:pt x="216" y="114"/>
                    </a:lnTo>
                    <a:lnTo>
                      <a:pt x="222" y="120"/>
                    </a:lnTo>
                    <a:lnTo>
                      <a:pt x="222" y="114"/>
                    </a:lnTo>
                    <a:lnTo>
                      <a:pt x="228" y="126"/>
                    </a:lnTo>
                    <a:lnTo>
                      <a:pt x="240" y="126"/>
                    </a:lnTo>
                    <a:lnTo>
                      <a:pt x="246" y="126"/>
                    </a:lnTo>
                    <a:lnTo>
                      <a:pt x="252" y="132"/>
                    </a:lnTo>
                    <a:lnTo>
                      <a:pt x="252" y="138"/>
                    </a:lnTo>
                    <a:lnTo>
                      <a:pt x="246" y="144"/>
                    </a:lnTo>
                    <a:lnTo>
                      <a:pt x="246" y="156"/>
                    </a:lnTo>
                    <a:lnTo>
                      <a:pt x="246" y="156"/>
                    </a:lnTo>
                    <a:lnTo>
                      <a:pt x="252" y="144"/>
                    </a:lnTo>
                    <a:lnTo>
                      <a:pt x="258" y="156"/>
                    </a:lnTo>
                    <a:lnTo>
                      <a:pt x="264" y="168"/>
                    </a:lnTo>
                    <a:lnTo>
                      <a:pt x="264" y="168"/>
                    </a:lnTo>
                    <a:lnTo>
                      <a:pt x="264" y="156"/>
                    </a:lnTo>
                    <a:lnTo>
                      <a:pt x="270" y="144"/>
                    </a:lnTo>
                    <a:lnTo>
                      <a:pt x="275" y="144"/>
                    </a:lnTo>
                    <a:lnTo>
                      <a:pt x="275" y="126"/>
                    </a:lnTo>
                    <a:lnTo>
                      <a:pt x="275" y="126"/>
                    </a:lnTo>
                    <a:lnTo>
                      <a:pt x="281" y="114"/>
                    </a:lnTo>
                    <a:lnTo>
                      <a:pt x="287" y="102"/>
                    </a:lnTo>
                    <a:lnTo>
                      <a:pt x="299" y="102"/>
                    </a:lnTo>
                    <a:lnTo>
                      <a:pt x="293" y="102"/>
                    </a:lnTo>
                    <a:lnTo>
                      <a:pt x="299" y="96"/>
                    </a:lnTo>
                    <a:lnTo>
                      <a:pt x="299" y="90"/>
                    </a:lnTo>
                    <a:lnTo>
                      <a:pt x="287" y="84"/>
                    </a:lnTo>
                    <a:lnTo>
                      <a:pt x="287" y="84"/>
                    </a:lnTo>
                    <a:lnTo>
                      <a:pt x="281" y="78"/>
                    </a:lnTo>
                    <a:lnTo>
                      <a:pt x="281" y="78"/>
                    </a:lnTo>
                    <a:lnTo>
                      <a:pt x="275" y="78"/>
                    </a:lnTo>
                    <a:lnTo>
                      <a:pt x="275" y="78"/>
                    </a:lnTo>
                    <a:lnTo>
                      <a:pt x="264" y="78"/>
                    </a:lnTo>
                    <a:lnTo>
                      <a:pt x="258" y="84"/>
                    </a:lnTo>
                    <a:lnTo>
                      <a:pt x="246" y="90"/>
                    </a:lnTo>
                    <a:lnTo>
                      <a:pt x="240" y="96"/>
                    </a:lnTo>
                    <a:lnTo>
                      <a:pt x="240" y="102"/>
                    </a:lnTo>
                    <a:lnTo>
                      <a:pt x="246" y="108"/>
                    </a:lnTo>
                    <a:lnTo>
                      <a:pt x="234" y="108"/>
                    </a:lnTo>
                    <a:lnTo>
                      <a:pt x="228" y="108"/>
                    </a:lnTo>
                    <a:lnTo>
                      <a:pt x="210" y="108"/>
                    </a:lnTo>
                    <a:lnTo>
                      <a:pt x="210" y="102"/>
                    </a:lnTo>
                    <a:lnTo>
                      <a:pt x="204" y="90"/>
                    </a:lnTo>
                    <a:lnTo>
                      <a:pt x="204" y="96"/>
                    </a:lnTo>
                    <a:lnTo>
                      <a:pt x="204" y="114"/>
                    </a:lnTo>
                    <a:lnTo>
                      <a:pt x="192" y="114"/>
                    </a:lnTo>
                    <a:lnTo>
                      <a:pt x="180" y="108"/>
                    </a:lnTo>
                    <a:lnTo>
                      <a:pt x="168" y="108"/>
                    </a:lnTo>
                    <a:lnTo>
                      <a:pt x="168" y="102"/>
                    </a:lnTo>
                    <a:lnTo>
                      <a:pt x="150" y="102"/>
                    </a:lnTo>
                    <a:lnTo>
                      <a:pt x="144" y="96"/>
                    </a:lnTo>
                    <a:lnTo>
                      <a:pt x="126" y="90"/>
                    </a:lnTo>
                    <a:lnTo>
                      <a:pt x="114" y="84"/>
                    </a:lnTo>
                    <a:lnTo>
                      <a:pt x="114" y="78"/>
                    </a:lnTo>
                    <a:lnTo>
                      <a:pt x="120" y="66"/>
                    </a:lnTo>
                    <a:lnTo>
                      <a:pt x="108" y="60"/>
                    </a:lnTo>
                    <a:lnTo>
                      <a:pt x="96" y="54"/>
                    </a:lnTo>
                    <a:lnTo>
                      <a:pt x="90" y="48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96" y="36"/>
                    </a:lnTo>
                    <a:lnTo>
                      <a:pt x="90" y="24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78" y="6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18" name="Freeform 88">
                <a:extLst>
                  <a:ext uri="{FF2B5EF4-FFF2-40B4-BE49-F238E27FC236}">
                    <a16:creationId xmlns:a16="http://schemas.microsoft.com/office/drawing/2014/main" id="{738E9B41-4F0B-4A79-85D9-30A111F3A6B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70" y="1695"/>
                <a:ext cx="12" cy="48"/>
              </a:xfrm>
              <a:custGeom>
                <a:avLst/>
                <a:gdLst>
                  <a:gd name="T0" fmla="*/ 6 w 12"/>
                  <a:gd name="T1" fmla="*/ 48 h 48"/>
                  <a:gd name="T2" fmla="*/ 0 w 12"/>
                  <a:gd name="T3" fmla="*/ 36 h 48"/>
                  <a:gd name="T4" fmla="*/ 0 w 12"/>
                  <a:gd name="T5" fmla="*/ 24 h 48"/>
                  <a:gd name="T6" fmla="*/ 0 w 12"/>
                  <a:gd name="T7" fmla="*/ 12 h 48"/>
                  <a:gd name="T8" fmla="*/ 6 w 12"/>
                  <a:gd name="T9" fmla="*/ 0 h 48"/>
                  <a:gd name="T10" fmla="*/ 12 w 12"/>
                  <a:gd name="T11" fmla="*/ 0 h 48"/>
                  <a:gd name="T12" fmla="*/ 12 w 12"/>
                  <a:gd name="T13" fmla="*/ 6 h 48"/>
                  <a:gd name="T14" fmla="*/ 12 w 12"/>
                  <a:gd name="T15" fmla="*/ 12 h 48"/>
                  <a:gd name="T16" fmla="*/ 12 w 12"/>
                  <a:gd name="T17" fmla="*/ 24 h 48"/>
                  <a:gd name="T18" fmla="*/ 12 w 12"/>
                  <a:gd name="T19" fmla="*/ 36 h 48"/>
                  <a:gd name="T20" fmla="*/ 12 w 12"/>
                  <a:gd name="T21" fmla="*/ 42 h 48"/>
                  <a:gd name="T22" fmla="*/ 6 w 12"/>
                  <a:gd name="T2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48">
                    <a:moveTo>
                      <a:pt x="6" y="48"/>
                    </a:moveTo>
                    <a:lnTo>
                      <a:pt x="0" y="36"/>
                    </a:lnTo>
                    <a:lnTo>
                      <a:pt x="0" y="24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2" y="6"/>
                    </a:lnTo>
                    <a:lnTo>
                      <a:pt x="12" y="12"/>
                    </a:lnTo>
                    <a:lnTo>
                      <a:pt x="12" y="24"/>
                    </a:lnTo>
                    <a:lnTo>
                      <a:pt x="12" y="36"/>
                    </a:lnTo>
                    <a:lnTo>
                      <a:pt x="12" y="42"/>
                    </a:lnTo>
                    <a:lnTo>
                      <a:pt x="6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19" name="Freeform 89">
                <a:extLst>
                  <a:ext uri="{FF2B5EF4-FFF2-40B4-BE49-F238E27FC236}">
                    <a16:creationId xmlns:a16="http://schemas.microsoft.com/office/drawing/2014/main" id="{231B12EB-7330-49A4-AFFD-241A782F22B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82" y="1695"/>
                <a:ext cx="36" cy="48"/>
              </a:xfrm>
              <a:custGeom>
                <a:avLst/>
                <a:gdLst>
                  <a:gd name="T0" fmla="*/ 12 w 36"/>
                  <a:gd name="T1" fmla="*/ 12 h 48"/>
                  <a:gd name="T2" fmla="*/ 0 w 36"/>
                  <a:gd name="T3" fmla="*/ 6 h 48"/>
                  <a:gd name="T4" fmla="*/ 0 w 36"/>
                  <a:gd name="T5" fmla="*/ 12 h 48"/>
                  <a:gd name="T6" fmla="*/ 0 w 36"/>
                  <a:gd name="T7" fmla="*/ 24 h 48"/>
                  <a:gd name="T8" fmla="*/ 0 w 36"/>
                  <a:gd name="T9" fmla="*/ 36 h 48"/>
                  <a:gd name="T10" fmla="*/ 0 w 36"/>
                  <a:gd name="T11" fmla="*/ 42 h 48"/>
                  <a:gd name="T12" fmla="*/ 0 w 36"/>
                  <a:gd name="T13" fmla="*/ 48 h 48"/>
                  <a:gd name="T14" fmla="*/ 6 w 36"/>
                  <a:gd name="T15" fmla="*/ 48 h 48"/>
                  <a:gd name="T16" fmla="*/ 18 w 36"/>
                  <a:gd name="T17" fmla="*/ 42 h 48"/>
                  <a:gd name="T18" fmla="*/ 24 w 36"/>
                  <a:gd name="T19" fmla="*/ 42 h 48"/>
                  <a:gd name="T20" fmla="*/ 30 w 36"/>
                  <a:gd name="T21" fmla="*/ 30 h 48"/>
                  <a:gd name="T22" fmla="*/ 18 w 36"/>
                  <a:gd name="T23" fmla="*/ 18 h 48"/>
                  <a:gd name="T24" fmla="*/ 24 w 36"/>
                  <a:gd name="T25" fmla="*/ 18 h 48"/>
                  <a:gd name="T26" fmla="*/ 36 w 36"/>
                  <a:gd name="T27" fmla="*/ 12 h 48"/>
                  <a:gd name="T28" fmla="*/ 30 w 36"/>
                  <a:gd name="T29" fmla="*/ 0 h 48"/>
                  <a:gd name="T30" fmla="*/ 24 w 36"/>
                  <a:gd name="T31" fmla="*/ 6 h 48"/>
                  <a:gd name="T32" fmla="*/ 12 w 36"/>
                  <a:gd name="T33" fmla="*/ 1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48">
                    <a:moveTo>
                      <a:pt x="12" y="12"/>
                    </a:moveTo>
                    <a:lnTo>
                      <a:pt x="0" y="6"/>
                    </a:lnTo>
                    <a:lnTo>
                      <a:pt x="0" y="12"/>
                    </a:lnTo>
                    <a:lnTo>
                      <a:pt x="0" y="24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0" y="48"/>
                    </a:lnTo>
                    <a:lnTo>
                      <a:pt x="6" y="48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30" y="30"/>
                    </a:lnTo>
                    <a:lnTo>
                      <a:pt x="18" y="18"/>
                    </a:lnTo>
                    <a:lnTo>
                      <a:pt x="24" y="18"/>
                    </a:lnTo>
                    <a:lnTo>
                      <a:pt x="36" y="12"/>
                    </a:lnTo>
                    <a:lnTo>
                      <a:pt x="30" y="0"/>
                    </a:lnTo>
                    <a:lnTo>
                      <a:pt x="24" y="6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20" name="Freeform 90">
                <a:extLst>
                  <a:ext uri="{FF2B5EF4-FFF2-40B4-BE49-F238E27FC236}">
                    <a16:creationId xmlns:a16="http://schemas.microsoft.com/office/drawing/2014/main" id="{89A90120-6414-494A-8B9C-8143A18904A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68" y="1797"/>
                <a:ext cx="84" cy="101"/>
              </a:xfrm>
              <a:custGeom>
                <a:avLst/>
                <a:gdLst>
                  <a:gd name="T0" fmla="*/ 84 w 84"/>
                  <a:gd name="T1" fmla="*/ 30 h 101"/>
                  <a:gd name="T2" fmla="*/ 78 w 84"/>
                  <a:gd name="T3" fmla="*/ 24 h 101"/>
                  <a:gd name="T4" fmla="*/ 66 w 84"/>
                  <a:gd name="T5" fmla="*/ 18 h 101"/>
                  <a:gd name="T6" fmla="*/ 60 w 84"/>
                  <a:gd name="T7" fmla="*/ 12 h 101"/>
                  <a:gd name="T8" fmla="*/ 48 w 84"/>
                  <a:gd name="T9" fmla="*/ 6 h 101"/>
                  <a:gd name="T10" fmla="*/ 42 w 84"/>
                  <a:gd name="T11" fmla="*/ 0 h 101"/>
                  <a:gd name="T12" fmla="*/ 42 w 84"/>
                  <a:gd name="T13" fmla="*/ 0 h 101"/>
                  <a:gd name="T14" fmla="*/ 42 w 84"/>
                  <a:gd name="T15" fmla="*/ 0 h 101"/>
                  <a:gd name="T16" fmla="*/ 42 w 84"/>
                  <a:gd name="T17" fmla="*/ 12 h 101"/>
                  <a:gd name="T18" fmla="*/ 36 w 84"/>
                  <a:gd name="T19" fmla="*/ 12 h 101"/>
                  <a:gd name="T20" fmla="*/ 36 w 84"/>
                  <a:gd name="T21" fmla="*/ 30 h 101"/>
                  <a:gd name="T22" fmla="*/ 42 w 84"/>
                  <a:gd name="T23" fmla="*/ 36 h 101"/>
                  <a:gd name="T24" fmla="*/ 36 w 84"/>
                  <a:gd name="T25" fmla="*/ 48 h 101"/>
                  <a:gd name="T26" fmla="*/ 36 w 84"/>
                  <a:gd name="T27" fmla="*/ 60 h 101"/>
                  <a:gd name="T28" fmla="*/ 30 w 84"/>
                  <a:gd name="T29" fmla="*/ 66 h 101"/>
                  <a:gd name="T30" fmla="*/ 18 w 84"/>
                  <a:gd name="T31" fmla="*/ 66 h 101"/>
                  <a:gd name="T32" fmla="*/ 12 w 84"/>
                  <a:gd name="T33" fmla="*/ 72 h 101"/>
                  <a:gd name="T34" fmla="*/ 6 w 84"/>
                  <a:gd name="T35" fmla="*/ 72 h 101"/>
                  <a:gd name="T36" fmla="*/ 0 w 84"/>
                  <a:gd name="T37" fmla="*/ 77 h 101"/>
                  <a:gd name="T38" fmla="*/ 12 w 84"/>
                  <a:gd name="T39" fmla="*/ 89 h 101"/>
                  <a:gd name="T40" fmla="*/ 18 w 84"/>
                  <a:gd name="T41" fmla="*/ 101 h 101"/>
                  <a:gd name="T42" fmla="*/ 24 w 84"/>
                  <a:gd name="T43" fmla="*/ 101 h 101"/>
                  <a:gd name="T44" fmla="*/ 36 w 84"/>
                  <a:gd name="T45" fmla="*/ 95 h 101"/>
                  <a:gd name="T46" fmla="*/ 42 w 84"/>
                  <a:gd name="T47" fmla="*/ 95 h 101"/>
                  <a:gd name="T48" fmla="*/ 42 w 84"/>
                  <a:gd name="T49" fmla="*/ 89 h 101"/>
                  <a:gd name="T50" fmla="*/ 54 w 84"/>
                  <a:gd name="T51" fmla="*/ 83 h 101"/>
                  <a:gd name="T52" fmla="*/ 60 w 84"/>
                  <a:gd name="T53" fmla="*/ 72 h 101"/>
                  <a:gd name="T54" fmla="*/ 66 w 84"/>
                  <a:gd name="T55" fmla="*/ 72 h 101"/>
                  <a:gd name="T56" fmla="*/ 66 w 84"/>
                  <a:gd name="T57" fmla="*/ 60 h 101"/>
                  <a:gd name="T58" fmla="*/ 72 w 84"/>
                  <a:gd name="T59" fmla="*/ 54 h 101"/>
                  <a:gd name="T60" fmla="*/ 72 w 84"/>
                  <a:gd name="T61" fmla="*/ 54 h 101"/>
                  <a:gd name="T62" fmla="*/ 78 w 84"/>
                  <a:gd name="T63" fmla="*/ 42 h 101"/>
                  <a:gd name="T64" fmla="*/ 84 w 84"/>
                  <a:gd name="T65" fmla="*/ 3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4" h="101">
                    <a:moveTo>
                      <a:pt x="84" y="30"/>
                    </a:moveTo>
                    <a:lnTo>
                      <a:pt x="78" y="24"/>
                    </a:lnTo>
                    <a:lnTo>
                      <a:pt x="66" y="18"/>
                    </a:lnTo>
                    <a:lnTo>
                      <a:pt x="60" y="12"/>
                    </a:lnTo>
                    <a:lnTo>
                      <a:pt x="48" y="6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2" y="12"/>
                    </a:lnTo>
                    <a:lnTo>
                      <a:pt x="36" y="12"/>
                    </a:lnTo>
                    <a:lnTo>
                      <a:pt x="36" y="30"/>
                    </a:lnTo>
                    <a:lnTo>
                      <a:pt x="42" y="36"/>
                    </a:lnTo>
                    <a:lnTo>
                      <a:pt x="36" y="48"/>
                    </a:lnTo>
                    <a:lnTo>
                      <a:pt x="36" y="60"/>
                    </a:lnTo>
                    <a:lnTo>
                      <a:pt x="30" y="66"/>
                    </a:lnTo>
                    <a:lnTo>
                      <a:pt x="18" y="66"/>
                    </a:lnTo>
                    <a:lnTo>
                      <a:pt x="12" y="72"/>
                    </a:lnTo>
                    <a:lnTo>
                      <a:pt x="6" y="72"/>
                    </a:lnTo>
                    <a:lnTo>
                      <a:pt x="0" y="77"/>
                    </a:lnTo>
                    <a:lnTo>
                      <a:pt x="12" y="89"/>
                    </a:lnTo>
                    <a:lnTo>
                      <a:pt x="18" y="101"/>
                    </a:lnTo>
                    <a:lnTo>
                      <a:pt x="24" y="101"/>
                    </a:lnTo>
                    <a:lnTo>
                      <a:pt x="36" y="95"/>
                    </a:lnTo>
                    <a:lnTo>
                      <a:pt x="42" y="95"/>
                    </a:lnTo>
                    <a:lnTo>
                      <a:pt x="42" y="89"/>
                    </a:lnTo>
                    <a:lnTo>
                      <a:pt x="54" y="83"/>
                    </a:lnTo>
                    <a:lnTo>
                      <a:pt x="60" y="72"/>
                    </a:lnTo>
                    <a:lnTo>
                      <a:pt x="66" y="72"/>
                    </a:lnTo>
                    <a:lnTo>
                      <a:pt x="66" y="60"/>
                    </a:lnTo>
                    <a:lnTo>
                      <a:pt x="72" y="54"/>
                    </a:lnTo>
                    <a:lnTo>
                      <a:pt x="72" y="54"/>
                    </a:lnTo>
                    <a:lnTo>
                      <a:pt x="78" y="42"/>
                    </a:lnTo>
                    <a:lnTo>
                      <a:pt x="84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21" name="Freeform 91">
                <a:extLst>
                  <a:ext uri="{FF2B5EF4-FFF2-40B4-BE49-F238E27FC236}">
                    <a16:creationId xmlns:a16="http://schemas.microsoft.com/office/drawing/2014/main" id="{A70FBC8F-AB4B-429B-81AC-7439C3B9707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04" y="1779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0 w 6"/>
                  <a:gd name="T3" fmla="*/ 6 h 6"/>
                  <a:gd name="T4" fmla="*/ 6 w 6"/>
                  <a:gd name="T5" fmla="*/ 6 h 6"/>
                  <a:gd name="T6" fmla="*/ 6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22" name="Freeform 92">
                <a:extLst>
                  <a:ext uri="{FF2B5EF4-FFF2-40B4-BE49-F238E27FC236}">
                    <a16:creationId xmlns:a16="http://schemas.microsoft.com/office/drawing/2014/main" id="{90F26BB1-F2E0-4264-B261-4EAC5092A81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76" y="1707"/>
                <a:ext cx="234" cy="203"/>
              </a:xfrm>
              <a:custGeom>
                <a:avLst/>
                <a:gdLst>
                  <a:gd name="T0" fmla="*/ 54 w 234"/>
                  <a:gd name="T1" fmla="*/ 126 h 203"/>
                  <a:gd name="T2" fmla="*/ 48 w 234"/>
                  <a:gd name="T3" fmla="*/ 102 h 203"/>
                  <a:gd name="T4" fmla="*/ 30 w 234"/>
                  <a:gd name="T5" fmla="*/ 90 h 203"/>
                  <a:gd name="T6" fmla="*/ 12 w 234"/>
                  <a:gd name="T7" fmla="*/ 66 h 203"/>
                  <a:gd name="T8" fmla="*/ 0 w 234"/>
                  <a:gd name="T9" fmla="*/ 48 h 203"/>
                  <a:gd name="T10" fmla="*/ 12 w 234"/>
                  <a:gd name="T11" fmla="*/ 36 h 203"/>
                  <a:gd name="T12" fmla="*/ 30 w 234"/>
                  <a:gd name="T13" fmla="*/ 30 h 203"/>
                  <a:gd name="T14" fmla="*/ 24 w 234"/>
                  <a:gd name="T15" fmla="*/ 6 h 203"/>
                  <a:gd name="T16" fmla="*/ 42 w 234"/>
                  <a:gd name="T17" fmla="*/ 0 h 203"/>
                  <a:gd name="T18" fmla="*/ 66 w 234"/>
                  <a:gd name="T19" fmla="*/ 6 h 203"/>
                  <a:gd name="T20" fmla="*/ 84 w 234"/>
                  <a:gd name="T21" fmla="*/ 18 h 203"/>
                  <a:gd name="T22" fmla="*/ 108 w 234"/>
                  <a:gd name="T23" fmla="*/ 36 h 203"/>
                  <a:gd name="T24" fmla="*/ 138 w 234"/>
                  <a:gd name="T25" fmla="*/ 42 h 203"/>
                  <a:gd name="T26" fmla="*/ 144 w 234"/>
                  <a:gd name="T27" fmla="*/ 42 h 203"/>
                  <a:gd name="T28" fmla="*/ 156 w 234"/>
                  <a:gd name="T29" fmla="*/ 60 h 203"/>
                  <a:gd name="T30" fmla="*/ 168 w 234"/>
                  <a:gd name="T31" fmla="*/ 78 h 203"/>
                  <a:gd name="T32" fmla="*/ 174 w 234"/>
                  <a:gd name="T33" fmla="*/ 90 h 203"/>
                  <a:gd name="T34" fmla="*/ 180 w 234"/>
                  <a:gd name="T35" fmla="*/ 96 h 203"/>
                  <a:gd name="T36" fmla="*/ 186 w 234"/>
                  <a:gd name="T37" fmla="*/ 96 h 203"/>
                  <a:gd name="T38" fmla="*/ 186 w 234"/>
                  <a:gd name="T39" fmla="*/ 102 h 203"/>
                  <a:gd name="T40" fmla="*/ 192 w 234"/>
                  <a:gd name="T41" fmla="*/ 114 h 203"/>
                  <a:gd name="T42" fmla="*/ 222 w 234"/>
                  <a:gd name="T43" fmla="*/ 120 h 203"/>
                  <a:gd name="T44" fmla="*/ 234 w 234"/>
                  <a:gd name="T45" fmla="*/ 126 h 203"/>
                  <a:gd name="T46" fmla="*/ 228 w 234"/>
                  <a:gd name="T47" fmla="*/ 150 h 203"/>
                  <a:gd name="T48" fmla="*/ 210 w 234"/>
                  <a:gd name="T49" fmla="*/ 156 h 203"/>
                  <a:gd name="T50" fmla="*/ 198 w 234"/>
                  <a:gd name="T51" fmla="*/ 162 h 203"/>
                  <a:gd name="T52" fmla="*/ 180 w 234"/>
                  <a:gd name="T53" fmla="*/ 167 h 203"/>
                  <a:gd name="T54" fmla="*/ 162 w 234"/>
                  <a:gd name="T55" fmla="*/ 173 h 203"/>
                  <a:gd name="T56" fmla="*/ 150 w 234"/>
                  <a:gd name="T57" fmla="*/ 185 h 203"/>
                  <a:gd name="T58" fmla="*/ 138 w 234"/>
                  <a:gd name="T59" fmla="*/ 203 h 203"/>
                  <a:gd name="T60" fmla="*/ 126 w 234"/>
                  <a:gd name="T61" fmla="*/ 185 h 203"/>
                  <a:gd name="T62" fmla="*/ 102 w 234"/>
                  <a:gd name="T63" fmla="*/ 179 h 203"/>
                  <a:gd name="T64" fmla="*/ 96 w 234"/>
                  <a:gd name="T65" fmla="*/ 197 h 203"/>
                  <a:gd name="T66" fmla="*/ 84 w 234"/>
                  <a:gd name="T67" fmla="*/ 179 h 203"/>
                  <a:gd name="T68" fmla="*/ 66 w 234"/>
                  <a:gd name="T69" fmla="*/ 15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4" h="203">
                    <a:moveTo>
                      <a:pt x="60" y="138"/>
                    </a:moveTo>
                    <a:lnTo>
                      <a:pt x="54" y="126"/>
                    </a:lnTo>
                    <a:lnTo>
                      <a:pt x="48" y="114"/>
                    </a:lnTo>
                    <a:lnTo>
                      <a:pt x="48" y="102"/>
                    </a:lnTo>
                    <a:lnTo>
                      <a:pt x="36" y="96"/>
                    </a:lnTo>
                    <a:lnTo>
                      <a:pt x="30" y="90"/>
                    </a:lnTo>
                    <a:lnTo>
                      <a:pt x="24" y="78"/>
                    </a:lnTo>
                    <a:lnTo>
                      <a:pt x="12" y="66"/>
                    </a:lnTo>
                    <a:lnTo>
                      <a:pt x="6" y="48"/>
                    </a:lnTo>
                    <a:lnTo>
                      <a:pt x="0" y="48"/>
                    </a:lnTo>
                    <a:lnTo>
                      <a:pt x="6" y="36"/>
                    </a:lnTo>
                    <a:lnTo>
                      <a:pt x="12" y="36"/>
                    </a:lnTo>
                    <a:lnTo>
                      <a:pt x="24" y="30"/>
                    </a:lnTo>
                    <a:lnTo>
                      <a:pt x="30" y="30"/>
                    </a:lnTo>
                    <a:lnTo>
                      <a:pt x="36" y="18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42" y="0"/>
                    </a:lnTo>
                    <a:lnTo>
                      <a:pt x="54" y="6"/>
                    </a:lnTo>
                    <a:lnTo>
                      <a:pt x="66" y="6"/>
                    </a:lnTo>
                    <a:lnTo>
                      <a:pt x="78" y="12"/>
                    </a:lnTo>
                    <a:lnTo>
                      <a:pt x="84" y="18"/>
                    </a:lnTo>
                    <a:lnTo>
                      <a:pt x="96" y="30"/>
                    </a:lnTo>
                    <a:lnTo>
                      <a:pt x="108" y="36"/>
                    </a:lnTo>
                    <a:lnTo>
                      <a:pt x="126" y="36"/>
                    </a:lnTo>
                    <a:lnTo>
                      <a:pt x="138" y="42"/>
                    </a:lnTo>
                    <a:lnTo>
                      <a:pt x="138" y="42"/>
                    </a:lnTo>
                    <a:lnTo>
                      <a:pt x="144" y="42"/>
                    </a:lnTo>
                    <a:lnTo>
                      <a:pt x="150" y="54"/>
                    </a:lnTo>
                    <a:lnTo>
                      <a:pt x="156" y="60"/>
                    </a:lnTo>
                    <a:lnTo>
                      <a:pt x="168" y="66"/>
                    </a:lnTo>
                    <a:lnTo>
                      <a:pt x="168" y="78"/>
                    </a:lnTo>
                    <a:lnTo>
                      <a:pt x="174" y="84"/>
                    </a:lnTo>
                    <a:lnTo>
                      <a:pt x="174" y="90"/>
                    </a:lnTo>
                    <a:lnTo>
                      <a:pt x="180" y="96"/>
                    </a:lnTo>
                    <a:lnTo>
                      <a:pt x="180" y="96"/>
                    </a:lnTo>
                    <a:lnTo>
                      <a:pt x="186" y="96"/>
                    </a:lnTo>
                    <a:lnTo>
                      <a:pt x="186" y="96"/>
                    </a:lnTo>
                    <a:lnTo>
                      <a:pt x="186" y="96"/>
                    </a:lnTo>
                    <a:lnTo>
                      <a:pt x="186" y="102"/>
                    </a:lnTo>
                    <a:lnTo>
                      <a:pt x="186" y="102"/>
                    </a:lnTo>
                    <a:lnTo>
                      <a:pt x="192" y="114"/>
                    </a:lnTo>
                    <a:lnTo>
                      <a:pt x="210" y="114"/>
                    </a:lnTo>
                    <a:lnTo>
                      <a:pt x="222" y="120"/>
                    </a:lnTo>
                    <a:lnTo>
                      <a:pt x="228" y="120"/>
                    </a:lnTo>
                    <a:lnTo>
                      <a:pt x="234" y="126"/>
                    </a:lnTo>
                    <a:lnTo>
                      <a:pt x="228" y="138"/>
                    </a:lnTo>
                    <a:lnTo>
                      <a:pt x="228" y="150"/>
                    </a:lnTo>
                    <a:lnTo>
                      <a:pt x="222" y="156"/>
                    </a:lnTo>
                    <a:lnTo>
                      <a:pt x="210" y="156"/>
                    </a:lnTo>
                    <a:lnTo>
                      <a:pt x="204" y="162"/>
                    </a:lnTo>
                    <a:lnTo>
                      <a:pt x="198" y="162"/>
                    </a:lnTo>
                    <a:lnTo>
                      <a:pt x="186" y="167"/>
                    </a:lnTo>
                    <a:lnTo>
                      <a:pt x="180" y="167"/>
                    </a:lnTo>
                    <a:lnTo>
                      <a:pt x="168" y="167"/>
                    </a:lnTo>
                    <a:lnTo>
                      <a:pt x="162" y="173"/>
                    </a:lnTo>
                    <a:lnTo>
                      <a:pt x="156" y="179"/>
                    </a:lnTo>
                    <a:lnTo>
                      <a:pt x="150" y="185"/>
                    </a:lnTo>
                    <a:lnTo>
                      <a:pt x="144" y="197"/>
                    </a:lnTo>
                    <a:lnTo>
                      <a:pt x="138" y="203"/>
                    </a:lnTo>
                    <a:lnTo>
                      <a:pt x="138" y="191"/>
                    </a:lnTo>
                    <a:lnTo>
                      <a:pt x="126" y="185"/>
                    </a:lnTo>
                    <a:lnTo>
                      <a:pt x="114" y="185"/>
                    </a:lnTo>
                    <a:lnTo>
                      <a:pt x="102" y="179"/>
                    </a:lnTo>
                    <a:lnTo>
                      <a:pt x="102" y="191"/>
                    </a:lnTo>
                    <a:lnTo>
                      <a:pt x="96" y="197"/>
                    </a:lnTo>
                    <a:lnTo>
                      <a:pt x="90" y="185"/>
                    </a:lnTo>
                    <a:lnTo>
                      <a:pt x="84" y="179"/>
                    </a:lnTo>
                    <a:lnTo>
                      <a:pt x="78" y="162"/>
                    </a:lnTo>
                    <a:lnTo>
                      <a:pt x="66" y="150"/>
                    </a:lnTo>
                    <a:lnTo>
                      <a:pt x="60" y="13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23" name="Freeform 93">
                <a:extLst>
                  <a:ext uri="{FF2B5EF4-FFF2-40B4-BE49-F238E27FC236}">
                    <a16:creationId xmlns:a16="http://schemas.microsoft.com/office/drawing/2014/main" id="{DEDEB5C3-C373-49C5-B9F2-718A080AACC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62" y="1785"/>
                <a:ext cx="48" cy="42"/>
              </a:xfrm>
              <a:custGeom>
                <a:avLst/>
                <a:gdLst>
                  <a:gd name="T0" fmla="*/ 0 w 48"/>
                  <a:gd name="T1" fmla="*/ 24 h 42"/>
                  <a:gd name="T2" fmla="*/ 0 w 48"/>
                  <a:gd name="T3" fmla="*/ 24 h 42"/>
                  <a:gd name="T4" fmla="*/ 6 w 48"/>
                  <a:gd name="T5" fmla="*/ 36 h 42"/>
                  <a:gd name="T6" fmla="*/ 24 w 48"/>
                  <a:gd name="T7" fmla="*/ 36 h 42"/>
                  <a:gd name="T8" fmla="*/ 36 w 48"/>
                  <a:gd name="T9" fmla="*/ 42 h 42"/>
                  <a:gd name="T10" fmla="*/ 42 w 48"/>
                  <a:gd name="T11" fmla="*/ 42 h 42"/>
                  <a:gd name="T12" fmla="*/ 42 w 48"/>
                  <a:gd name="T13" fmla="*/ 24 h 42"/>
                  <a:gd name="T14" fmla="*/ 48 w 48"/>
                  <a:gd name="T15" fmla="*/ 24 h 42"/>
                  <a:gd name="T16" fmla="*/ 48 w 48"/>
                  <a:gd name="T17" fmla="*/ 12 h 42"/>
                  <a:gd name="T18" fmla="*/ 48 w 48"/>
                  <a:gd name="T19" fmla="*/ 12 h 42"/>
                  <a:gd name="T20" fmla="*/ 48 w 48"/>
                  <a:gd name="T21" fmla="*/ 12 h 42"/>
                  <a:gd name="T22" fmla="*/ 48 w 48"/>
                  <a:gd name="T23" fmla="*/ 0 h 42"/>
                  <a:gd name="T24" fmla="*/ 42 w 48"/>
                  <a:gd name="T25" fmla="*/ 0 h 42"/>
                  <a:gd name="T26" fmla="*/ 36 w 48"/>
                  <a:gd name="T27" fmla="*/ 12 h 42"/>
                  <a:gd name="T28" fmla="*/ 24 w 48"/>
                  <a:gd name="T29" fmla="*/ 24 h 42"/>
                  <a:gd name="T30" fmla="*/ 6 w 48"/>
                  <a:gd name="T31" fmla="*/ 24 h 42"/>
                  <a:gd name="T32" fmla="*/ 0 w 48"/>
                  <a:gd name="T33" fmla="*/ 24 h 42"/>
                  <a:gd name="T34" fmla="*/ 0 w 48"/>
                  <a:gd name="T35" fmla="*/ 18 h 42"/>
                  <a:gd name="T36" fmla="*/ 0 w 48"/>
                  <a:gd name="T37" fmla="*/ 24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" h="42">
                    <a:moveTo>
                      <a:pt x="0" y="24"/>
                    </a:moveTo>
                    <a:lnTo>
                      <a:pt x="0" y="24"/>
                    </a:lnTo>
                    <a:lnTo>
                      <a:pt x="6" y="36"/>
                    </a:lnTo>
                    <a:lnTo>
                      <a:pt x="24" y="36"/>
                    </a:lnTo>
                    <a:lnTo>
                      <a:pt x="36" y="42"/>
                    </a:lnTo>
                    <a:lnTo>
                      <a:pt x="42" y="42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48" y="0"/>
                    </a:lnTo>
                    <a:lnTo>
                      <a:pt x="42" y="0"/>
                    </a:lnTo>
                    <a:lnTo>
                      <a:pt x="36" y="12"/>
                    </a:lnTo>
                    <a:lnTo>
                      <a:pt x="24" y="24"/>
                    </a:lnTo>
                    <a:lnTo>
                      <a:pt x="6" y="24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24" name="Freeform 94">
                <a:extLst>
                  <a:ext uri="{FF2B5EF4-FFF2-40B4-BE49-F238E27FC236}">
                    <a16:creationId xmlns:a16="http://schemas.microsoft.com/office/drawing/2014/main" id="{D35EA671-7683-44CE-8A78-1DF05D14B58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72" y="1869"/>
                <a:ext cx="114" cy="77"/>
              </a:xfrm>
              <a:custGeom>
                <a:avLst/>
                <a:gdLst>
                  <a:gd name="T0" fmla="*/ 6 w 114"/>
                  <a:gd name="T1" fmla="*/ 29 h 77"/>
                  <a:gd name="T2" fmla="*/ 0 w 114"/>
                  <a:gd name="T3" fmla="*/ 35 h 77"/>
                  <a:gd name="T4" fmla="*/ 0 w 114"/>
                  <a:gd name="T5" fmla="*/ 47 h 77"/>
                  <a:gd name="T6" fmla="*/ 6 w 114"/>
                  <a:gd name="T7" fmla="*/ 65 h 77"/>
                  <a:gd name="T8" fmla="*/ 12 w 114"/>
                  <a:gd name="T9" fmla="*/ 77 h 77"/>
                  <a:gd name="T10" fmla="*/ 24 w 114"/>
                  <a:gd name="T11" fmla="*/ 77 h 77"/>
                  <a:gd name="T12" fmla="*/ 36 w 114"/>
                  <a:gd name="T13" fmla="*/ 71 h 77"/>
                  <a:gd name="T14" fmla="*/ 48 w 114"/>
                  <a:gd name="T15" fmla="*/ 65 h 77"/>
                  <a:gd name="T16" fmla="*/ 60 w 114"/>
                  <a:gd name="T17" fmla="*/ 65 h 77"/>
                  <a:gd name="T18" fmla="*/ 72 w 114"/>
                  <a:gd name="T19" fmla="*/ 59 h 77"/>
                  <a:gd name="T20" fmla="*/ 78 w 114"/>
                  <a:gd name="T21" fmla="*/ 53 h 77"/>
                  <a:gd name="T22" fmla="*/ 90 w 114"/>
                  <a:gd name="T23" fmla="*/ 53 h 77"/>
                  <a:gd name="T24" fmla="*/ 96 w 114"/>
                  <a:gd name="T25" fmla="*/ 47 h 77"/>
                  <a:gd name="T26" fmla="*/ 102 w 114"/>
                  <a:gd name="T27" fmla="*/ 41 h 77"/>
                  <a:gd name="T28" fmla="*/ 102 w 114"/>
                  <a:gd name="T29" fmla="*/ 35 h 77"/>
                  <a:gd name="T30" fmla="*/ 114 w 114"/>
                  <a:gd name="T31" fmla="*/ 29 h 77"/>
                  <a:gd name="T32" fmla="*/ 108 w 114"/>
                  <a:gd name="T33" fmla="*/ 17 h 77"/>
                  <a:gd name="T34" fmla="*/ 96 w 114"/>
                  <a:gd name="T35" fmla="*/ 5 h 77"/>
                  <a:gd name="T36" fmla="*/ 102 w 114"/>
                  <a:gd name="T37" fmla="*/ 0 h 77"/>
                  <a:gd name="T38" fmla="*/ 90 w 114"/>
                  <a:gd name="T39" fmla="*/ 5 h 77"/>
                  <a:gd name="T40" fmla="*/ 84 w 114"/>
                  <a:gd name="T41" fmla="*/ 5 h 77"/>
                  <a:gd name="T42" fmla="*/ 72 w 114"/>
                  <a:gd name="T43" fmla="*/ 5 h 77"/>
                  <a:gd name="T44" fmla="*/ 66 w 114"/>
                  <a:gd name="T45" fmla="*/ 11 h 77"/>
                  <a:gd name="T46" fmla="*/ 60 w 114"/>
                  <a:gd name="T47" fmla="*/ 17 h 77"/>
                  <a:gd name="T48" fmla="*/ 54 w 114"/>
                  <a:gd name="T49" fmla="*/ 23 h 77"/>
                  <a:gd name="T50" fmla="*/ 48 w 114"/>
                  <a:gd name="T51" fmla="*/ 35 h 77"/>
                  <a:gd name="T52" fmla="*/ 42 w 114"/>
                  <a:gd name="T53" fmla="*/ 41 h 77"/>
                  <a:gd name="T54" fmla="*/ 42 w 114"/>
                  <a:gd name="T55" fmla="*/ 29 h 77"/>
                  <a:gd name="T56" fmla="*/ 30 w 114"/>
                  <a:gd name="T57" fmla="*/ 23 h 77"/>
                  <a:gd name="T58" fmla="*/ 18 w 114"/>
                  <a:gd name="T59" fmla="*/ 23 h 77"/>
                  <a:gd name="T60" fmla="*/ 6 w 114"/>
                  <a:gd name="T61" fmla="*/ 17 h 77"/>
                  <a:gd name="T62" fmla="*/ 6 w 114"/>
                  <a:gd name="T63" fmla="*/ 2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4" h="77">
                    <a:moveTo>
                      <a:pt x="6" y="29"/>
                    </a:moveTo>
                    <a:lnTo>
                      <a:pt x="0" y="35"/>
                    </a:lnTo>
                    <a:lnTo>
                      <a:pt x="0" y="47"/>
                    </a:lnTo>
                    <a:lnTo>
                      <a:pt x="6" y="65"/>
                    </a:lnTo>
                    <a:lnTo>
                      <a:pt x="12" y="77"/>
                    </a:lnTo>
                    <a:lnTo>
                      <a:pt x="24" y="77"/>
                    </a:lnTo>
                    <a:lnTo>
                      <a:pt x="36" y="71"/>
                    </a:lnTo>
                    <a:lnTo>
                      <a:pt x="48" y="65"/>
                    </a:lnTo>
                    <a:lnTo>
                      <a:pt x="60" y="65"/>
                    </a:lnTo>
                    <a:lnTo>
                      <a:pt x="72" y="59"/>
                    </a:lnTo>
                    <a:lnTo>
                      <a:pt x="78" y="53"/>
                    </a:lnTo>
                    <a:lnTo>
                      <a:pt x="90" y="53"/>
                    </a:lnTo>
                    <a:lnTo>
                      <a:pt x="96" y="47"/>
                    </a:lnTo>
                    <a:lnTo>
                      <a:pt x="102" y="41"/>
                    </a:lnTo>
                    <a:lnTo>
                      <a:pt x="102" y="35"/>
                    </a:lnTo>
                    <a:lnTo>
                      <a:pt x="114" y="29"/>
                    </a:lnTo>
                    <a:lnTo>
                      <a:pt x="108" y="17"/>
                    </a:lnTo>
                    <a:lnTo>
                      <a:pt x="96" y="5"/>
                    </a:lnTo>
                    <a:lnTo>
                      <a:pt x="102" y="0"/>
                    </a:lnTo>
                    <a:lnTo>
                      <a:pt x="90" y="5"/>
                    </a:lnTo>
                    <a:lnTo>
                      <a:pt x="84" y="5"/>
                    </a:lnTo>
                    <a:lnTo>
                      <a:pt x="72" y="5"/>
                    </a:lnTo>
                    <a:lnTo>
                      <a:pt x="66" y="11"/>
                    </a:lnTo>
                    <a:lnTo>
                      <a:pt x="60" y="17"/>
                    </a:lnTo>
                    <a:lnTo>
                      <a:pt x="54" y="23"/>
                    </a:lnTo>
                    <a:lnTo>
                      <a:pt x="48" y="35"/>
                    </a:lnTo>
                    <a:lnTo>
                      <a:pt x="42" y="41"/>
                    </a:lnTo>
                    <a:lnTo>
                      <a:pt x="42" y="29"/>
                    </a:lnTo>
                    <a:lnTo>
                      <a:pt x="30" y="23"/>
                    </a:lnTo>
                    <a:lnTo>
                      <a:pt x="18" y="23"/>
                    </a:lnTo>
                    <a:lnTo>
                      <a:pt x="6" y="17"/>
                    </a:lnTo>
                    <a:lnTo>
                      <a:pt x="6" y="29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25" name="Freeform 95">
                <a:extLst>
                  <a:ext uri="{FF2B5EF4-FFF2-40B4-BE49-F238E27FC236}">
                    <a16:creationId xmlns:a16="http://schemas.microsoft.com/office/drawing/2014/main" id="{3A319B4F-7B3E-46A9-A40E-5B917B41CC6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80" y="1982"/>
                <a:ext cx="24" cy="48"/>
              </a:xfrm>
              <a:custGeom>
                <a:avLst/>
                <a:gdLst>
                  <a:gd name="T0" fmla="*/ 6 w 24"/>
                  <a:gd name="T1" fmla="*/ 0 h 48"/>
                  <a:gd name="T2" fmla="*/ 12 w 24"/>
                  <a:gd name="T3" fmla="*/ 6 h 48"/>
                  <a:gd name="T4" fmla="*/ 18 w 24"/>
                  <a:gd name="T5" fmla="*/ 18 h 48"/>
                  <a:gd name="T6" fmla="*/ 24 w 24"/>
                  <a:gd name="T7" fmla="*/ 24 h 48"/>
                  <a:gd name="T8" fmla="*/ 24 w 24"/>
                  <a:gd name="T9" fmla="*/ 36 h 48"/>
                  <a:gd name="T10" fmla="*/ 18 w 24"/>
                  <a:gd name="T11" fmla="*/ 48 h 48"/>
                  <a:gd name="T12" fmla="*/ 12 w 24"/>
                  <a:gd name="T13" fmla="*/ 48 h 48"/>
                  <a:gd name="T14" fmla="*/ 0 w 24"/>
                  <a:gd name="T15" fmla="*/ 30 h 48"/>
                  <a:gd name="T16" fmla="*/ 0 w 24"/>
                  <a:gd name="T17" fmla="*/ 24 h 48"/>
                  <a:gd name="T18" fmla="*/ 0 w 24"/>
                  <a:gd name="T19" fmla="*/ 24 h 48"/>
                  <a:gd name="T20" fmla="*/ 6 w 24"/>
                  <a:gd name="T21" fmla="*/ 12 h 48"/>
                  <a:gd name="T22" fmla="*/ 6 w 24"/>
                  <a:gd name="T23" fmla="*/ 6 h 48"/>
                  <a:gd name="T24" fmla="*/ 6 w 24"/>
                  <a:gd name="T25" fmla="*/ 6 h 48"/>
                  <a:gd name="T26" fmla="*/ 6 w 24"/>
                  <a:gd name="T27" fmla="*/ 0 h 48"/>
                  <a:gd name="T28" fmla="*/ 6 w 24"/>
                  <a:gd name="T2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" h="48">
                    <a:moveTo>
                      <a:pt x="6" y="0"/>
                    </a:moveTo>
                    <a:lnTo>
                      <a:pt x="12" y="6"/>
                    </a:lnTo>
                    <a:lnTo>
                      <a:pt x="18" y="18"/>
                    </a:lnTo>
                    <a:lnTo>
                      <a:pt x="24" y="24"/>
                    </a:lnTo>
                    <a:lnTo>
                      <a:pt x="24" y="36"/>
                    </a:lnTo>
                    <a:lnTo>
                      <a:pt x="18" y="48"/>
                    </a:lnTo>
                    <a:lnTo>
                      <a:pt x="12" y="48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26" name="Freeform 96">
                <a:extLst>
                  <a:ext uri="{FF2B5EF4-FFF2-40B4-BE49-F238E27FC236}">
                    <a16:creationId xmlns:a16="http://schemas.microsoft.com/office/drawing/2014/main" id="{CD7E7AC6-0D97-4797-90C3-9484BE491F5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29" y="2120"/>
                <a:ext cx="18" cy="18"/>
              </a:xfrm>
              <a:custGeom>
                <a:avLst/>
                <a:gdLst>
                  <a:gd name="T0" fmla="*/ 6 w 18"/>
                  <a:gd name="T1" fmla="*/ 0 h 18"/>
                  <a:gd name="T2" fmla="*/ 0 w 18"/>
                  <a:gd name="T3" fmla="*/ 12 h 18"/>
                  <a:gd name="T4" fmla="*/ 0 w 18"/>
                  <a:gd name="T5" fmla="*/ 18 h 18"/>
                  <a:gd name="T6" fmla="*/ 0 w 18"/>
                  <a:gd name="T7" fmla="*/ 18 h 18"/>
                  <a:gd name="T8" fmla="*/ 0 w 18"/>
                  <a:gd name="T9" fmla="*/ 18 h 18"/>
                  <a:gd name="T10" fmla="*/ 12 w 18"/>
                  <a:gd name="T11" fmla="*/ 18 h 18"/>
                  <a:gd name="T12" fmla="*/ 12 w 18"/>
                  <a:gd name="T13" fmla="*/ 12 h 18"/>
                  <a:gd name="T14" fmla="*/ 18 w 18"/>
                  <a:gd name="T15" fmla="*/ 12 h 18"/>
                  <a:gd name="T16" fmla="*/ 18 w 18"/>
                  <a:gd name="T17" fmla="*/ 12 h 18"/>
                  <a:gd name="T18" fmla="*/ 18 w 18"/>
                  <a:gd name="T19" fmla="*/ 0 h 18"/>
                  <a:gd name="T20" fmla="*/ 12 w 18"/>
                  <a:gd name="T21" fmla="*/ 0 h 18"/>
                  <a:gd name="T22" fmla="*/ 6 w 18"/>
                  <a:gd name="T2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18">
                    <a:moveTo>
                      <a:pt x="6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2" y="18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27" name="Rectangle 97">
                <a:extLst>
                  <a:ext uri="{FF2B5EF4-FFF2-40B4-BE49-F238E27FC236}">
                    <a16:creationId xmlns:a16="http://schemas.microsoft.com/office/drawing/2014/main" id="{D2FB4548-8474-45AE-98C2-606AFD2C1E0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620" y="2084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28" name="Freeform 98">
                <a:extLst>
                  <a:ext uri="{FF2B5EF4-FFF2-40B4-BE49-F238E27FC236}">
                    <a16:creationId xmlns:a16="http://schemas.microsoft.com/office/drawing/2014/main" id="{D6B00875-3555-4B8B-8FE7-944D5FDA4A2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20" y="2108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29" name="Rectangle 99">
                <a:extLst>
                  <a:ext uri="{FF2B5EF4-FFF2-40B4-BE49-F238E27FC236}">
                    <a16:creationId xmlns:a16="http://schemas.microsoft.com/office/drawing/2014/main" id="{36816C3C-FC08-49C7-8F47-E942C4AD90A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620" y="2102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30" name="Rectangle 100">
                <a:extLst>
                  <a:ext uri="{FF2B5EF4-FFF2-40B4-BE49-F238E27FC236}">
                    <a16:creationId xmlns:a16="http://schemas.microsoft.com/office/drawing/2014/main" id="{AB87B3F3-86BA-4C0E-83CF-302EF12567F8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614" y="2114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31" name="Rectangle 101">
                <a:extLst>
                  <a:ext uri="{FF2B5EF4-FFF2-40B4-BE49-F238E27FC236}">
                    <a16:creationId xmlns:a16="http://schemas.microsoft.com/office/drawing/2014/main" id="{FB79A23F-0A81-414C-933B-E2E98FC29A1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614" y="2114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32" name="Freeform 102">
                <a:extLst>
                  <a:ext uri="{FF2B5EF4-FFF2-40B4-BE49-F238E27FC236}">
                    <a16:creationId xmlns:a16="http://schemas.microsoft.com/office/drawing/2014/main" id="{C93FC5E4-5499-40E6-85C1-33482AFBCB8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14" y="203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33" name="Freeform 103">
                <a:extLst>
                  <a:ext uri="{FF2B5EF4-FFF2-40B4-BE49-F238E27FC236}">
                    <a16:creationId xmlns:a16="http://schemas.microsoft.com/office/drawing/2014/main" id="{534D33D4-D355-4CA0-A2CF-EB667A73ED9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14" y="2114"/>
                <a:ext cx="6" cy="1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  <a:gd name="T3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34" name="Rectangle 104">
                <a:extLst>
                  <a:ext uri="{FF2B5EF4-FFF2-40B4-BE49-F238E27FC236}">
                    <a16:creationId xmlns:a16="http://schemas.microsoft.com/office/drawing/2014/main" id="{2731131A-E7C8-4599-B308-D2432EC6CEE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620" y="2078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35" name="Rectangle 105">
                <a:extLst>
                  <a:ext uri="{FF2B5EF4-FFF2-40B4-BE49-F238E27FC236}">
                    <a16:creationId xmlns:a16="http://schemas.microsoft.com/office/drawing/2014/main" id="{F4197BB0-271F-4EBA-951B-22A4430B66E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608" y="2018"/>
                <a:ext cx="6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36" name="Rectangle 106">
                <a:extLst>
                  <a:ext uri="{FF2B5EF4-FFF2-40B4-BE49-F238E27FC236}">
                    <a16:creationId xmlns:a16="http://schemas.microsoft.com/office/drawing/2014/main" id="{D14BFAB5-6939-4669-AC61-66749DFEF7E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614" y="2084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37" name="Freeform 107">
                <a:extLst>
                  <a:ext uri="{FF2B5EF4-FFF2-40B4-BE49-F238E27FC236}">
                    <a16:creationId xmlns:a16="http://schemas.microsoft.com/office/drawing/2014/main" id="{EFA0A0EB-FDC9-4A7E-A3F8-51FB4D0B7D1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20" y="2078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38" name="Freeform 108">
                <a:extLst>
                  <a:ext uri="{FF2B5EF4-FFF2-40B4-BE49-F238E27FC236}">
                    <a16:creationId xmlns:a16="http://schemas.microsoft.com/office/drawing/2014/main" id="{1C5177DF-CFC4-454E-AC6E-3B408CC74DA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14" y="2036"/>
                <a:ext cx="6" cy="1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  <a:gd name="T3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39" name="Freeform 109">
                <a:extLst>
                  <a:ext uri="{FF2B5EF4-FFF2-40B4-BE49-F238E27FC236}">
                    <a16:creationId xmlns:a16="http://schemas.microsoft.com/office/drawing/2014/main" id="{C5C663C8-F52C-4A28-84A4-8855DE46DB1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08" y="2024"/>
                <a:ext cx="6" cy="1"/>
              </a:xfrm>
              <a:custGeom>
                <a:avLst/>
                <a:gdLst>
                  <a:gd name="T0" fmla="*/ 6 w 6"/>
                  <a:gd name="T1" fmla="*/ 6 w 6"/>
                  <a:gd name="T2" fmla="*/ 0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40" name="Freeform 110">
                <a:extLst>
                  <a:ext uri="{FF2B5EF4-FFF2-40B4-BE49-F238E27FC236}">
                    <a16:creationId xmlns:a16="http://schemas.microsoft.com/office/drawing/2014/main" id="{FD4ECA4D-97DF-4FC1-A24C-A7DF0C0762F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08" y="2072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41" name="Rectangle 111">
                <a:extLst>
                  <a:ext uri="{FF2B5EF4-FFF2-40B4-BE49-F238E27FC236}">
                    <a16:creationId xmlns:a16="http://schemas.microsoft.com/office/drawing/2014/main" id="{9A9769FF-F907-4214-AF2A-34E8BB1FDB4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608" y="2018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42" name="Freeform 112">
                <a:extLst>
                  <a:ext uri="{FF2B5EF4-FFF2-40B4-BE49-F238E27FC236}">
                    <a16:creationId xmlns:a16="http://schemas.microsoft.com/office/drawing/2014/main" id="{C46A1153-1A22-4A51-9A92-1615F154DE8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14" y="206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43" name="Rectangle 113">
                <a:extLst>
                  <a:ext uri="{FF2B5EF4-FFF2-40B4-BE49-F238E27FC236}">
                    <a16:creationId xmlns:a16="http://schemas.microsoft.com/office/drawing/2014/main" id="{581D8687-6DBA-4F51-BB9F-F83008F37FB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620" y="2096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44" name="Rectangle 114">
                <a:extLst>
                  <a:ext uri="{FF2B5EF4-FFF2-40B4-BE49-F238E27FC236}">
                    <a16:creationId xmlns:a16="http://schemas.microsoft.com/office/drawing/2014/main" id="{141E1805-FDBD-4F0A-AA40-D5D89E67DE3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608" y="2018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45" name="Freeform 115">
                <a:extLst>
                  <a:ext uri="{FF2B5EF4-FFF2-40B4-BE49-F238E27FC236}">
                    <a16:creationId xmlns:a16="http://schemas.microsoft.com/office/drawing/2014/main" id="{EE0F9318-150D-4D81-9701-53368643F2B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20" y="2072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46" name="Freeform 116">
                <a:extLst>
                  <a:ext uri="{FF2B5EF4-FFF2-40B4-BE49-F238E27FC236}">
                    <a16:creationId xmlns:a16="http://schemas.microsoft.com/office/drawing/2014/main" id="{A1A14BFA-0705-4C17-954A-EAEFB74F2FE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14" y="2048"/>
                <a:ext cx="6" cy="1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  <a:gd name="T3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47" name="Rectangle 117">
                <a:extLst>
                  <a:ext uri="{FF2B5EF4-FFF2-40B4-BE49-F238E27FC236}">
                    <a16:creationId xmlns:a16="http://schemas.microsoft.com/office/drawing/2014/main" id="{7E41B4C3-9BDE-4429-8D05-ECAA93FDCBC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416" y="2162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48" name="Freeform 118">
                <a:extLst>
                  <a:ext uri="{FF2B5EF4-FFF2-40B4-BE49-F238E27FC236}">
                    <a16:creationId xmlns:a16="http://schemas.microsoft.com/office/drawing/2014/main" id="{BE054EE4-3CE0-42EC-859E-E2700A8B824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14" y="2222"/>
                <a:ext cx="6" cy="1"/>
              </a:xfrm>
              <a:custGeom>
                <a:avLst/>
                <a:gdLst>
                  <a:gd name="T0" fmla="*/ 6 w 6"/>
                  <a:gd name="T1" fmla="*/ 0 w 6"/>
                  <a:gd name="T2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49" name="Rectangle 119">
                <a:extLst>
                  <a:ext uri="{FF2B5EF4-FFF2-40B4-BE49-F238E27FC236}">
                    <a16:creationId xmlns:a16="http://schemas.microsoft.com/office/drawing/2014/main" id="{1CFF25A0-94B3-427D-BC23-60E78747878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350" y="1779"/>
                <a:ext cx="1" cy="6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50" name="Freeform 120">
                <a:extLst>
                  <a:ext uri="{FF2B5EF4-FFF2-40B4-BE49-F238E27FC236}">
                    <a16:creationId xmlns:a16="http://schemas.microsoft.com/office/drawing/2014/main" id="{C138B696-DA49-4F3A-BBA8-C8C197E633C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61" y="1815"/>
                <a:ext cx="108" cy="197"/>
              </a:xfrm>
              <a:custGeom>
                <a:avLst/>
                <a:gdLst>
                  <a:gd name="T0" fmla="*/ 108 w 108"/>
                  <a:gd name="T1" fmla="*/ 48 h 197"/>
                  <a:gd name="T2" fmla="*/ 96 w 108"/>
                  <a:gd name="T3" fmla="*/ 42 h 197"/>
                  <a:gd name="T4" fmla="*/ 84 w 108"/>
                  <a:gd name="T5" fmla="*/ 36 h 197"/>
                  <a:gd name="T6" fmla="*/ 78 w 108"/>
                  <a:gd name="T7" fmla="*/ 30 h 197"/>
                  <a:gd name="T8" fmla="*/ 66 w 108"/>
                  <a:gd name="T9" fmla="*/ 24 h 197"/>
                  <a:gd name="T10" fmla="*/ 54 w 108"/>
                  <a:gd name="T11" fmla="*/ 18 h 197"/>
                  <a:gd name="T12" fmla="*/ 42 w 108"/>
                  <a:gd name="T13" fmla="*/ 12 h 197"/>
                  <a:gd name="T14" fmla="*/ 30 w 108"/>
                  <a:gd name="T15" fmla="*/ 6 h 197"/>
                  <a:gd name="T16" fmla="*/ 24 w 108"/>
                  <a:gd name="T17" fmla="*/ 0 h 197"/>
                  <a:gd name="T18" fmla="*/ 12 w 108"/>
                  <a:gd name="T19" fmla="*/ 6 h 197"/>
                  <a:gd name="T20" fmla="*/ 12 w 108"/>
                  <a:gd name="T21" fmla="*/ 12 h 197"/>
                  <a:gd name="T22" fmla="*/ 12 w 108"/>
                  <a:gd name="T23" fmla="*/ 24 h 197"/>
                  <a:gd name="T24" fmla="*/ 24 w 108"/>
                  <a:gd name="T25" fmla="*/ 36 h 197"/>
                  <a:gd name="T26" fmla="*/ 18 w 108"/>
                  <a:gd name="T27" fmla="*/ 42 h 197"/>
                  <a:gd name="T28" fmla="*/ 18 w 108"/>
                  <a:gd name="T29" fmla="*/ 54 h 197"/>
                  <a:gd name="T30" fmla="*/ 18 w 108"/>
                  <a:gd name="T31" fmla="*/ 59 h 197"/>
                  <a:gd name="T32" fmla="*/ 18 w 108"/>
                  <a:gd name="T33" fmla="*/ 71 h 197"/>
                  <a:gd name="T34" fmla="*/ 18 w 108"/>
                  <a:gd name="T35" fmla="*/ 83 h 197"/>
                  <a:gd name="T36" fmla="*/ 12 w 108"/>
                  <a:gd name="T37" fmla="*/ 89 h 197"/>
                  <a:gd name="T38" fmla="*/ 6 w 108"/>
                  <a:gd name="T39" fmla="*/ 95 h 197"/>
                  <a:gd name="T40" fmla="*/ 6 w 108"/>
                  <a:gd name="T41" fmla="*/ 101 h 197"/>
                  <a:gd name="T42" fmla="*/ 0 w 108"/>
                  <a:gd name="T43" fmla="*/ 113 h 197"/>
                  <a:gd name="T44" fmla="*/ 0 w 108"/>
                  <a:gd name="T45" fmla="*/ 119 h 197"/>
                  <a:gd name="T46" fmla="*/ 6 w 108"/>
                  <a:gd name="T47" fmla="*/ 125 h 197"/>
                  <a:gd name="T48" fmla="*/ 6 w 108"/>
                  <a:gd name="T49" fmla="*/ 125 h 197"/>
                  <a:gd name="T50" fmla="*/ 12 w 108"/>
                  <a:gd name="T51" fmla="*/ 137 h 197"/>
                  <a:gd name="T52" fmla="*/ 12 w 108"/>
                  <a:gd name="T53" fmla="*/ 155 h 197"/>
                  <a:gd name="T54" fmla="*/ 24 w 108"/>
                  <a:gd name="T55" fmla="*/ 167 h 197"/>
                  <a:gd name="T56" fmla="*/ 6 w 108"/>
                  <a:gd name="T57" fmla="*/ 167 h 197"/>
                  <a:gd name="T58" fmla="*/ 6 w 108"/>
                  <a:gd name="T59" fmla="*/ 167 h 197"/>
                  <a:gd name="T60" fmla="*/ 12 w 108"/>
                  <a:gd name="T61" fmla="*/ 179 h 197"/>
                  <a:gd name="T62" fmla="*/ 18 w 108"/>
                  <a:gd name="T63" fmla="*/ 197 h 197"/>
                  <a:gd name="T64" fmla="*/ 30 w 108"/>
                  <a:gd name="T65" fmla="*/ 191 h 197"/>
                  <a:gd name="T66" fmla="*/ 30 w 108"/>
                  <a:gd name="T67" fmla="*/ 197 h 197"/>
                  <a:gd name="T68" fmla="*/ 36 w 108"/>
                  <a:gd name="T69" fmla="*/ 191 h 197"/>
                  <a:gd name="T70" fmla="*/ 54 w 108"/>
                  <a:gd name="T71" fmla="*/ 191 h 197"/>
                  <a:gd name="T72" fmla="*/ 60 w 108"/>
                  <a:gd name="T73" fmla="*/ 185 h 197"/>
                  <a:gd name="T74" fmla="*/ 54 w 108"/>
                  <a:gd name="T75" fmla="*/ 179 h 197"/>
                  <a:gd name="T76" fmla="*/ 72 w 108"/>
                  <a:gd name="T77" fmla="*/ 179 h 197"/>
                  <a:gd name="T78" fmla="*/ 78 w 108"/>
                  <a:gd name="T79" fmla="*/ 167 h 197"/>
                  <a:gd name="T80" fmla="*/ 90 w 108"/>
                  <a:gd name="T81" fmla="*/ 155 h 197"/>
                  <a:gd name="T82" fmla="*/ 102 w 108"/>
                  <a:gd name="T83" fmla="*/ 155 h 197"/>
                  <a:gd name="T84" fmla="*/ 96 w 108"/>
                  <a:gd name="T85" fmla="*/ 149 h 197"/>
                  <a:gd name="T86" fmla="*/ 96 w 108"/>
                  <a:gd name="T87" fmla="*/ 143 h 197"/>
                  <a:gd name="T88" fmla="*/ 90 w 108"/>
                  <a:gd name="T89" fmla="*/ 131 h 197"/>
                  <a:gd name="T90" fmla="*/ 90 w 108"/>
                  <a:gd name="T91" fmla="*/ 131 h 197"/>
                  <a:gd name="T92" fmla="*/ 90 w 108"/>
                  <a:gd name="T93" fmla="*/ 119 h 197"/>
                  <a:gd name="T94" fmla="*/ 90 w 108"/>
                  <a:gd name="T95" fmla="*/ 119 h 197"/>
                  <a:gd name="T96" fmla="*/ 96 w 108"/>
                  <a:gd name="T97" fmla="*/ 113 h 197"/>
                  <a:gd name="T98" fmla="*/ 96 w 108"/>
                  <a:gd name="T99" fmla="*/ 107 h 197"/>
                  <a:gd name="T100" fmla="*/ 102 w 108"/>
                  <a:gd name="T101" fmla="*/ 101 h 197"/>
                  <a:gd name="T102" fmla="*/ 102 w 108"/>
                  <a:gd name="T103" fmla="*/ 95 h 197"/>
                  <a:gd name="T104" fmla="*/ 108 w 108"/>
                  <a:gd name="T105" fmla="*/ 95 h 197"/>
                  <a:gd name="T106" fmla="*/ 108 w 108"/>
                  <a:gd name="T107" fmla="*/ 83 h 197"/>
                  <a:gd name="T108" fmla="*/ 108 w 108"/>
                  <a:gd name="T109" fmla="*/ 71 h 197"/>
                  <a:gd name="T110" fmla="*/ 108 w 108"/>
                  <a:gd name="T111" fmla="*/ 59 h 197"/>
                  <a:gd name="T112" fmla="*/ 108 w 108"/>
                  <a:gd name="T113" fmla="*/ 48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8" h="197">
                    <a:moveTo>
                      <a:pt x="108" y="48"/>
                    </a:moveTo>
                    <a:lnTo>
                      <a:pt x="96" y="42"/>
                    </a:lnTo>
                    <a:lnTo>
                      <a:pt x="84" y="36"/>
                    </a:lnTo>
                    <a:lnTo>
                      <a:pt x="78" y="30"/>
                    </a:lnTo>
                    <a:lnTo>
                      <a:pt x="66" y="24"/>
                    </a:lnTo>
                    <a:lnTo>
                      <a:pt x="54" y="18"/>
                    </a:lnTo>
                    <a:lnTo>
                      <a:pt x="42" y="12"/>
                    </a:lnTo>
                    <a:lnTo>
                      <a:pt x="30" y="6"/>
                    </a:lnTo>
                    <a:lnTo>
                      <a:pt x="24" y="0"/>
                    </a:lnTo>
                    <a:lnTo>
                      <a:pt x="12" y="6"/>
                    </a:lnTo>
                    <a:lnTo>
                      <a:pt x="12" y="12"/>
                    </a:lnTo>
                    <a:lnTo>
                      <a:pt x="12" y="24"/>
                    </a:lnTo>
                    <a:lnTo>
                      <a:pt x="24" y="36"/>
                    </a:lnTo>
                    <a:lnTo>
                      <a:pt x="18" y="42"/>
                    </a:lnTo>
                    <a:lnTo>
                      <a:pt x="18" y="54"/>
                    </a:lnTo>
                    <a:lnTo>
                      <a:pt x="18" y="59"/>
                    </a:lnTo>
                    <a:lnTo>
                      <a:pt x="18" y="71"/>
                    </a:lnTo>
                    <a:lnTo>
                      <a:pt x="18" y="83"/>
                    </a:lnTo>
                    <a:lnTo>
                      <a:pt x="12" y="89"/>
                    </a:lnTo>
                    <a:lnTo>
                      <a:pt x="6" y="95"/>
                    </a:lnTo>
                    <a:lnTo>
                      <a:pt x="6" y="101"/>
                    </a:lnTo>
                    <a:lnTo>
                      <a:pt x="0" y="113"/>
                    </a:lnTo>
                    <a:lnTo>
                      <a:pt x="0" y="119"/>
                    </a:lnTo>
                    <a:lnTo>
                      <a:pt x="6" y="125"/>
                    </a:lnTo>
                    <a:lnTo>
                      <a:pt x="6" y="125"/>
                    </a:lnTo>
                    <a:lnTo>
                      <a:pt x="12" y="137"/>
                    </a:lnTo>
                    <a:lnTo>
                      <a:pt x="12" y="155"/>
                    </a:lnTo>
                    <a:lnTo>
                      <a:pt x="24" y="167"/>
                    </a:lnTo>
                    <a:lnTo>
                      <a:pt x="6" y="167"/>
                    </a:lnTo>
                    <a:lnTo>
                      <a:pt x="6" y="167"/>
                    </a:lnTo>
                    <a:lnTo>
                      <a:pt x="12" y="179"/>
                    </a:lnTo>
                    <a:lnTo>
                      <a:pt x="18" y="197"/>
                    </a:lnTo>
                    <a:lnTo>
                      <a:pt x="30" y="191"/>
                    </a:lnTo>
                    <a:lnTo>
                      <a:pt x="30" y="197"/>
                    </a:lnTo>
                    <a:lnTo>
                      <a:pt x="36" y="191"/>
                    </a:lnTo>
                    <a:lnTo>
                      <a:pt x="54" y="191"/>
                    </a:lnTo>
                    <a:lnTo>
                      <a:pt x="60" y="185"/>
                    </a:lnTo>
                    <a:lnTo>
                      <a:pt x="54" y="179"/>
                    </a:lnTo>
                    <a:lnTo>
                      <a:pt x="72" y="179"/>
                    </a:lnTo>
                    <a:lnTo>
                      <a:pt x="78" y="167"/>
                    </a:lnTo>
                    <a:lnTo>
                      <a:pt x="90" y="155"/>
                    </a:lnTo>
                    <a:lnTo>
                      <a:pt x="102" y="155"/>
                    </a:lnTo>
                    <a:lnTo>
                      <a:pt x="96" y="149"/>
                    </a:lnTo>
                    <a:lnTo>
                      <a:pt x="96" y="143"/>
                    </a:lnTo>
                    <a:lnTo>
                      <a:pt x="90" y="131"/>
                    </a:lnTo>
                    <a:lnTo>
                      <a:pt x="90" y="131"/>
                    </a:lnTo>
                    <a:lnTo>
                      <a:pt x="90" y="119"/>
                    </a:lnTo>
                    <a:lnTo>
                      <a:pt x="90" y="119"/>
                    </a:lnTo>
                    <a:lnTo>
                      <a:pt x="96" y="113"/>
                    </a:lnTo>
                    <a:lnTo>
                      <a:pt x="96" y="107"/>
                    </a:lnTo>
                    <a:lnTo>
                      <a:pt x="102" y="101"/>
                    </a:lnTo>
                    <a:lnTo>
                      <a:pt x="102" y="95"/>
                    </a:lnTo>
                    <a:lnTo>
                      <a:pt x="108" y="95"/>
                    </a:lnTo>
                    <a:lnTo>
                      <a:pt x="108" y="83"/>
                    </a:lnTo>
                    <a:lnTo>
                      <a:pt x="108" y="71"/>
                    </a:lnTo>
                    <a:lnTo>
                      <a:pt x="108" y="59"/>
                    </a:lnTo>
                    <a:lnTo>
                      <a:pt x="108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51" name="Freeform 121">
                <a:extLst>
                  <a:ext uri="{FF2B5EF4-FFF2-40B4-BE49-F238E27FC236}">
                    <a16:creationId xmlns:a16="http://schemas.microsoft.com/office/drawing/2014/main" id="{C0C7FF67-DE00-4159-BBD9-4C079873E7F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66" y="1946"/>
                <a:ext cx="18" cy="24"/>
              </a:xfrm>
              <a:custGeom>
                <a:avLst/>
                <a:gdLst>
                  <a:gd name="T0" fmla="*/ 0 w 18"/>
                  <a:gd name="T1" fmla="*/ 24 h 24"/>
                  <a:gd name="T2" fmla="*/ 12 w 18"/>
                  <a:gd name="T3" fmla="*/ 24 h 24"/>
                  <a:gd name="T4" fmla="*/ 18 w 18"/>
                  <a:gd name="T5" fmla="*/ 18 h 24"/>
                  <a:gd name="T6" fmla="*/ 12 w 18"/>
                  <a:gd name="T7" fmla="*/ 0 h 24"/>
                  <a:gd name="T8" fmla="*/ 6 w 18"/>
                  <a:gd name="T9" fmla="*/ 6 h 24"/>
                  <a:gd name="T10" fmla="*/ 0 w 18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24">
                    <a:moveTo>
                      <a:pt x="0" y="24"/>
                    </a:moveTo>
                    <a:lnTo>
                      <a:pt x="12" y="24"/>
                    </a:lnTo>
                    <a:lnTo>
                      <a:pt x="18" y="18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52" name="Freeform 122">
                <a:extLst>
                  <a:ext uri="{FF2B5EF4-FFF2-40B4-BE49-F238E27FC236}">
                    <a16:creationId xmlns:a16="http://schemas.microsoft.com/office/drawing/2014/main" id="{ACC26D18-1D8E-4935-9F05-C661FF8CBB5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06" y="1880"/>
                <a:ext cx="72" cy="72"/>
              </a:xfrm>
              <a:custGeom>
                <a:avLst/>
                <a:gdLst>
                  <a:gd name="T0" fmla="*/ 0 w 72"/>
                  <a:gd name="T1" fmla="*/ 54 h 72"/>
                  <a:gd name="T2" fmla="*/ 0 w 72"/>
                  <a:gd name="T3" fmla="*/ 48 h 72"/>
                  <a:gd name="T4" fmla="*/ 0 w 72"/>
                  <a:gd name="T5" fmla="*/ 30 h 72"/>
                  <a:gd name="T6" fmla="*/ 6 w 72"/>
                  <a:gd name="T7" fmla="*/ 12 h 72"/>
                  <a:gd name="T8" fmla="*/ 12 w 72"/>
                  <a:gd name="T9" fmla="*/ 6 h 72"/>
                  <a:gd name="T10" fmla="*/ 18 w 72"/>
                  <a:gd name="T11" fmla="*/ 6 h 72"/>
                  <a:gd name="T12" fmla="*/ 24 w 72"/>
                  <a:gd name="T13" fmla="*/ 0 h 72"/>
                  <a:gd name="T14" fmla="*/ 24 w 72"/>
                  <a:gd name="T15" fmla="*/ 12 h 72"/>
                  <a:gd name="T16" fmla="*/ 30 w 72"/>
                  <a:gd name="T17" fmla="*/ 18 h 72"/>
                  <a:gd name="T18" fmla="*/ 30 w 72"/>
                  <a:gd name="T19" fmla="*/ 30 h 72"/>
                  <a:gd name="T20" fmla="*/ 36 w 72"/>
                  <a:gd name="T21" fmla="*/ 36 h 72"/>
                  <a:gd name="T22" fmla="*/ 36 w 72"/>
                  <a:gd name="T23" fmla="*/ 36 h 72"/>
                  <a:gd name="T24" fmla="*/ 36 w 72"/>
                  <a:gd name="T25" fmla="*/ 36 h 72"/>
                  <a:gd name="T26" fmla="*/ 48 w 72"/>
                  <a:gd name="T27" fmla="*/ 42 h 72"/>
                  <a:gd name="T28" fmla="*/ 60 w 72"/>
                  <a:gd name="T29" fmla="*/ 54 h 72"/>
                  <a:gd name="T30" fmla="*/ 72 w 72"/>
                  <a:gd name="T31" fmla="*/ 66 h 72"/>
                  <a:gd name="T32" fmla="*/ 72 w 72"/>
                  <a:gd name="T33" fmla="*/ 66 h 72"/>
                  <a:gd name="T34" fmla="*/ 72 w 72"/>
                  <a:gd name="T35" fmla="*/ 66 h 72"/>
                  <a:gd name="T36" fmla="*/ 66 w 72"/>
                  <a:gd name="T37" fmla="*/ 72 h 72"/>
                  <a:gd name="T38" fmla="*/ 60 w 72"/>
                  <a:gd name="T39" fmla="*/ 72 h 72"/>
                  <a:gd name="T40" fmla="*/ 60 w 72"/>
                  <a:gd name="T41" fmla="*/ 72 h 72"/>
                  <a:gd name="T42" fmla="*/ 54 w 72"/>
                  <a:gd name="T43" fmla="*/ 66 h 72"/>
                  <a:gd name="T44" fmla="*/ 48 w 72"/>
                  <a:gd name="T45" fmla="*/ 60 h 72"/>
                  <a:gd name="T46" fmla="*/ 42 w 72"/>
                  <a:gd name="T47" fmla="*/ 54 h 72"/>
                  <a:gd name="T48" fmla="*/ 36 w 72"/>
                  <a:gd name="T49" fmla="*/ 54 h 72"/>
                  <a:gd name="T50" fmla="*/ 30 w 72"/>
                  <a:gd name="T51" fmla="*/ 48 h 72"/>
                  <a:gd name="T52" fmla="*/ 24 w 72"/>
                  <a:gd name="T53" fmla="*/ 54 h 72"/>
                  <a:gd name="T54" fmla="*/ 18 w 72"/>
                  <a:gd name="T55" fmla="*/ 48 h 72"/>
                  <a:gd name="T56" fmla="*/ 12 w 72"/>
                  <a:gd name="T57" fmla="*/ 54 h 72"/>
                  <a:gd name="T58" fmla="*/ 12 w 72"/>
                  <a:gd name="T59" fmla="*/ 54 h 72"/>
                  <a:gd name="T60" fmla="*/ 6 w 72"/>
                  <a:gd name="T61" fmla="*/ 54 h 72"/>
                  <a:gd name="T62" fmla="*/ 0 w 72"/>
                  <a:gd name="T63" fmla="*/ 5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2" h="72">
                    <a:moveTo>
                      <a:pt x="0" y="54"/>
                    </a:moveTo>
                    <a:lnTo>
                      <a:pt x="0" y="48"/>
                    </a:lnTo>
                    <a:lnTo>
                      <a:pt x="0" y="30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0"/>
                    </a:lnTo>
                    <a:lnTo>
                      <a:pt x="24" y="12"/>
                    </a:lnTo>
                    <a:lnTo>
                      <a:pt x="30" y="18"/>
                    </a:lnTo>
                    <a:lnTo>
                      <a:pt x="30" y="30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48" y="42"/>
                    </a:lnTo>
                    <a:lnTo>
                      <a:pt x="60" y="54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66" y="72"/>
                    </a:lnTo>
                    <a:lnTo>
                      <a:pt x="60" y="72"/>
                    </a:lnTo>
                    <a:lnTo>
                      <a:pt x="60" y="72"/>
                    </a:lnTo>
                    <a:lnTo>
                      <a:pt x="54" y="66"/>
                    </a:lnTo>
                    <a:lnTo>
                      <a:pt x="48" y="60"/>
                    </a:lnTo>
                    <a:lnTo>
                      <a:pt x="42" y="54"/>
                    </a:lnTo>
                    <a:lnTo>
                      <a:pt x="36" y="54"/>
                    </a:lnTo>
                    <a:lnTo>
                      <a:pt x="30" y="48"/>
                    </a:lnTo>
                    <a:lnTo>
                      <a:pt x="24" y="54"/>
                    </a:lnTo>
                    <a:lnTo>
                      <a:pt x="18" y="48"/>
                    </a:lnTo>
                    <a:lnTo>
                      <a:pt x="12" y="54"/>
                    </a:lnTo>
                    <a:lnTo>
                      <a:pt x="12" y="54"/>
                    </a:lnTo>
                    <a:lnTo>
                      <a:pt x="6" y="54"/>
                    </a:lnTo>
                    <a:lnTo>
                      <a:pt x="0" y="5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53" name="Freeform 123">
                <a:extLst>
                  <a:ext uri="{FF2B5EF4-FFF2-40B4-BE49-F238E27FC236}">
                    <a16:creationId xmlns:a16="http://schemas.microsoft.com/office/drawing/2014/main" id="{7DBDA40D-DCA1-4343-9E37-8C7FA8FCD08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70" y="1928"/>
                <a:ext cx="162" cy="132"/>
              </a:xfrm>
              <a:custGeom>
                <a:avLst/>
                <a:gdLst>
                  <a:gd name="T0" fmla="*/ 54 w 162"/>
                  <a:gd name="T1" fmla="*/ 132 h 132"/>
                  <a:gd name="T2" fmla="*/ 42 w 162"/>
                  <a:gd name="T3" fmla="*/ 120 h 132"/>
                  <a:gd name="T4" fmla="*/ 36 w 162"/>
                  <a:gd name="T5" fmla="*/ 120 h 132"/>
                  <a:gd name="T6" fmla="*/ 30 w 162"/>
                  <a:gd name="T7" fmla="*/ 108 h 132"/>
                  <a:gd name="T8" fmla="*/ 24 w 162"/>
                  <a:gd name="T9" fmla="*/ 108 h 132"/>
                  <a:gd name="T10" fmla="*/ 18 w 162"/>
                  <a:gd name="T11" fmla="*/ 96 h 132"/>
                  <a:gd name="T12" fmla="*/ 18 w 162"/>
                  <a:gd name="T13" fmla="*/ 90 h 132"/>
                  <a:gd name="T14" fmla="*/ 6 w 162"/>
                  <a:gd name="T15" fmla="*/ 84 h 132"/>
                  <a:gd name="T16" fmla="*/ 0 w 162"/>
                  <a:gd name="T17" fmla="*/ 78 h 132"/>
                  <a:gd name="T18" fmla="*/ 6 w 162"/>
                  <a:gd name="T19" fmla="*/ 72 h 132"/>
                  <a:gd name="T20" fmla="*/ 12 w 162"/>
                  <a:gd name="T21" fmla="*/ 72 h 132"/>
                  <a:gd name="T22" fmla="*/ 12 w 162"/>
                  <a:gd name="T23" fmla="*/ 54 h 132"/>
                  <a:gd name="T24" fmla="*/ 18 w 162"/>
                  <a:gd name="T25" fmla="*/ 42 h 132"/>
                  <a:gd name="T26" fmla="*/ 24 w 162"/>
                  <a:gd name="T27" fmla="*/ 42 h 132"/>
                  <a:gd name="T28" fmla="*/ 24 w 162"/>
                  <a:gd name="T29" fmla="*/ 30 h 132"/>
                  <a:gd name="T30" fmla="*/ 36 w 162"/>
                  <a:gd name="T31" fmla="*/ 6 h 132"/>
                  <a:gd name="T32" fmla="*/ 42 w 162"/>
                  <a:gd name="T33" fmla="*/ 6 h 132"/>
                  <a:gd name="T34" fmla="*/ 48 w 162"/>
                  <a:gd name="T35" fmla="*/ 6 h 132"/>
                  <a:gd name="T36" fmla="*/ 48 w 162"/>
                  <a:gd name="T37" fmla="*/ 6 h 132"/>
                  <a:gd name="T38" fmla="*/ 54 w 162"/>
                  <a:gd name="T39" fmla="*/ 0 h 132"/>
                  <a:gd name="T40" fmla="*/ 60 w 162"/>
                  <a:gd name="T41" fmla="*/ 6 h 132"/>
                  <a:gd name="T42" fmla="*/ 66 w 162"/>
                  <a:gd name="T43" fmla="*/ 0 h 132"/>
                  <a:gd name="T44" fmla="*/ 72 w 162"/>
                  <a:gd name="T45" fmla="*/ 6 h 132"/>
                  <a:gd name="T46" fmla="*/ 78 w 162"/>
                  <a:gd name="T47" fmla="*/ 6 h 132"/>
                  <a:gd name="T48" fmla="*/ 84 w 162"/>
                  <a:gd name="T49" fmla="*/ 12 h 132"/>
                  <a:gd name="T50" fmla="*/ 90 w 162"/>
                  <a:gd name="T51" fmla="*/ 18 h 132"/>
                  <a:gd name="T52" fmla="*/ 96 w 162"/>
                  <a:gd name="T53" fmla="*/ 24 h 132"/>
                  <a:gd name="T54" fmla="*/ 96 w 162"/>
                  <a:gd name="T55" fmla="*/ 24 h 132"/>
                  <a:gd name="T56" fmla="*/ 102 w 162"/>
                  <a:gd name="T57" fmla="*/ 24 h 132"/>
                  <a:gd name="T58" fmla="*/ 96 w 162"/>
                  <a:gd name="T59" fmla="*/ 42 h 132"/>
                  <a:gd name="T60" fmla="*/ 108 w 162"/>
                  <a:gd name="T61" fmla="*/ 42 h 132"/>
                  <a:gd name="T62" fmla="*/ 108 w 162"/>
                  <a:gd name="T63" fmla="*/ 48 h 132"/>
                  <a:gd name="T64" fmla="*/ 114 w 162"/>
                  <a:gd name="T65" fmla="*/ 54 h 132"/>
                  <a:gd name="T66" fmla="*/ 120 w 162"/>
                  <a:gd name="T67" fmla="*/ 66 h 132"/>
                  <a:gd name="T68" fmla="*/ 132 w 162"/>
                  <a:gd name="T69" fmla="*/ 66 h 132"/>
                  <a:gd name="T70" fmla="*/ 138 w 162"/>
                  <a:gd name="T71" fmla="*/ 72 h 132"/>
                  <a:gd name="T72" fmla="*/ 144 w 162"/>
                  <a:gd name="T73" fmla="*/ 72 h 132"/>
                  <a:gd name="T74" fmla="*/ 156 w 162"/>
                  <a:gd name="T75" fmla="*/ 78 h 132"/>
                  <a:gd name="T76" fmla="*/ 162 w 162"/>
                  <a:gd name="T77" fmla="*/ 78 h 132"/>
                  <a:gd name="T78" fmla="*/ 156 w 162"/>
                  <a:gd name="T79" fmla="*/ 90 h 132"/>
                  <a:gd name="T80" fmla="*/ 150 w 162"/>
                  <a:gd name="T81" fmla="*/ 96 h 132"/>
                  <a:gd name="T82" fmla="*/ 138 w 162"/>
                  <a:gd name="T83" fmla="*/ 108 h 132"/>
                  <a:gd name="T84" fmla="*/ 132 w 162"/>
                  <a:gd name="T85" fmla="*/ 114 h 132"/>
                  <a:gd name="T86" fmla="*/ 126 w 162"/>
                  <a:gd name="T87" fmla="*/ 120 h 132"/>
                  <a:gd name="T88" fmla="*/ 114 w 162"/>
                  <a:gd name="T89" fmla="*/ 120 h 132"/>
                  <a:gd name="T90" fmla="*/ 102 w 162"/>
                  <a:gd name="T91" fmla="*/ 126 h 132"/>
                  <a:gd name="T92" fmla="*/ 102 w 162"/>
                  <a:gd name="T93" fmla="*/ 126 h 132"/>
                  <a:gd name="T94" fmla="*/ 90 w 162"/>
                  <a:gd name="T95" fmla="*/ 126 h 132"/>
                  <a:gd name="T96" fmla="*/ 78 w 162"/>
                  <a:gd name="T97" fmla="*/ 126 h 132"/>
                  <a:gd name="T98" fmla="*/ 72 w 162"/>
                  <a:gd name="T99" fmla="*/ 132 h 132"/>
                  <a:gd name="T100" fmla="*/ 54 w 162"/>
                  <a:gd name="T101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2" h="132">
                    <a:moveTo>
                      <a:pt x="54" y="132"/>
                    </a:moveTo>
                    <a:lnTo>
                      <a:pt x="42" y="120"/>
                    </a:lnTo>
                    <a:lnTo>
                      <a:pt x="36" y="120"/>
                    </a:lnTo>
                    <a:lnTo>
                      <a:pt x="30" y="108"/>
                    </a:lnTo>
                    <a:lnTo>
                      <a:pt x="24" y="108"/>
                    </a:lnTo>
                    <a:lnTo>
                      <a:pt x="18" y="96"/>
                    </a:lnTo>
                    <a:lnTo>
                      <a:pt x="18" y="90"/>
                    </a:lnTo>
                    <a:lnTo>
                      <a:pt x="6" y="84"/>
                    </a:lnTo>
                    <a:lnTo>
                      <a:pt x="0" y="78"/>
                    </a:lnTo>
                    <a:lnTo>
                      <a:pt x="6" y="72"/>
                    </a:lnTo>
                    <a:lnTo>
                      <a:pt x="12" y="72"/>
                    </a:lnTo>
                    <a:lnTo>
                      <a:pt x="12" y="54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24" y="30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54" y="0"/>
                    </a:lnTo>
                    <a:lnTo>
                      <a:pt x="60" y="6"/>
                    </a:lnTo>
                    <a:lnTo>
                      <a:pt x="66" y="0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84" y="12"/>
                    </a:lnTo>
                    <a:lnTo>
                      <a:pt x="90" y="18"/>
                    </a:lnTo>
                    <a:lnTo>
                      <a:pt x="96" y="24"/>
                    </a:lnTo>
                    <a:lnTo>
                      <a:pt x="96" y="24"/>
                    </a:lnTo>
                    <a:lnTo>
                      <a:pt x="102" y="24"/>
                    </a:lnTo>
                    <a:lnTo>
                      <a:pt x="96" y="42"/>
                    </a:lnTo>
                    <a:lnTo>
                      <a:pt x="108" y="42"/>
                    </a:lnTo>
                    <a:lnTo>
                      <a:pt x="108" y="48"/>
                    </a:lnTo>
                    <a:lnTo>
                      <a:pt x="114" y="54"/>
                    </a:lnTo>
                    <a:lnTo>
                      <a:pt x="120" y="66"/>
                    </a:lnTo>
                    <a:lnTo>
                      <a:pt x="132" y="66"/>
                    </a:lnTo>
                    <a:lnTo>
                      <a:pt x="138" y="72"/>
                    </a:lnTo>
                    <a:lnTo>
                      <a:pt x="144" y="72"/>
                    </a:lnTo>
                    <a:lnTo>
                      <a:pt x="156" y="78"/>
                    </a:lnTo>
                    <a:lnTo>
                      <a:pt x="162" y="78"/>
                    </a:lnTo>
                    <a:lnTo>
                      <a:pt x="156" y="90"/>
                    </a:lnTo>
                    <a:lnTo>
                      <a:pt x="150" y="96"/>
                    </a:lnTo>
                    <a:lnTo>
                      <a:pt x="138" y="108"/>
                    </a:lnTo>
                    <a:lnTo>
                      <a:pt x="132" y="114"/>
                    </a:lnTo>
                    <a:lnTo>
                      <a:pt x="126" y="120"/>
                    </a:lnTo>
                    <a:lnTo>
                      <a:pt x="114" y="120"/>
                    </a:lnTo>
                    <a:lnTo>
                      <a:pt x="102" y="126"/>
                    </a:lnTo>
                    <a:lnTo>
                      <a:pt x="102" y="126"/>
                    </a:lnTo>
                    <a:lnTo>
                      <a:pt x="90" y="126"/>
                    </a:lnTo>
                    <a:lnTo>
                      <a:pt x="78" y="126"/>
                    </a:lnTo>
                    <a:lnTo>
                      <a:pt x="72" y="132"/>
                    </a:lnTo>
                    <a:lnTo>
                      <a:pt x="54" y="13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54" name="Freeform 124">
                <a:extLst>
                  <a:ext uri="{FF2B5EF4-FFF2-40B4-BE49-F238E27FC236}">
                    <a16:creationId xmlns:a16="http://schemas.microsoft.com/office/drawing/2014/main" id="{D3863E36-9D3F-4FBB-BD2B-B2B4DE5486A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60" y="1958"/>
                <a:ext cx="108" cy="168"/>
              </a:xfrm>
              <a:custGeom>
                <a:avLst/>
                <a:gdLst>
                  <a:gd name="T0" fmla="*/ 108 w 108"/>
                  <a:gd name="T1" fmla="*/ 24 h 168"/>
                  <a:gd name="T2" fmla="*/ 102 w 108"/>
                  <a:gd name="T3" fmla="*/ 36 h 168"/>
                  <a:gd name="T4" fmla="*/ 96 w 108"/>
                  <a:gd name="T5" fmla="*/ 48 h 168"/>
                  <a:gd name="T6" fmla="*/ 90 w 108"/>
                  <a:gd name="T7" fmla="*/ 66 h 168"/>
                  <a:gd name="T8" fmla="*/ 78 w 108"/>
                  <a:gd name="T9" fmla="*/ 78 h 168"/>
                  <a:gd name="T10" fmla="*/ 72 w 108"/>
                  <a:gd name="T11" fmla="*/ 96 h 168"/>
                  <a:gd name="T12" fmla="*/ 66 w 108"/>
                  <a:gd name="T13" fmla="*/ 102 h 168"/>
                  <a:gd name="T14" fmla="*/ 60 w 108"/>
                  <a:gd name="T15" fmla="*/ 108 h 168"/>
                  <a:gd name="T16" fmla="*/ 54 w 108"/>
                  <a:gd name="T17" fmla="*/ 114 h 168"/>
                  <a:gd name="T18" fmla="*/ 48 w 108"/>
                  <a:gd name="T19" fmla="*/ 120 h 168"/>
                  <a:gd name="T20" fmla="*/ 36 w 108"/>
                  <a:gd name="T21" fmla="*/ 132 h 168"/>
                  <a:gd name="T22" fmla="*/ 30 w 108"/>
                  <a:gd name="T23" fmla="*/ 138 h 168"/>
                  <a:gd name="T24" fmla="*/ 24 w 108"/>
                  <a:gd name="T25" fmla="*/ 144 h 168"/>
                  <a:gd name="T26" fmla="*/ 18 w 108"/>
                  <a:gd name="T27" fmla="*/ 150 h 168"/>
                  <a:gd name="T28" fmla="*/ 12 w 108"/>
                  <a:gd name="T29" fmla="*/ 162 h 168"/>
                  <a:gd name="T30" fmla="*/ 6 w 108"/>
                  <a:gd name="T31" fmla="*/ 168 h 168"/>
                  <a:gd name="T32" fmla="*/ 0 w 108"/>
                  <a:gd name="T33" fmla="*/ 156 h 168"/>
                  <a:gd name="T34" fmla="*/ 0 w 108"/>
                  <a:gd name="T35" fmla="*/ 144 h 168"/>
                  <a:gd name="T36" fmla="*/ 0 w 108"/>
                  <a:gd name="T37" fmla="*/ 132 h 168"/>
                  <a:gd name="T38" fmla="*/ 0 w 108"/>
                  <a:gd name="T39" fmla="*/ 126 h 168"/>
                  <a:gd name="T40" fmla="*/ 0 w 108"/>
                  <a:gd name="T41" fmla="*/ 114 h 168"/>
                  <a:gd name="T42" fmla="*/ 6 w 108"/>
                  <a:gd name="T43" fmla="*/ 102 h 168"/>
                  <a:gd name="T44" fmla="*/ 12 w 108"/>
                  <a:gd name="T45" fmla="*/ 96 h 168"/>
                  <a:gd name="T46" fmla="*/ 12 w 108"/>
                  <a:gd name="T47" fmla="*/ 96 h 168"/>
                  <a:gd name="T48" fmla="*/ 24 w 108"/>
                  <a:gd name="T49" fmla="*/ 90 h 168"/>
                  <a:gd name="T50" fmla="*/ 36 w 108"/>
                  <a:gd name="T51" fmla="*/ 90 h 168"/>
                  <a:gd name="T52" fmla="*/ 42 w 108"/>
                  <a:gd name="T53" fmla="*/ 84 h 168"/>
                  <a:gd name="T54" fmla="*/ 48 w 108"/>
                  <a:gd name="T55" fmla="*/ 78 h 168"/>
                  <a:gd name="T56" fmla="*/ 60 w 108"/>
                  <a:gd name="T57" fmla="*/ 66 h 168"/>
                  <a:gd name="T58" fmla="*/ 66 w 108"/>
                  <a:gd name="T59" fmla="*/ 60 h 168"/>
                  <a:gd name="T60" fmla="*/ 72 w 108"/>
                  <a:gd name="T61" fmla="*/ 48 h 168"/>
                  <a:gd name="T62" fmla="*/ 66 w 108"/>
                  <a:gd name="T63" fmla="*/ 48 h 168"/>
                  <a:gd name="T64" fmla="*/ 54 w 108"/>
                  <a:gd name="T65" fmla="*/ 42 h 168"/>
                  <a:gd name="T66" fmla="*/ 48 w 108"/>
                  <a:gd name="T67" fmla="*/ 42 h 168"/>
                  <a:gd name="T68" fmla="*/ 42 w 108"/>
                  <a:gd name="T69" fmla="*/ 36 h 168"/>
                  <a:gd name="T70" fmla="*/ 30 w 108"/>
                  <a:gd name="T71" fmla="*/ 36 h 168"/>
                  <a:gd name="T72" fmla="*/ 24 w 108"/>
                  <a:gd name="T73" fmla="*/ 24 h 168"/>
                  <a:gd name="T74" fmla="*/ 18 w 108"/>
                  <a:gd name="T75" fmla="*/ 18 h 168"/>
                  <a:gd name="T76" fmla="*/ 18 w 108"/>
                  <a:gd name="T77" fmla="*/ 12 h 168"/>
                  <a:gd name="T78" fmla="*/ 24 w 108"/>
                  <a:gd name="T79" fmla="*/ 6 h 168"/>
                  <a:gd name="T80" fmla="*/ 30 w 108"/>
                  <a:gd name="T81" fmla="*/ 12 h 168"/>
                  <a:gd name="T82" fmla="*/ 36 w 108"/>
                  <a:gd name="T83" fmla="*/ 18 h 168"/>
                  <a:gd name="T84" fmla="*/ 48 w 108"/>
                  <a:gd name="T85" fmla="*/ 12 h 168"/>
                  <a:gd name="T86" fmla="*/ 60 w 108"/>
                  <a:gd name="T87" fmla="*/ 12 h 168"/>
                  <a:gd name="T88" fmla="*/ 72 w 108"/>
                  <a:gd name="T89" fmla="*/ 12 h 168"/>
                  <a:gd name="T90" fmla="*/ 84 w 108"/>
                  <a:gd name="T91" fmla="*/ 6 h 168"/>
                  <a:gd name="T92" fmla="*/ 102 w 108"/>
                  <a:gd name="T93" fmla="*/ 0 h 168"/>
                  <a:gd name="T94" fmla="*/ 108 w 108"/>
                  <a:gd name="T95" fmla="*/ 0 h 168"/>
                  <a:gd name="T96" fmla="*/ 108 w 108"/>
                  <a:gd name="T97" fmla="*/ 0 h 168"/>
                  <a:gd name="T98" fmla="*/ 108 w 108"/>
                  <a:gd name="T99" fmla="*/ 18 h 168"/>
                  <a:gd name="T100" fmla="*/ 108 w 108"/>
                  <a:gd name="T101" fmla="*/ 18 h 168"/>
                  <a:gd name="T102" fmla="*/ 108 w 108"/>
                  <a:gd name="T103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8" h="168">
                    <a:moveTo>
                      <a:pt x="108" y="24"/>
                    </a:moveTo>
                    <a:lnTo>
                      <a:pt x="102" y="36"/>
                    </a:lnTo>
                    <a:lnTo>
                      <a:pt x="96" y="48"/>
                    </a:lnTo>
                    <a:lnTo>
                      <a:pt x="90" y="66"/>
                    </a:lnTo>
                    <a:lnTo>
                      <a:pt x="78" y="78"/>
                    </a:lnTo>
                    <a:lnTo>
                      <a:pt x="72" y="96"/>
                    </a:lnTo>
                    <a:lnTo>
                      <a:pt x="66" y="102"/>
                    </a:lnTo>
                    <a:lnTo>
                      <a:pt x="60" y="108"/>
                    </a:lnTo>
                    <a:lnTo>
                      <a:pt x="54" y="114"/>
                    </a:lnTo>
                    <a:lnTo>
                      <a:pt x="48" y="120"/>
                    </a:lnTo>
                    <a:lnTo>
                      <a:pt x="36" y="132"/>
                    </a:lnTo>
                    <a:lnTo>
                      <a:pt x="30" y="138"/>
                    </a:lnTo>
                    <a:lnTo>
                      <a:pt x="24" y="144"/>
                    </a:lnTo>
                    <a:lnTo>
                      <a:pt x="18" y="150"/>
                    </a:lnTo>
                    <a:lnTo>
                      <a:pt x="12" y="162"/>
                    </a:lnTo>
                    <a:lnTo>
                      <a:pt x="6" y="168"/>
                    </a:lnTo>
                    <a:lnTo>
                      <a:pt x="0" y="156"/>
                    </a:lnTo>
                    <a:lnTo>
                      <a:pt x="0" y="144"/>
                    </a:lnTo>
                    <a:lnTo>
                      <a:pt x="0" y="132"/>
                    </a:lnTo>
                    <a:lnTo>
                      <a:pt x="0" y="126"/>
                    </a:lnTo>
                    <a:lnTo>
                      <a:pt x="0" y="114"/>
                    </a:lnTo>
                    <a:lnTo>
                      <a:pt x="6" y="102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24" y="90"/>
                    </a:lnTo>
                    <a:lnTo>
                      <a:pt x="36" y="90"/>
                    </a:lnTo>
                    <a:lnTo>
                      <a:pt x="42" y="84"/>
                    </a:lnTo>
                    <a:lnTo>
                      <a:pt x="48" y="78"/>
                    </a:lnTo>
                    <a:lnTo>
                      <a:pt x="60" y="66"/>
                    </a:lnTo>
                    <a:lnTo>
                      <a:pt x="66" y="60"/>
                    </a:lnTo>
                    <a:lnTo>
                      <a:pt x="72" y="48"/>
                    </a:lnTo>
                    <a:lnTo>
                      <a:pt x="66" y="48"/>
                    </a:lnTo>
                    <a:lnTo>
                      <a:pt x="54" y="42"/>
                    </a:lnTo>
                    <a:lnTo>
                      <a:pt x="48" y="42"/>
                    </a:lnTo>
                    <a:lnTo>
                      <a:pt x="42" y="36"/>
                    </a:lnTo>
                    <a:lnTo>
                      <a:pt x="30" y="36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8" y="12"/>
                    </a:lnTo>
                    <a:lnTo>
                      <a:pt x="24" y="6"/>
                    </a:lnTo>
                    <a:lnTo>
                      <a:pt x="30" y="12"/>
                    </a:lnTo>
                    <a:lnTo>
                      <a:pt x="36" y="18"/>
                    </a:lnTo>
                    <a:lnTo>
                      <a:pt x="48" y="12"/>
                    </a:lnTo>
                    <a:lnTo>
                      <a:pt x="60" y="12"/>
                    </a:lnTo>
                    <a:lnTo>
                      <a:pt x="72" y="12"/>
                    </a:lnTo>
                    <a:lnTo>
                      <a:pt x="84" y="6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08" y="18"/>
                    </a:lnTo>
                    <a:lnTo>
                      <a:pt x="108" y="18"/>
                    </a:lnTo>
                    <a:lnTo>
                      <a:pt x="108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55" name="Freeform 125">
                <a:extLst>
                  <a:ext uri="{FF2B5EF4-FFF2-40B4-BE49-F238E27FC236}">
                    <a16:creationId xmlns:a16="http://schemas.microsoft.com/office/drawing/2014/main" id="{1594F8BE-808F-468C-B52A-5A1DCFF4A04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51" y="1821"/>
                <a:ext cx="173" cy="239"/>
              </a:xfrm>
              <a:custGeom>
                <a:avLst/>
                <a:gdLst>
                  <a:gd name="T0" fmla="*/ 18 w 173"/>
                  <a:gd name="T1" fmla="*/ 36 h 239"/>
                  <a:gd name="T2" fmla="*/ 30 w 173"/>
                  <a:gd name="T3" fmla="*/ 24 h 239"/>
                  <a:gd name="T4" fmla="*/ 36 w 173"/>
                  <a:gd name="T5" fmla="*/ 12 h 239"/>
                  <a:gd name="T6" fmla="*/ 54 w 173"/>
                  <a:gd name="T7" fmla="*/ 12 h 239"/>
                  <a:gd name="T8" fmla="*/ 72 w 173"/>
                  <a:gd name="T9" fmla="*/ 12 h 239"/>
                  <a:gd name="T10" fmla="*/ 84 w 173"/>
                  <a:gd name="T11" fmla="*/ 12 h 239"/>
                  <a:gd name="T12" fmla="*/ 96 w 173"/>
                  <a:gd name="T13" fmla="*/ 12 h 239"/>
                  <a:gd name="T14" fmla="*/ 107 w 173"/>
                  <a:gd name="T15" fmla="*/ 12 h 239"/>
                  <a:gd name="T16" fmla="*/ 125 w 173"/>
                  <a:gd name="T17" fmla="*/ 12 h 239"/>
                  <a:gd name="T18" fmla="*/ 137 w 173"/>
                  <a:gd name="T19" fmla="*/ 0 h 239"/>
                  <a:gd name="T20" fmla="*/ 143 w 173"/>
                  <a:gd name="T21" fmla="*/ 0 h 239"/>
                  <a:gd name="T22" fmla="*/ 155 w 173"/>
                  <a:gd name="T23" fmla="*/ 12 h 239"/>
                  <a:gd name="T24" fmla="*/ 161 w 173"/>
                  <a:gd name="T25" fmla="*/ 36 h 239"/>
                  <a:gd name="T26" fmla="*/ 173 w 173"/>
                  <a:gd name="T27" fmla="*/ 65 h 239"/>
                  <a:gd name="T28" fmla="*/ 161 w 173"/>
                  <a:gd name="T29" fmla="*/ 71 h 239"/>
                  <a:gd name="T30" fmla="*/ 155 w 173"/>
                  <a:gd name="T31" fmla="*/ 107 h 239"/>
                  <a:gd name="T32" fmla="*/ 143 w 173"/>
                  <a:gd name="T33" fmla="*/ 137 h 239"/>
                  <a:gd name="T34" fmla="*/ 137 w 173"/>
                  <a:gd name="T35" fmla="*/ 149 h 239"/>
                  <a:gd name="T36" fmla="*/ 131 w 173"/>
                  <a:gd name="T37" fmla="*/ 179 h 239"/>
                  <a:gd name="T38" fmla="*/ 119 w 173"/>
                  <a:gd name="T39" fmla="*/ 185 h 239"/>
                  <a:gd name="T40" fmla="*/ 137 w 173"/>
                  <a:gd name="T41" fmla="*/ 197 h 239"/>
                  <a:gd name="T42" fmla="*/ 143 w 173"/>
                  <a:gd name="T43" fmla="*/ 215 h 239"/>
                  <a:gd name="T44" fmla="*/ 155 w 173"/>
                  <a:gd name="T45" fmla="*/ 227 h 239"/>
                  <a:gd name="T46" fmla="*/ 137 w 173"/>
                  <a:gd name="T47" fmla="*/ 227 h 239"/>
                  <a:gd name="T48" fmla="*/ 125 w 173"/>
                  <a:gd name="T49" fmla="*/ 239 h 239"/>
                  <a:gd name="T50" fmla="*/ 107 w 173"/>
                  <a:gd name="T51" fmla="*/ 239 h 239"/>
                  <a:gd name="T52" fmla="*/ 102 w 173"/>
                  <a:gd name="T53" fmla="*/ 239 h 239"/>
                  <a:gd name="T54" fmla="*/ 90 w 173"/>
                  <a:gd name="T55" fmla="*/ 233 h 239"/>
                  <a:gd name="T56" fmla="*/ 78 w 173"/>
                  <a:gd name="T57" fmla="*/ 227 h 239"/>
                  <a:gd name="T58" fmla="*/ 66 w 173"/>
                  <a:gd name="T59" fmla="*/ 227 h 239"/>
                  <a:gd name="T60" fmla="*/ 60 w 173"/>
                  <a:gd name="T61" fmla="*/ 221 h 239"/>
                  <a:gd name="T62" fmla="*/ 48 w 173"/>
                  <a:gd name="T63" fmla="*/ 203 h 239"/>
                  <a:gd name="T64" fmla="*/ 36 w 173"/>
                  <a:gd name="T65" fmla="*/ 191 h 239"/>
                  <a:gd name="T66" fmla="*/ 24 w 173"/>
                  <a:gd name="T67" fmla="*/ 179 h 239"/>
                  <a:gd name="T68" fmla="*/ 18 w 173"/>
                  <a:gd name="T69" fmla="*/ 161 h 239"/>
                  <a:gd name="T70" fmla="*/ 12 w 173"/>
                  <a:gd name="T71" fmla="*/ 149 h 239"/>
                  <a:gd name="T72" fmla="*/ 6 w 173"/>
                  <a:gd name="T73" fmla="*/ 137 h 239"/>
                  <a:gd name="T74" fmla="*/ 0 w 173"/>
                  <a:gd name="T75" fmla="*/ 125 h 239"/>
                  <a:gd name="T76" fmla="*/ 0 w 173"/>
                  <a:gd name="T77" fmla="*/ 113 h 239"/>
                  <a:gd name="T78" fmla="*/ 6 w 173"/>
                  <a:gd name="T79" fmla="*/ 101 h 239"/>
                  <a:gd name="T80" fmla="*/ 12 w 173"/>
                  <a:gd name="T81" fmla="*/ 89 h 239"/>
                  <a:gd name="T82" fmla="*/ 18 w 173"/>
                  <a:gd name="T83" fmla="*/ 77 h 239"/>
                  <a:gd name="T84" fmla="*/ 18 w 173"/>
                  <a:gd name="T85" fmla="*/ 53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3" h="239">
                    <a:moveTo>
                      <a:pt x="18" y="42"/>
                    </a:moveTo>
                    <a:lnTo>
                      <a:pt x="18" y="36"/>
                    </a:lnTo>
                    <a:lnTo>
                      <a:pt x="30" y="36"/>
                    </a:lnTo>
                    <a:lnTo>
                      <a:pt x="30" y="24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54" y="12"/>
                    </a:lnTo>
                    <a:lnTo>
                      <a:pt x="60" y="12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84" y="12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96" y="12"/>
                    </a:lnTo>
                    <a:lnTo>
                      <a:pt x="107" y="12"/>
                    </a:lnTo>
                    <a:lnTo>
                      <a:pt x="125" y="12"/>
                    </a:lnTo>
                    <a:lnTo>
                      <a:pt x="125" y="12"/>
                    </a:lnTo>
                    <a:lnTo>
                      <a:pt x="131" y="6"/>
                    </a:lnTo>
                    <a:lnTo>
                      <a:pt x="137" y="0"/>
                    </a:lnTo>
                    <a:lnTo>
                      <a:pt x="137" y="0"/>
                    </a:lnTo>
                    <a:lnTo>
                      <a:pt x="143" y="0"/>
                    </a:lnTo>
                    <a:lnTo>
                      <a:pt x="149" y="6"/>
                    </a:lnTo>
                    <a:lnTo>
                      <a:pt x="155" y="12"/>
                    </a:lnTo>
                    <a:lnTo>
                      <a:pt x="161" y="24"/>
                    </a:lnTo>
                    <a:lnTo>
                      <a:pt x="161" y="36"/>
                    </a:lnTo>
                    <a:lnTo>
                      <a:pt x="167" y="53"/>
                    </a:lnTo>
                    <a:lnTo>
                      <a:pt x="173" y="65"/>
                    </a:lnTo>
                    <a:lnTo>
                      <a:pt x="167" y="65"/>
                    </a:lnTo>
                    <a:lnTo>
                      <a:pt x="161" y="71"/>
                    </a:lnTo>
                    <a:lnTo>
                      <a:pt x="155" y="89"/>
                    </a:lnTo>
                    <a:lnTo>
                      <a:pt x="155" y="107"/>
                    </a:lnTo>
                    <a:lnTo>
                      <a:pt x="155" y="113"/>
                    </a:lnTo>
                    <a:lnTo>
                      <a:pt x="143" y="137"/>
                    </a:lnTo>
                    <a:lnTo>
                      <a:pt x="143" y="149"/>
                    </a:lnTo>
                    <a:lnTo>
                      <a:pt x="137" y="149"/>
                    </a:lnTo>
                    <a:lnTo>
                      <a:pt x="131" y="161"/>
                    </a:lnTo>
                    <a:lnTo>
                      <a:pt x="131" y="179"/>
                    </a:lnTo>
                    <a:lnTo>
                      <a:pt x="125" y="179"/>
                    </a:lnTo>
                    <a:lnTo>
                      <a:pt x="119" y="185"/>
                    </a:lnTo>
                    <a:lnTo>
                      <a:pt x="125" y="191"/>
                    </a:lnTo>
                    <a:lnTo>
                      <a:pt x="137" y="197"/>
                    </a:lnTo>
                    <a:lnTo>
                      <a:pt x="137" y="203"/>
                    </a:lnTo>
                    <a:lnTo>
                      <a:pt x="143" y="215"/>
                    </a:lnTo>
                    <a:lnTo>
                      <a:pt x="149" y="215"/>
                    </a:lnTo>
                    <a:lnTo>
                      <a:pt x="155" y="227"/>
                    </a:lnTo>
                    <a:lnTo>
                      <a:pt x="143" y="227"/>
                    </a:lnTo>
                    <a:lnTo>
                      <a:pt x="137" y="227"/>
                    </a:lnTo>
                    <a:lnTo>
                      <a:pt x="131" y="233"/>
                    </a:lnTo>
                    <a:lnTo>
                      <a:pt x="125" y="239"/>
                    </a:lnTo>
                    <a:lnTo>
                      <a:pt x="113" y="239"/>
                    </a:lnTo>
                    <a:lnTo>
                      <a:pt x="107" y="239"/>
                    </a:lnTo>
                    <a:lnTo>
                      <a:pt x="107" y="239"/>
                    </a:lnTo>
                    <a:lnTo>
                      <a:pt x="102" y="239"/>
                    </a:lnTo>
                    <a:lnTo>
                      <a:pt x="96" y="239"/>
                    </a:lnTo>
                    <a:lnTo>
                      <a:pt x="90" y="233"/>
                    </a:lnTo>
                    <a:lnTo>
                      <a:pt x="84" y="227"/>
                    </a:lnTo>
                    <a:lnTo>
                      <a:pt x="78" y="227"/>
                    </a:lnTo>
                    <a:lnTo>
                      <a:pt x="72" y="227"/>
                    </a:lnTo>
                    <a:lnTo>
                      <a:pt x="66" y="227"/>
                    </a:lnTo>
                    <a:lnTo>
                      <a:pt x="60" y="221"/>
                    </a:lnTo>
                    <a:lnTo>
                      <a:pt x="60" y="221"/>
                    </a:lnTo>
                    <a:lnTo>
                      <a:pt x="54" y="209"/>
                    </a:lnTo>
                    <a:lnTo>
                      <a:pt x="48" y="203"/>
                    </a:lnTo>
                    <a:lnTo>
                      <a:pt x="36" y="191"/>
                    </a:lnTo>
                    <a:lnTo>
                      <a:pt x="36" y="191"/>
                    </a:lnTo>
                    <a:lnTo>
                      <a:pt x="24" y="179"/>
                    </a:lnTo>
                    <a:lnTo>
                      <a:pt x="24" y="179"/>
                    </a:lnTo>
                    <a:lnTo>
                      <a:pt x="18" y="179"/>
                    </a:lnTo>
                    <a:lnTo>
                      <a:pt x="18" y="161"/>
                    </a:lnTo>
                    <a:lnTo>
                      <a:pt x="12" y="155"/>
                    </a:lnTo>
                    <a:lnTo>
                      <a:pt x="12" y="149"/>
                    </a:lnTo>
                    <a:lnTo>
                      <a:pt x="6" y="143"/>
                    </a:lnTo>
                    <a:lnTo>
                      <a:pt x="6" y="137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6" y="107"/>
                    </a:lnTo>
                    <a:lnTo>
                      <a:pt x="6" y="101"/>
                    </a:lnTo>
                    <a:lnTo>
                      <a:pt x="12" y="95"/>
                    </a:lnTo>
                    <a:lnTo>
                      <a:pt x="12" y="89"/>
                    </a:lnTo>
                    <a:lnTo>
                      <a:pt x="18" y="89"/>
                    </a:lnTo>
                    <a:lnTo>
                      <a:pt x="18" y="77"/>
                    </a:lnTo>
                    <a:lnTo>
                      <a:pt x="18" y="65"/>
                    </a:lnTo>
                    <a:lnTo>
                      <a:pt x="18" y="53"/>
                    </a:lnTo>
                    <a:lnTo>
                      <a:pt x="18" y="4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56" name="Freeform 126">
                <a:extLst>
                  <a:ext uri="{FF2B5EF4-FFF2-40B4-BE49-F238E27FC236}">
                    <a16:creationId xmlns:a16="http://schemas.microsoft.com/office/drawing/2014/main" id="{37FCA703-34F5-4A90-BBDC-F30C99DF430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29" y="2132"/>
                <a:ext cx="18" cy="30"/>
              </a:xfrm>
              <a:custGeom>
                <a:avLst/>
                <a:gdLst>
                  <a:gd name="T0" fmla="*/ 18 w 18"/>
                  <a:gd name="T1" fmla="*/ 6 h 30"/>
                  <a:gd name="T2" fmla="*/ 18 w 18"/>
                  <a:gd name="T3" fmla="*/ 0 h 30"/>
                  <a:gd name="T4" fmla="*/ 12 w 18"/>
                  <a:gd name="T5" fmla="*/ 0 h 30"/>
                  <a:gd name="T6" fmla="*/ 12 w 18"/>
                  <a:gd name="T7" fmla="*/ 6 h 30"/>
                  <a:gd name="T8" fmla="*/ 0 w 18"/>
                  <a:gd name="T9" fmla="*/ 6 h 30"/>
                  <a:gd name="T10" fmla="*/ 0 w 18"/>
                  <a:gd name="T11" fmla="*/ 6 h 30"/>
                  <a:gd name="T12" fmla="*/ 0 w 18"/>
                  <a:gd name="T13" fmla="*/ 6 h 30"/>
                  <a:gd name="T14" fmla="*/ 0 w 18"/>
                  <a:gd name="T15" fmla="*/ 18 h 30"/>
                  <a:gd name="T16" fmla="*/ 6 w 18"/>
                  <a:gd name="T17" fmla="*/ 30 h 30"/>
                  <a:gd name="T18" fmla="*/ 6 w 18"/>
                  <a:gd name="T19" fmla="*/ 30 h 30"/>
                  <a:gd name="T20" fmla="*/ 12 w 18"/>
                  <a:gd name="T21" fmla="*/ 18 h 30"/>
                  <a:gd name="T22" fmla="*/ 18 w 18"/>
                  <a:gd name="T23" fmla="*/ 12 h 30"/>
                  <a:gd name="T24" fmla="*/ 18 w 18"/>
                  <a:gd name="T25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30">
                    <a:moveTo>
                      <a:pt x="18" y="6"/>
                    </a:moveTo>
                    <a:lnTo>
                      <a:pt x="18" y="0"/>
                    </a:lnTo>
                    <a:lnTo>
                      <a:pt x="12" y="0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12" y="18"/>
                    </a:lnTo>
                    <a:lnTo>
                      <a:pt x="18" y="12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57" name="Freeform 127">
                <a:extLst>
                  <a:ext uri="{FF2B5EF4-FFF2-40B4-BE49-F238E27FC236}">
                    <a16:creationId xmlns:a16="http://schemas.microsoft.com/office/drawing/2014/main" id="{7E267F63-5E8E-4218-A6AF-5F5450F3DEF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31" y="2060"/>
                <a:ext cx="84" cy="108"/>
              </a:xfrm>
              <a:custGeom>
                <a:avLst/>
                <a:gdLst>
                  <a:gd name="T0" fmla="*/ 18 w 84"/>
                  <a:gd name="T1" fmla="*/ 72 h 108"/>
                  <a:gd name="T2" fmla="*/ 6 w 84"/>
                  <a:gd name="T3" fmla="*/ 78 h 108"/>
                  <a:gd name="T4" fmla="*/ 6 w 84"/>
                  <a:gd name="T5" fmla="*/ 78 h 108"/>
                  <a:gd name="T6" fmla="*/ 6 w 84"/>
                  <a:gd name="T7" fmla="*/ 84 h 108"/>
                  <a:gd name="T8" fmla="*/ 12 w 84"/>
                  <a:gd name="T9" fmla="*/ 90 h 108"/>
                  <a:gd name="T10" fmla="*/ 6 w 84"/>
                  <a:gd name="T11" fmla="*/ 90 h 108"/>
                  <a:gd name="T12" fmla="*/ 6 w 84"/>
                  <a:gd name="T13" fmla="*/ 90 h 108"/>
                  <a:gd name="T14" fmla="*/ 0 w 84"/>
                  <a:gd name="T15" fmla="*/ 96 h 108"/>
                  <a:gd name="T16" fmla="*/ 12 w 84"/>
                  <a:gd name="T17" fmla="*/ 108 h 108"/>
                  <a:gd name="T18" fmla="*/ 18 w 84"/>
                  <a:gd name="T19" fmla="*/ 102 h 108"/>
                  <a:gd name="T20" fmla="*/ 24 w 84"/>
                  <a:gd name="T21" fmla="*/ 102 h 108"/>
                  <a:gd name="T22" fmla="*/ 30 w 84"/>
                  <a:gd name="T23" fmla="*/ 102 h 108"/>
                  <a:gd name="T24" fmla="*/ 30 w 84"/>
                  <a:gd name="T25" fmla="*/ 102 h 108"/>
                  <a:gd name="T26" fmla="*/ 36 w 84"/>
                  <a:gd name="T27" fmla="*/ 102 h 108"/>
                  <a:gd name="T28" fmla="*/ 42 w 84"/>
                  <a:gd name="T29" fmla="*/ 108 h 108"/>
                  <a:gd name="T30" fmla="*/ 48 w 84"/>
                  <a:gd name="T31" fmla="*/ 96 h 108"/>
                  <a:gd name="T32" fmla="*/ 54 w 84"/>
                  <a:gd name="T33" fmla="*/ 90 h 108"/>
                  <a:gd name="T34" fmla="*/ 60 w 84"/>
                  <a:gd name="T35" fmla="*/ 78 h 108"/>
                  <a:gd name="T36" fmla="*/ 60 w 84"/>
                  <a:gd name="T37" fmla="*/ 72 h 108"/>
                  <a:gd name="T38" fmla="*/ 66 w 84"/>
                  <a:gd name="T39" fmla="*/ 60 h 108"/>
                  <a:gd name="T40" fmla="*/ 72 w 84"/>
                  <a:gd name="T41" fmla="*/ 48 h 108"/>
                  <a:gd name="T42" fmla="*/ 78 w 84"/>
                  <a:gd name="T43" fmla="*/ 42 h 108"/>
                  <a:gd name="T44" fmla="*/ 78 w 84"/>
                  <a:gd name="T45" fmla="*/ 30 h 108"/>
                  <a:gd name="T46" fmla="*/ 78 w 84"/>
                  <a:gd name="T47" fmla="*/ 24 h 108"/>
                  <a:gd name="T48" fmla="*/ 84 w 84"/>
                  <a:gd name="T49" fmla="*/ 12 h 108"/>
                  <a:gd name="T50" fmla="*/ 84 w 84"/>
                  <a:gd name="T51" fmla="*/ 0 h 108"/>
                  <a:gd name="T52" fmla="*/ 78 w 84"/>
                  <a:gd name="T53" fmla="*/ 0 h 108"/>
                  <a:gd name="T54" fmla="*/ 66 w 84"/>
                  <a:gd name="T55" fmla="*/ 0 h 108"/>
                  <a:gd name="T56" fmla="*/ 60 w 84"/>
                  <a:gd name="T57" fmla="*/ 6 h 108"/>
                  <a:gd name="T58" fmla="*/ 60 w 84"/>
                  <a:gd name="T59" fmla="*/ 18 h 108"/>
                  <a:gd name="T60" fmla="*/ 54 w 84"/>
                  <a:gd name="T61" fmla="*/ 24 h 108"/>
                  <a:gd name="T62" fmla="*/ 48 w 84"/>
                  <a:gd name="T63" fmla="*/ 18 h 108"/>
                  <a:gd name="T64" fmla="*/ 36 w 84"/>
                  <a:gd name="T65" fmla="*/ 18 h 108"/>
                  <a:gd name="T66" fmla="*/ 24 w 84"/>
                  <a:gd name="T67" fmla="*/ 18 h 108"/>
                  <a:gd name="T68" fmla="*/ 24 w 84"/>
                  <a:gd name="T69" fmla="*/ 30 h 108"/>
                  <a:gd name="T70" fmla="*/ 36 w 84"/>
                  <a:gd name="T71" fmla="*/ 30 h 108"/>
                  <a:gd name="T72" fmla="*/ 36 w 84"/>
                  <a:gd name="T73" fmla="*/ 36 h 108"/>
                  <a:gd name="T74" fmla="*/ 30 w 84"/>
                  <a:gd name="T75" fmla="*/ 42 h 108"/>
                  <a:gd name="T76" fmla="*/ 42 w 84"/>
                  <a:gd name="T77" fmla="*/ 54 h 108"/>
                  <a:gd name="T78" fmla="*/ 36 w 84"/>
                  <a:gd name="T79" fmla="*/ 72 h 108"/>
                  <a:gd name="T80" fmla="*/ 30 w 84"/>
                  <a:gd name="T81" fmla="*/ 78 h 108"/>
                  <a:gd name="T82" fmla="*/ 30 w 84"/>
                  <a:gd name="T83" fmla="*/ 72 h 108"/>
                  <a:gd name="T84" fmla="*/ 24 w 84"/>
                  <a:gd name="T85" fmla="*/ 72 h 108"/>
                  <a:gd name="T86" fmla="*/ 18 w 84"/>
                  <a:gd name="T87" fmla="*/ 66 h 108"/>
                  <a:gd name="T88" fmla="*/ 18 w 84"/>
                  <a:gd name="T89" fmla="*/ 72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08">
                    <a:moveTo>
                      <a:pt x="18" y="72"/>
                    </a:moveTo>
                    <a:lnTo>
                      <a:pt x="6" y="78"/>
                    </a:lnTo>
                    <a:lnTo>
                      <a:pt x="6" y="78"/>
                    </a:lnTo>
                    <a:lnTo>
                      <a:pt x="6" y="84"/>
                    </a:lnTo>
                    <a:lnTo>
                      <a:pt x="12" y="90"/>
                    </a:lnTo>
                    <a:lnTo>
                      <a:pt x="6" y="90"/>
                    </a:lnTo>
                    <a:lnTo>
                      <a:pt x="6" y="90"/>
                    </a:lnTo>
                    <a:lnTo>
                      <a:pt x="0" y="96"/>
                    </a:lnTo>
                    <a:lnTo>
                      <a:pt x="12" y="108"/>
                    </a:lnTo>
                    <a:lnTo>
                      <a:pt x="18" y="102"/>
                    </a:lnTo>
                    <a:lnTo>
                      <a:pt x="24" y="102"/>
                    </a:lnTo>
                    <a:lnTo>
                      <a:pt x="30" y="102"/>
                    </a:lnTo>
                    <a:lnTo>
                      <a:pt x="30" y="102"/>
                    </a:lnTo>
                    <a:lnTo>
                      <a:pt x="36" y="102"/>
                    </a:lnTo>
                    <a:lnTo>
                      <a:pt x="42" y="108"/>
                    </a:lnTo>
                    <a:lnTo>
                      <a:pt x="48" y="96"/>
                    </a:lnTo>
                    <a:lnTo>
                      <a:pt x="54" y="90"/>
                    </a:lnTo>
                    <a:lnTo>
                      <a:pt x="60" y="78"/>
                    </a:lnTo>
                    <a:lnTo>
                      <a:pt x="60" y="72"/>
                    </a:lnTo>
                    <a:lnTo>
                      <a:pt x="66" y="60"/>
                    </a:lnTo>
                    <a:lnTo>
                      <a:pt x="72" y="48"/>
                    </a:lnTo>
                    <a:lnTo>
                      <a:pt x="78" y="42"/>
                    </a:lnTo>
                    <a:lnTo>
                      <a:pt x="78" y="30"/>
                    </a:lnTo>
                    <a:lnTo>
                      <a:pt x="78" y="24"/>
                    </a:lnTo>
                    <a:lnTo>
                      <a:pt x="84" y="12"/>
                    </a:lnTo>
                    <a:lnTo>
                      <a:pt x="84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6"/>
                    </a:lnTo>
                    <a:lnTo>
                      <a:pt x="60" y="18"/>
                    </a:lnTo>
                    <a:lnTo>
                      <a:pt x="54" y="24"/>
                    </a:lnTo>
                    <a:lnTo>
                      <a:pt x="48" y="18"/>
                    </a:lnTo>
                    <a:lnTo>
                      <a:pt x="36" y="18"/>
                    </a:lnTo>
                    <a:lnTo>
                      <a:pt x="24" y="18"/>
                    </a:lnTo>
                    <a:lnTo>
                      <a:pt x="24" y="30"/>
                    </a:lnTo>
                    <a:lnTo>
                      <a:pt x="36" y="30"/>
                    </a:lnTo>
                    <a:lnTo>
                      <a:pt x="36" y="36"/>
                    </a:lnTo>
                    <a:lnTo>
                      <a:pt x="30" y="42"/>
                    </a:lnTo>
                    <a:lnTo>
                      <a:pt x="42" y="54"/>
                    </a:lnTo>
                    <a:lnTo>
                      <a:pt x="36" y="72"/>
                    </a:lnTo>
                    <a:lnTo>
                      <a:pt x="30" y="78"/>
                    </a:lnTo>
                    <a:lnTo>
                      <a:pt x="30" y="72"/>
                    </a:lnTo>
                    <a:lnTo>
                      <a:pt x="24" y="72"/>
                    </a:lnTo>
                    <a:lnTo>
                      <a:pt x="18" y="66"/>
                    </a:lnTo>
                    <a:lnTo>
                      <a:pt x="18" y="7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58" name="Freeform 128">
                <a:extLst>
                  <a:ext uri="{FF2B5EF4-FFF2-40B4-BE49-F238E27FC236}">
                    <a16:creationId xmlns:a16="http://schemas.microsoft.com/office/drawing/2014/main" id="{DD8E40AF-7F68-499F-95CB-70163A2CADD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82" y="2048"/>
                <a:ext cx="90" cy="114"/>
              </a:xfrm>
              <a:custGeom>
                <a:avLst/>
                <a:gdLst>
                  <a:gd name="T0" fmla="*/ 42 w 90"/>
                  <a:gd name="T1" fmla="*/ 96 h 114"/>
                  <a:gd name="T2" fmla="*/ 30 w 90"/>
                  <a:gd name="T3" fmla="*/ 90 h 114"/>
                  <a:gd name="T4" fmla="*/ 18 w 90"/>
                  <a:gd name="T5" fmla="*/ 84 h 114"/>
                  <a:gd name="T6" fmla="*/ 12 w 90"/>
                  <a:gd name="T7" fmla="*/ 78 h 114"/>
                  <a:gd name="T8" fmla="*/ 0 w 90"/>
                  <a:gd name="T9" fmla="*/ 72 h 114"/>
                  <a:gd name="T10" fmla="*/ 0 w 90"/>
                  <a:gd name="T11" fmla="*/ 54 h 114"/>
                  <a:gd name="T12" fmla="*/ 6 w 90"/>
                  <a:gd name="T13" fmla="*/ 42 h 114"/>
                  <a:gd name="T14" fmla="*/ 12 w 90"/>
                  <a:gd name="T15" fmla="*/ 36 h 114"/>
                  <a:gd name="T16" fmla="*/ 6 w 90"/>
                  <a:gd name="T17" fmla="*/ 24 h 114"/>
                  <a:gd name="T18" fmla="*/ 6 w 90"/>
                  <a:gd name="T19" fmla="*/ 12 h 114"/>
                  <a:gd name="T20" fmla="*/ 0 w 90"/>
                  <a:gd name="T21" fmla="*/ 6 h 114"/>
                  <a:gd name="T22" fmla="*/ 6 w 90"/>
                  <a:gd name="T23" fmla="*/ 0 h 114"/>
                  <a:gd name="T24" fmla="*/ 12 w 90"/>
                  <a:gd name="T25" fmla="*/ 0 h 114"/>
                  <a:gd name="T26" fmla="*/ 24 w 90"/>
                  <a:gd name="T27" fmla="*/ 0 h 114"/>
                  <a:gd name="T28" fmla="*/ 30 w 90"/>
                  <a:gd name="T29" fmla="*/ 0 h 114"/>
                  <a:gd name="T30" fmla="*/ 42 w 90"/>
                  <a:gd name="T31" fmla="*/ 12 h 114"/>
                  <a:gd name="T32" fmla="*/ 60 w 90"/>
                  <a:gd name="T33" fmla="*/ 12 h 114"/>
                  <a:gd name="T34" fmla="*/ 66 w 90"/>
                  <a:gd name="T35" fmla="*/ 6 h 114"/>
                  <a:gd name="T36" fmla="*/ 78 w 90"/>
                  <a:gd name="T37" fmla="*/ 6 h 114"/>
                  <a:gd name="T38" fmla="*/ 90 w 90"/>
                  <a:gd name="T39" fmla="*/ 6 h 114"/>
                  <a:gd name="T40" fmla="*/ 84 w 90"/>
                  <a:gd name="T41" fmla="*/ 12 h 114"/>
                  <a:gd name="T42" fmla="*/ 78 w 90"/>
                  <a:gd name="T43" fmla="*/ 24 h 114"/>
                  <a:gd name="T44" fmla="*/ 78 w 90"/>
                  <a:gd name="T45" fmla="*/ 36 h 114"/>
                  <a:gd name="T46" fmla="*/ 78 w 90"/>
                  <a:gd name="T47" fmla="*/ 42 h 114"/>
                  <a:gd name="T48" fmla="*/ 78 w 90"/>
                  <a:gd name="T49" fmla="*/ 54 h 114"/>
                  <a:gd name="T50" fmla="*/ 78 w 90"/>
                  <a:gd name="T51" fmla="*/ 66 h 114"/>
                  <a:gd name="T52" fmla="*/ 84 w 90"/>
                  <a:gd name="T53" fmla="*/ 78 h 114"/>
                  <a:gd name="T54" fmla="*/ 78 w 90"/>
                  <a:gd name="T55" fmla="*/ 78 h 114"/>
                  <a:gd name="T56" fmla="*/ 72 w 90"/>
                  <a:gd name="T57" fmla="*/ 90 h 114"/>
                  <a:gd name="T58" fmla="*/ 66 w 90"/>
                  <a:gd name="T59" fmla="*/ 90 h 114"/>
                  <a:gd name="T60" fmla="*/ 60 w 90"/>
                  <a:gd name="T61" fmla="*/ 102 h 114"/>
                  <a:gd name="T62" fmla="*/ 60 w 90"/>
                  <a:gd name="T63" fmla="*/ 114 h 114"/>
                  <a:gd name="T64" fmla="*/ 60 w 90"/>
                  <a:gd name="T65" fmla="*/ 114 h 114"/>
                  <a:gd name="T66" fmla="*/ 48 w 90"/>
                  <a:gd name="T67" fmla="*/ 108 h 114"/>
                  <a:gd name="T68" fmla="*/ 42 w 90"/>
                  <a:gd name="T69" fmla="*/ 96 h 114"/>
                  <a:gd name="T70" fmla="*/ 42 w 90"/>
                  <a:gd name="T71" fmla="*/ 9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0" h="114">
                    <a:moveTo>
                      <a:pt x="42" y="96"/>
                    </a:moveTo>
                    <a:lnTo>
                      <a:pt x="30" y="90"/>
                    </a:lnTo>
                    <a:lnTo>
                      <a:pt x="18" y="84"/>
                    </a:lnTo>
                    <a:lnTo>
                      <a:pt x="12" y="78"/>
                    </a:lnTo>
                    <a:lnTo>
                      <a:pt x="0" y="72"/>
                    </a:lnTo>
                    <a:lnTo>
                      <a:pt x="0" y="54"/>
                    </a:lnTo>
                    <a:lnTo>
                      <a:pt x="6" y="42"/>
                    </a:lnTo>
                    <a:lnTo>
                      <a:pt x="12" y="36"/>
                    </a:lnTo>
                    <a:lnTo>
                      <a:pt x="6" y="24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42" y="12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8" y="6"/>
                    </a:lnTo>
                    <a:lnTo>
                      <a:pt x="90" y="6"/>
                    </a:lnTo>
                    <a:lnTo>
                      <a:pt x="84" y="12"/>
                    </a:lnTo>
                    <a:lnTo>
                      <a:pt x="78" y="24"/>
                    </a:lnTo>
                    <a:lnTo>
                      <a:pt x="78" y="36"/>
                    </a:lnTo>
                    <a:lnTo>
                      <a:pt x="78" y="42"/>
                    </a:lnTo>
                    <a:lnTo>
                      <a:pt x="78" y="54"/>
                    </a:lnTo>
                    <a:lnTo>
                      <a:pt x="78" y="66"/>
                    </a:lnTo>
                    <a:lnTo>
                      <a:pt x="84" y="78"/>
                    </a:lnTo>
                    <a:lnTo>
                      <a:pt x="78" y="78"/>
                    </a:lnTo>
                    <a:lnTo>
                      <a:pt x="72" y="90"/>
                    </a:lnTo>
                    <a:lnTo>
                      <a:pt x="66" y="90"/>
                    </a:lnTo>
                    <a:lnTo>
                      <a:pt x="60" y="102"/>
                    </a:lnTo>
                    <a:lnTo>
                      <a:pt x="60" y="114"/>
                    </a:lnTo>
                    <a:lnTo>
                      <a:pt x="60" y="114"/>
                    </a:lnTo>
                    <a:lnTo>
                      <a:pt x="48" y="108"/>
                    </a:lnTo>
                    <a:lnTo>
                      <a:pt x="42" y="96"/>
                    </a:lnTo>
                    <a:lnTo>
                      <a:pt x="42" y="9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59" name="Rectangle 129">
                <a:extLst>
                  <a:ext uri="{FF2B5EF4-FFF2-40B4-BE49-F238E27FC236}">
                    <a16:creationId xmlns:a16="http://schemas.microsoft.com/office/drawing/2014/main" id="{5132FADD-000D-4020-87BF-89B993E628FE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704" y="2066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60" name="Rectangle 130">
                <a:extLst>
                  <a:ext uri="{FF2B5EF4-FFF2-40B4-BE49-F238E27FC236}">
                    <a16:creationId xmlns:a16="http://schemas.microsoft.com/office/drawing/2014/main" id="{5EF4B003-1F50-45FF-87E4-BAD7466C692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704" y="2084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61" name="Rectangle 131">
                <a:extLst>
                  <a:ext uri="{FF2B5EF4-FFF2-40B4-BE49-F238E27FC236}">
                    <a16:creationId xmlns:a16="http://schemas.microsoft.com/office/drawing/2014/main" id="{5FC16F1D-4015-4022-98BD-AE9FF8061A01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704" y="2090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62" name="Rectangle 132">
                <a:extLst>
                  <a:ext uri="{FF2B5EF4-FFF2-40B4-BE49-F238E27FC236}">
                    <a16:creationId xmlns:a16="http://schemas.microsoft.com/office/drawing/2014/main" id="{346B0C13-C53A-4179-AD9C-EF4B7B624E58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710" y="2078"/>
                <a:ext cx="1" cy="6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63" name="Freeform 133">
                <a:extLst>
                  <a:ext uri="{FF2B5EF4-FFF2-40B4-BE49-F238E27FC236}">
                    <a16:creationId xmlns:a16="http://schemas.microsoft.com/office/drawing/2014/main" id="{593C3240-22A2-4DF7-A198-CEECC663137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704" y="208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64" name="Freeform 134">
                <a:extLst>
                  <a:ext uri="{FF2B5EF4-FFF2-40B4-BE49-F238E27FC236}">
                    <a16:creationId xmlns:a16="http://schemas.microsoft.com/office/drawing/2014/main" id="{10EC9B72-5023-4904-8431-30532D144FA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41" y="1934"/>
                <a:ext cx="132" cy="114"/>
              </a:xfrm>
              <a:custGeom>
                <a:avLst/>
                <a:gdLst>
                  <a:gd name="T0" fmla="*/ 84 w 132"/>
                  <a:gd name="T1" fmla="*/ 84 h 114"/>
                  <a:gd name="T2" fmla="*/ 78 w 132"/>
                  <a:gd name="T3" fmla="*/ 84 h 114"/>
                  <a:gd name="T4" fmla="*/ 72 w 132"/>
                  <a:gd name="T5" fmla="*/ 96 h 114"/>
                  <a:gd name="T6" fmla="*/ 66 w 132"/>
                  <a:gd name="T7" fmla="*/ 102 h 114"/>
                  <a:gd name="T8" fmla="*/ 66 w 132"/>
                  <a:gd name="T9" fmla="*/ 114 h 114"/>
                  <a:gd name="T10" fmla="*/ 60 w 132"/>
                  <a:gd name="T11" fmla="*/ 108 h 114"/>
                  <a:gd name="T12" fmla="*/ 60 w 132"/>
                  <a:gd name="T13" fmla="*/ 114 h 114"/>
                  <a:gd name="T14" fmla="*/ 48 w 132"/>
                  <a:gd name="T15" fmla="*/ 114 h 114"/>
                  <a:gd name="T16" fmla="*/ 48 w 132"/>
                  <a:gd name="T17" fmla="*/ 114 h 114"/>
                  <a:gd name="T18" fmla="*/ 48 w 132"/>
                  <a:gd name="T19" fmla="*/ 114 h 114"/>
                  <a:gd name="T20" fmla="*/ 48 w 132"/>
                  <a:gd name="T21" fmla="*/ 114 h 114"/>
                  <a:gd name="T22" fmla="*/ 42 w 132"/>
                  <a:gd name="T23" fmla="*/ 114 h 114"/>
                  <a:gd name="T24" fmla="*/ 42 w 132"/>
                  <a:gd name="T25" fmla="*/ 114 h 114"/>
                  <a:gd name="T26" fmla="*/ 42 w 132"/>
                  <a:gd name="T27" fmla="*/ 114 h 114"/>
                  <a:gd name="T28" fmla="*/ 42 w 132"/>
                  <a:gd name="T29" fmla="*/ 114 h 114"/>
                  <a:gd name="T30" fmla="*/ 36 w 132"/>
                  <a:gd name="T31" fmla="*/ 114 h 114"/>
                  <a:gd name="T32" fmla="*/ 36 w 132"/>
                  <a:gd name="T33" fmla="*/ 114 h 114"/>
                  <a:gd name="T34" fmla="*/ 30 w 132"/>
                  <a:gd name="T35" fmla="*/ 102 h 114"/>
                  <a:gd name="T36" fmla="*/ 30 w 132"/>
                  <a:gd name="T37" fmla="*/ 102 h 114"/>
                  <a:gd name="T38" fmla="*/ 30 w 132"/>
                  <a:gd name="T39" fmla="*/ 102 h 114"/>
                  <a:gd name="T40" fmla="*/ 30 w 132"/>
                  <a:gd name="T41" fmla="*/ 102 h 114"/>
                  <a:gd name="T42" fmla="*/ 24 w 132"/>
                  <a:gd name="T43" fmla="*/ 102 h 114"/>
                  <a:gd name="T44" fmla="*/ 12 w 132"/>
                  <a:gd name="T45" fmla="*/ 90 h 114"/>
                  <a:gd name="T46" fmla="*/ 12 w 132"/>
                  <a:gd name="T47" fmla="*/ 90 h 114"/>
                  <a:gd name="T48" fmla="*/ 12 w 132"/>
                  <a:gd name="T49" fmla="*/ 90 h 114"/>
                  <a:gd name="T50" fmla="*/ 0 w 132"/>
                  <a:gd name="T51" fmla="*/ 90 h 114"/>
                  <a:gd name="T52" fmla="*/ 0 w 132"/>
                  <a:gd name="T53" fmla="*/ 78 h 114"/>
                  <a:gd name="T54" fmla="*/ 0 w 132"/>
                  <a:gd name="T55" fmla="*/ 60 h 114"/>
                  <a:gd name="T56" fmla="*/ 12 w 132"/>
                  <a:gd name="T57" fmla="*/ 42 h 114"/>
                  <a:gd name="T58" fmla="*/ 12 w 132"/>
                  <a:gd name="T59" fmla="*/ 36 h 114"/>
                  <a:gd name="T60" fmla="*/ 12 w 132"/>
                  <a:gd name="T61" fmla="*/ 24 h 114"/>
                  <a:gd name="T62" fmla="*/ 12 w 132"/>
                  <a:gd name="T63" fmla="*/ 18 h 114"/>
                  <a:gd name="T64" fmla="*/ 12 w 132"/>
                  <a:gd name="T65" fmla="*/ 12 h 114"/>
                  <a:gd name="T66" fmla="*/ 18 w 132"/>
                  <a:gd name="T67" fmla="*/ 6 h 114"/>
                  <a:gd name="T68" fmla="*/ 24 w 132"/>
                  <a:gd name="T69" fmla="*/ 0 h 114"/>
                  <a:gd name="T70" fmla="*/ 36 w 132"/>
                  <a:gd name="T71" fmla="*/ 0 h 114"/>
                  <a:gd name="T72" fmla="*/ 42 w 132"/>
                  <a:gd name="T73" fmla="*/ 6 h 114"/>
                  <a:gd name="T74" fmla="*/ 54 w 132"/>
                  <a:gd name="T75" fmla="*/ 6 h 114"/>
                  <a:gd name="T76" fmla="*/ 66 w 132"/>
                  <a:gd name="T77" fmla="*/ 6 h 114"/>
                  <a:gd name="T78" fmla="*/ 72 w 132"/>
                  <a:gd name="T79" fmla="*/ 12 h 114"/>
                  <a:gd name="T80" fmla="*/ 84 w 132"/>
                  <a:gd name="T81" fmla="*/ 6 h 114"/>
                  <a:gd name="T82" fmla="*/ 96 w 132"/>
                  <a:gd name="T83" fmla="*/ 6 h 114"/>
                  <a:gd name="T84" fmla="*/ 108 w 132"/>
                  <a:gd name="T85" fmla="*/ 6 h 114"/>
                  <a:gd name="T86" fmla="*/ 120 w 132"/>
                  <a:gd name="T87" fmla="*/ 0 h 114"/>
                  <a:gd name="T88" fmla="*/ 126 w 132"/>
                  <a:gd name="T89" fmla="*/ 6 h 114"/>
                  <a:gd name="T90" fmla="*/ 126 w 132"/>
                  <a:gd name="T91" fmla="*/ 18 h 114"/>
                  <a:gd name="T92" fmla="*/ 132 w 132"/>
                  <a:gd name="T93" fmla="*/ 24 h 114"/>
                  <a:gd name="T94" fmla="*/ 126 w 132"/>
                  <a:gd name="T95" fmla="*/ 30 h 114"/>
                  <a:gd name="T96" fmla="*/ 120 w 132"/>
                  <a:gd name="T97" fmla="*/ 36 h 114"/>
                  <a:gd name="T98" fmla="*/ 114 w 132"/>
                  <a:gd name="T99" fmla="*/ 48 h 114"/>
                  <a:gd name="T100" fmla="*/ 114 w 132"/>
                  <a:gd name="T101" fmla="*/ 54 h 114"/>
                  <a:gd name="T102" fmla="*/ 108 w 132"/>
                  <a:gd name="T103" fmla="*/ 66 h 114"/>
                  <a:gd name="T104" fmla="*/ 102 w 132"/>
                  <a:gd name="T105" fmla="*/ 72 h 114"/>
                  <a:gd name="T106" fmla="*/ 102 w 132"/>
                  <a:gd name="T107" fmla="*/ 84 h 114"/>
                  <a:gd name="T108" fmla="*/ 90 w 132"/>
                  <a:gd name="T109" fmla="*/ 90 h 114"/>
                  <a:gd name="T110" fmla="*/ 84 w 132"/>
                  <a:gd name="T111" fmla="*/ 8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2" h="114">
                    <a:moveTo>
                      <a:pt x="84" y="84"/>
                    </a:moveTo>
                    <a:lnTo>
                      <a:pt x="78" y="84"/>
                    </a:lnTo>
                    <a:lnTo>
                      <a:pt x="72" y="96"/>
                    </a:lnTo>
                    <a:lnTo>
                      <a:pt x="66" y="102"/>
                    </a:lnTo>
                    <a:lnTo>
                      <a:pt x="66" y="114"/>
                    </a:lnTo>
                    <a:lnTo>
                      <a:pt x="60" y="108"/>
                    </a:lnTo>
                    <a:lnTo>
                      <a:pt x="60" y="114"/>
                    </a:lnTo>
                    <a:lnTo>
                      <a:pt x="48" y="114"/>
                    </a:lnTo>
                    <a:lnTo>
                      <a:pt x="48" y="114"/>
                    </a:lnTo>
                    <a:lnTo>
                      <a:pt x="48" y="114"/>
                    </a:lnTo>
                    <a:lnTo>
                      <a:pt x="48" y="114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36" y="114"/>
                    </a:lnTo>
                    <a:lnTo>
                      <a:pt x="36" y="114"/>
                    </a:lnTo>
                    <a:lnTo>
                      <a:pt x="30" y="102"/>
                    </a:lnTo>
                    <a:lnTo>
                      <a:pt x="30" y="102"/>
                    </a:lnTo>
                    <a:lnTo>
                      <a:pt x="30" y="102"/>
                    </a:lnTo>
                    <a:lnTo>
                      <a:pt x="30" y="102"/>
                    </a:lnTo>
                    <a:lnTo>
                      <a:pt x="24" y="102"/>
                    </a:lnTo>
                    <a:lnTo>
                      <a:pt x="12" y="90"/>
                    </a:lnTo>
                    <a:lnTo>
                      <a:pt x="12" y="90"/>
                    </a:lnTo>
                    <a:lnTo>
                      <a:pt x="12" y="90"/>
                    </a:lnTo>
                    <a:lnTo>
                      <a:pt x="0" y="90"/>
                    </a:lnTo>
                    <a:lnTo>
                      <a:pt x="0" y="78"/>
                    </a:lnTo>
                    <a:lnTo>
                      <a:pt x="0" y="60"/>
                    </a:lnTo>
                    <a:lnTo>
                      <a:pt x="12" y="42"/>
                    </a:lnTo>
                    <a:lnTo>
                      <a:pt x="12" y="36"/>
                    </a:lnTo>
                    <a:lnTo>
                      <a:pt x="12" y="24"/>
                    </a:lnTo>
                    <a:lnTo>
                      <a:pt x="12" y="18"/>
                    </a:lnTo>
                    <a:lnTo>
                      <a:pt x="12" y="12"/>
                    </a:lnTo>
                    <a:lnTo>
                      <a:pt x="18" y="6"/>
                    </a:lnTo>
                    <a:lnTo>
                      <a:pt x="24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54" y="6"/>
                    </a:lnTo>
                    <a:lnTo>
                      <a:pt x="66" y="6"/>
                    </a:lnTo>
                    <a:lnTo>
                      <a:pt x="72" y="12"/>
                    </a:lnTo>
                    <a:lnTo>
                      <a:pt x="84" y="6"/>
                    </a:lnTo>
                    <a:lnTo>
                      <a:pt x="96" y="6"/>
                    </a:lnTo>
                    <a:lnTo>
                      <a:pt x="108" y="6"/>
                    </a:lnTo>
                    <a:lnTo>
                      <a:pt x="120" y="0"/>
                    </a:lnTo>
                    <a:lnTo>
                      <a:pt x="126" y="6"/>
                    </a:lnTo>
                    <a:lnTo>
                      <a:pt x="126" y="18"/>
                    </a:lnTo>
                    <a:lnTo>
                      <a:pt x="132" y="24"/>
                    </a:lnTo>
                    <a:lnTo>
                      <a:pt x="126" y="30"/>
                    </a:lnTo>
                    <a:lnTo>
                      <a:pt x="120" y="36"/>
                    </a:lnTo>
                    <a:lnTo>
                      <a:pt x="114" y="48"/>
                    </a:lnTo>
                    <a:lnTo>
                      <a:pt x="114" y="54"/>
                    </a:lnTo>
                    <a:lnTo>
                      <a:pt x="108" y="66"/>
                    </a:lnTo>
                    <a:lnTo>
                      <a:pt x="102" y="72"/>
                    </a:lnTo>
                    <a:lnTo>
                      <a:pt x="102" y="84"/>
                    </a:lnTo>
                    <a:lnTo>
                      <a:pt x="90" y="90"/>
                    </a:lnTo>
                    <a:lnTo>
                      <a:pt x="84" y="8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65" name="Freeform 135">
                <a:extLst>
                  <a:ext uri="{FF2B5EF4-FFF2-40B4-BE49-F238E27FC236}">
                    <a16:creationId xmlns:a16="http://schemas.microsoft.com/office/drawing/2014/main" id="{679865F5-886F-4C26-B62E-2EFCD2953F2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17" y="1952"/>
                <a:ext cx="36" cy="78"/>
              </a:xfrm>
              <a:custGeom>
                <a:avLst/>
                <a:gdLst>
                  <a:gd name="T0" fmla="*/ 6 w 36"/>
                  <a:gd name="T1" fmla="*/ 18 h 78"/>
                  <a:gd name="T2" fmla="*/ 0 w 36"/>
                  <a:gd name="T3" fmla="*/ 24 h 78"/>
                  <a:gd name="T4" fmla="*/ 6 w 36"/>
                  <a:gd name="T5" fmla="*/ 30 h 78"/>
                  <a:gd name="T6" fmla="*/ 12 w 36"/>
                  <a:gd name="T7" fmla="*/ 36 h 78"/>
                  <a:gd name="T8" fmla="*/ 12 w 36"/>
                  <a:gd name="T9" fmla="*/ 48 h 78"/>
                  <a:gd name="T10" fmla="*/ 12 w 36"/>
                  <a:gd name="T11" fmla="*/ 60 h 78"/>
                  <a:gd name="T12" fmla="*/ 12 w 36"/>
                  <a:gd name="T13" fmla="*/ 66 h 78"/>
                  <a:gd name="T14" fmla="*/ 12 w 36"/>
                  <a:gd name="T15" fmla="*/ 78 h 78"/>
                  <a:gd name="T16" fmla="*/ 24 w 36"/>
                  <a:gd name="T17" fmla="*/ 72 h 78"/>
                  <a:gd name="T18" fmla="*/ 24 w 36"/>
                  <a:gd name="T19" fmla="*/ 60 h 78"/>
                  <a:gd name="T20" fmla="*/ 24 w 36"/>
                  <a:gd name="T21" fmla="*/ 42 h 78"/>
                  <a:gd name="T22" fmla="*/ 36 w 36"/>
                  <a:gd name="T23" fmla="*/ 24 h 78"/>
                  <a:gd name="T24" fmla="*/ 36 w 36"/>
                  <a:gd name="T25" fmla="*/ 18 h 78"/>
                  <a:gd name="T26" fmla="*/ 36 w 36"/>
                  <a:gd name="T27" fmla="*/ 6 h 78"/>
                  <a:gd name="T28" fmla="*/ 24 w 36"/>
                  <a:gd name="T29" fmla="*/ 0 h 78"/>
                  <a:gd name="T30" fmla="*/ 18 w 36"/>
                  <a:gd name="T31" fmla="*/ 6 h 78"/>
                  <a:gd name="T32" fmla="*/ 18 w 36"/>
                  <a:gd name="T33" fmla="*/ 6 h 78"/>
                  <a:gd name="T34" fmla="*/ 18 w 36"/>
                  <a:gd name="T35" fmla="*/ 6 h 78"/>
                  <a:gd name="T36" fmla="*/ 18 w 36"/>
                  <a:gd name="T37" fmla="*/ 6 h 78"/>
                  <a:gd name="T38" fmla="*/ 12 w 36"/>
                  <a:gd name="T39" fmla="*/ 12 h 78"/>
                  <a:gd name="T40" fmla="*/ 6 w 36"/>
                  <a:gd name="T41" fmla="*/ 1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" h="78">
                    <a:moveTo>
                      <a:pt x="6" y="18"/>
                    </a:moveTo>
                    <a:lnTo>
                      <a:pt x="0" y="24"/>
                    </a:lnTo>
                    <a:lnTo>
                      <a:pt x="6" y="30"/>
                    </a:lnTo>
                    <a:lnTo>
                      <a:pt x="12" y="36"/>
                    </a:lnTo>
                    <a:lnTo>
                      <a:pt x="12" y="48"/>
                    </a:lnTo>
                    <a:lnTo>
                      <a:pt x="12" y="60"/>
                    </a:lnTo>
                    <a:lnTo>
                      <a:pt x="12" y="66"/>
                    </a:lnTo>
                    <a:lnTo>
                      <a:pt x="12" y="78"/>
                    </a:lnTo>
                    <a:lnTo>
                      <a:pt x="24" y="72"/>
                    </a:lnTo>
                    <a:lnTo>
                      <a:pt x="24" y="60"/>
                    </a:lnTo>
                    <a:lnTo>
                      <a:pt x="24" y="42"/>
                    </a:lnTo>
                    <a:lnTo>
                      <a:pt x="36" y="24"/>
                    </a:lnTo>
                    <a:lnTo>
                      <a:pt x="36" y="18"/>
                    </a:lnTo>
                    <a:lnTo>
                      <a:pt x="36" y="6"/>
                    </a:lnTo>
                    <a:lnTo>
                      <a:pt x="24" y="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2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66" name="Freeform 136">
                <a:extLst>
                  <a:ext uri="{FF2B5EF4-FFF2-40B4-BE49-F238E27FC236}">
                    <a16:creationId xmlns:a16="http://schemas.microsoft.com/office/drawing/2014/main" id="{37A1D4EC-6649-4B4B-A3A1-520D1582B09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51" y="1916"/>
                <a:ext cx="84" cy="72"/>
              </a:xfrm>
              <a:custGeom>
                <a:avLst/>
                <a:gdLst>
                  <a:gd name="T0" fmla="*/ 72 w 84"/>
                  <a:gd name="T1" fmla="*/ 54 h 72"/>
                  <a:gd name="T2" fmla="*/ 66 w 84"/>
                  <a:gd name="T3" fmla="*/ 54 h 72"/>
                  <a:gd name="T4" fmla="*/ 60 w 84"/>
                  <a:gd name="T5" fmla="*/ 54 h 72"/>
                  <a:gd name="T6" fmla="*/ 54 w 84"/>
                  <a:gd name="T7" fmla="*/ 54 h 72"/>
                  <a:gd name="T8" fmla="*/ 42 w 84"/>
                  <a:gd name="T9" fmla="*/ 54 h 72"/>
                  <a:gd name="T10" fmla="*/ 30 w 84"/>
                  <a:gd name="T11" fmla="*/ 54 h 72"/>
                  <a:gd name="T12" fmla="*/ 30 w 84"/>
                  <a:gd name="T13" fmla="*/ 60 h 72"/>
                  <a:gd name="T14" fmla="*/ 30 w 84"/>
                  <a:gd name="T15" fmla="*/ 72 h 72"/>
                  <a:gd name="T16" fmla="*/ 18 w 84"/>
                  <a:gd name="T17" fmla="*/ 66 h 72"/>
                  <a:gd name="T18" fmla="*/ 12 w 84"/>
                  <a:gd name="T19" fmla="*/ 66 h 72"/>
                  <a:gd name="T20" fmla="*/ 6 w 84"/>
                  <a:gd name="T21" fmla="*/ 60 h 72"/>
                  <a:gd name="T22" fmla="*/ 0 w 84"/>
                  <a:gd name="T23" fmla="*/ 60 h 72"/>
                  <a:gd name="T24" fmla="*/ 0 w 84"/>
                  <a:gd name="T25" fmla="*/ 42 h 72"/>
                  <a:gd name="T26" fmla="*/ 6 w 84"/>
                  <a:gd name="T27" fmla="*/ 42 h 72"/>
                  <a:gd name="T28" fmla="*/ 12 w 84"/>
                  <a:gd name="T29" fmla="*/ 36 h 72"/>
                  <a:gd name="T30" fmla="*/ 12 w 84"/>
                  <a:gd name="T31" fmla="*/ 30 h 72"/>
                  <a:gd name="T32" fmla="*/ 18 w 84"/>
                  <a:gd name="T33" fmla="*/ 24 h 72"/>
                  <a:gd name="T34" fmla="*/ 24 w 84"/>
                  <a:gd name="T35" fmla="*/ 24 h 72"/>
                  <a:gd name="T36" fmla="*/ 24 w 84"/>
                  <a:gd name="T37" fmla="*/ 18 h 72"/>
                  <a:gd name="T38" fmla="*/ 30 w 84"/>
                  <a:gd name="T39" fmla="*/ 18 h 72"/>
                  <a:gd name="T40" fmla="*/ 30 w 84"/>
                  <a:gd name="T41" fmla="*/ 12 h 72"/>
                  <a:gd name="T42" fmla="*/ 36 w 84"/>
                  <a:gd name="T43" fmla="*/ 12 h 72"/>
                  <a:gd name="T44" fmla="*/ 36 w 84"/>
                  <a:gd name="T45" fmla="*/ 6 h 72"/>
                  <a:gd name="T46" fmla="*/ 54 w 84"/>
                  <a:gd name="T47" fmla="*/ 0 h 72"/>
                  <a:gd name="T48" fmla="*/ 60 w 84"/>
                  <a:gd name="T49" fmla="*/ 6 h 72"/>
                  <a:gd name="T50" fmla="*/ 66 w 84"/>
                  <a:gd name="T51" fmla="*/ 12 h 72"/>
                  <a:gd name="T52" fmla="*/ 72 w 84"/>
                  <a:gd name="T53" fmla="*/ 24 h 72"/>
                  <a:gd name="T54" fmla="*/ 72 w 84"/>
                  <a:gd name="T55" fmla="*/ 24 h 72"/>
                  <a:gd name="T56" fmla="*/ 72 w 84"/>
                  <a:gd name="T57" fmla="*/ 24 h 72"/>
                  <a:gd name="T58" fmla="*/ 78 w 84"/>
                  <a:gd name="T59" fmla="*/ 30 h 72"/>
                  <a:gd name="T60" fmla="*/ 78 w 84"/>
                  <a:gd name="T61" fmla="*/ 30 h 72"/>
                  <a:gd name="T62" fmla="*/ 84 w 84"/>
                  <a:gd name="T63" fmla="*/ 36 h 72"/>
                  <a:gd name="T64" fmla="*/ 84 w 84"/>
                  <a:gd name="T65" fmla="*/ 42 h 72"/>
                  <a:gd name="T66" fmla="*/ 84 w 84"/>
                  <a:gd name="T67" fmla="*/ 42 h 72"/>
                  <a:gd name="T68" fmla="*/ 84 w 84"/>
                  <a:gd name="T69" fmla="*/ 42 h 72"/>
                  <a:gd name="T70" fmla="*/ 78 w 84"/>
                  <a:gd name="T71" fmla="*/ 48 h 72"/>
                  <a:gd name="T72" fmla="*/ 72 w 84"/>
                  <a:gd name="T73" fmla="*/ 5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4" h="72">
                    <a:moveTo>
                      <a:pt x="72" y="54"/>
                    </a:moveTo>
                    <a:lnTo>
                      <a:pt x="66" y="54"/>
                    </a:lnTo>
                    <a:lnTo>
                      <a:pt x="60" y="54"/>
                    </a:lnTo>
                    <a:lnTo>
                      <a:pt x="54" y="54"/>
                    </a:lnTo>
                    <a:lnTo>
                      <a:pt x="42" y="54"/>
                    </a:lnTo>
                    <a:lnTo>
                      <a:pt x="30" y="54"/>
                    </a:lnTo>
                    <a:lnTo>
                      <a:pt x="30" y="60"/>
                    </a:lnTo>
                    <a:lnTo>
                      <a:pt x="30" y="72"/>
                    </a:lnTo>
                    <a:lnTo>
                      <a:pt x="18" y="66"/>
                    </a:lnTo>
                    <a:lnTo>
                      <a:pt x="12" y="66"/>
                    </a:lnTo>
                    <a:lnTo>
                      <a:pt x="6" y="60"/>
                    </a:lnTo>
                    <a:lnTo>
                      <a:pt x="0" y="60"/>
                    </a:lnTo>
                    <a:lnTo>
                      <a:pt x="0" y="42"/>
                    </a:lnTo>
                    <a:lnTo>
                      <a:pt x="6" y="42"/>
                    </a:lnTo>
                    <a:lnTo>
                      <a:pt x="12" y="36"/>
                    </a:lnTo>
                    <a:lnTo>
                      <a:pt x="12" y="30"/>
                    </a:lnTo>
                    <a:lnTo>
                      <a:pt x="18" y="24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30" y="18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36" y="6"/>
                    </a:lnTo>
                    <a:lnTo>
                      <a:pt x="54" y="0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8" y="30"/>
                    </a:lnTo>
                    <a:lnTo>
                      <a:pt x="78" y="30"/>
                    </a:lnTo>
                    <a:lnTo>
                      <a:pt x="84" y="36"/>
                    </a:lnTo>
                    <a:lnTo>
                      <a:pt x="84" y="42"/>
                    </a:lnTo>
                    <a:lnTo>
                      <a:pt x="84" y="42"/>
                    </a:lnTo>
                    <a:lnTo>
                      <a:pt x="84" y="42"/>
                    </a:lnTo>
                    <a:lnTo>
                      <a:pt x="78" y="48"/>
                    </a:lnTo>
                    <a:lnTo>
                      <a:pt x="72" y="5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67" name="Freeform 137">
                <a:extLst>
                  <a:ext uri="{FF2B5EF4-FFF2-40B4-BE49-F238E27FC236}">
                    <a16:creationId xmlns:a16="http://schemas.microsoft.com/office/drawing/2014/main" id="{70DAA6E9-5EA3-4D84-8E83-FC37AF08B5D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07" y="1940"/>
                <a:ext cx="84" cy="144"/>
              </a:xfrm>
              <a:custGeom>
                <a:avLst/>
                <a:gdLst>
                  <a:gd name="T0" fmla="*/ 78 w 84"/>
                  <a:gd name="T1" fmla="*/ 42 h 144"/>
                  <a:gd name="T2" fmla="*/ 60 w 84"/>
                  <a:gd name="T3" fmla="*/ 42 h 144"/>
                  <a:gd name="T4" fmla="*/ 60 w 84"/>
                  <a:gd name="T5" fmla="*/ 42 h 144"/>
                  <a:gd name="T6" fmla="*/ 66 w 84"/>
                  <a:gd name="T7" fmla="*/ 54 h 144"/>
                  <a:gd name="T8" fmla="*/ 72 w 84"/>
                  <a:gd name="T9" fmla="*/ 72 h 144"/>
                  <a:gd name="T10" fmla="*/ 66 w 84"/>
                  <a:gd name="T11" fmla="*/ 84 h 144"/>
                  <a:gd name="T12" fmla="*/ 60 w 84"/>
                  <a:gd name="T13" fmla="*/ 90 h 144"/>
                  <a:gd name="T14" fmla="*/ 66 w 84"/>
                  <a:gd name="T15" fmla="*/ 108 h 144"/>
                  <a:gd name="T16" fmla="*/ 72 w 84"/>
                  <a:gd name="T17" fmla="*/ 120 h 144"/>
                  <a:gd name="T18" fmla="*/ 78 w 84"/>
                  <a:gd name="T19" fmla="*/ 126 h 144"/>
                  <a:gd name="T20" fmla="*/ 84 w 84"/>
                  <a:gd name="T21" fmla="*/ 138 h 144"/>
                  <a:gd name="T22" fmla="*/ 78 w 84"/>
                  <a:gd name="T23" fmla="*/ 144 h 144"/>
                  <a:gd name="T24" fmla="*/ 72 w 84"/>
                  <a:gd name="T25" fmla="*/ 138 h 144"/>
                  <a:gd name="T26" fmla="*/ 60 w 84"/>
                  <a:gd name="T27" fmla="*/ 138 h 144"/>
                  <a:gd name="T28" fmla="*/ 48 w 84"/>
                  <a:gd name="T29" fmla="*/ 138 h 144"/>
                  <a:gd name="T30" fmla="*/ 36 w 84"/>
                  <a:gd name="T31" fmla="*/ 138 h 144"/>
                  <a:gd name="T32" fmla="*/ 30 w 84"/>
                  <a:gd name="T33" fmla="*/ 138 h 144"/>
                  <a:gd name="T34" fmla="*/ 18 w 84"/>
                  <a:gd name="T35" fmla="*/ 138 h 144"/>
                  <a:gd name="T36" fmla="*/ 12 w 84"/>
                  <a:gd name="T37" fmla="*/ 138 h 144"/>
                  <a:gd name="T38" fmla="*/ 12 w 84"/>
                  <a:gd name="T39" fmla="*/ 120 h 144"/>
                  <a:gd name="T40" fmla="*/ 12 w 84"/>
                  <a:gd name="T41" fmla="*/ 120 h 144"/>
                  <a:gd name="T42" fmla="*/ 12 w 84"/>
                  <a:gd name="T43" fmla="*/ 114 h 144"/>
                  <a:gd name="T44" fmla="*/ 0 w 84"/>
                  <a:gd name="T45" fmla="*/ 114 h 144"/>
                  <a:gd name="T46" fmla="*/ 0 w 84"/>
                  <a:gd name="T47" fmla="*/ 108 h 144"/>
                  <a:gd name="T48" fmla="*/ 0 w 84"/>
                  <a:gd name="T49" fmla="*/ 108 h 144"/>
                  <a:gd name="T50" fmla="*/ 0 w 84"/>
                  <a:gd name="T51" fmla="*/ 108 h 144"/>
                  <a:gd name="T52" fmla="*/ 0 w 84"/>
                  <a:gd name="T53" fmla="*/ 96 h 144"/>
                  <a:gd name="T54" fmla="*/ 6 w 84"/>
                  <a:gd name="T55" fmla="*/ 90 h 144"/>
                  <a:gd name="T56" fmla="*/ 12 w 84"/>
                  <a:gd name="T57" fmla="*/ 78 h 144"/>
                  <a:gd name="T58" fmla="*/ 18 w 84"/>
                  <a:gd name="T59" fmla="*/ 78 h 144"/>
                  <a:gd name="T60" fmla="*/ 24 w 84"/>
                  <a:gd name="T61" fmla="*/ 84 h 144"/>
                  <a:gd name="T62" fmla="*/ 36 w 84"/>
                  <a:gd name="T63" fmla="*/ 78 h 144"/>
                  <a:gd name="T64" fmla="*/ 36 w 84"/>
                  <a:gd name="T65" fmla="*/ 66 h 144"/>
                  <a:gd name="T66" fmla="*/ 42 w 84"/>
                  <a:gd name="T67" fmla="*/ 60 h 144"/>
                  <a:gd name="T68" fmla="*/ 48 w 84"/>
                  <a:gd name="T69" fmla="*/ 48 h 144"/>
                  <a:gd name="T70" fmla="*/ 48 w 84"/>
                  <a:gd name="T71" fmla="*/ 42 h 144"/>
                  <a:gd name="T72" fmla="*/ 54 w 84"/>
                  <a:gd name="T73" fmla="*/ 30 h 144"/>
                  <a:gd name="T74" fmla="*/ 60 w 84"/>
                  <a:gd name="T75" fmla="*/ 24 h 144"/>
                  <a:gd name="T76" fmla="*/ 66 w 84"/>
                  <a:gd name="T77" fmla="*/ 18 h 144"/>
                  <a:gd name="T78" fmla="*/ 60 w 84"/>
                  <a:gd name="T79" fmla="*/ 12 h 144"/>
                  <a:gd name="T80" fmla="*/ 60 w 84"/>
                  <a:gd name="T81" fmla="*/ 0 h 144"/>
                  <a:gd name="T82" fmla="*/ 60 w 84"/>
                  <a:gd name="T83" fmla="*/ 0 h 144"/>
                  <a:gd name="T84" fmla="*/ 66 w 84"/>
                  <a:gd name="T85" fmla="*/ 12 h 144"/>
                  <a:gd name="T86" fmla="*/ 66 w 84"/>
                  <a:gd name="T87" fmla="*/ 30 h 144"/>
                  <a:gd name="T88" fmla="*/ 78 w 84"/>
                  <a:gd name="T89" fmla="*/ 4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144">
                    <a:moveTo>
                      <a:pt x="78" y="42"/>
                    </a:moveTo>
                    <a:lnTo>
                      <a:pt x="60" y="42"/>
                    </a:lnTo>
                    <a:lnTo>
                      <a:pt x="60" y="42"/>
                    </a:lnTo>
                    <a:lnTo>
                      <a:pt x="66" y="54"/>
                    </a:lnTo>
                    <a:lnTo>
                      <a:pt x="72" y="72"/>
                    </a:lnTo>
                    <a:lnTo>
                      <a:pt x="66" y="84"/>
                    </a:lnTo>
                    <a:lnTo>
                      <a:pt x="60" y="90"/>
                    </a:lnTo>
                    <a:lnTo>
                      <a:pt x="66" y="108"/>
                    </a:lnTo>
                    <a:lnTo>
                      <a:pt x="72" y="120"/>
                    </a:lnTo>
                    <a:lnTo>
                      <a:pt x="78" y="126"/>
                    </a:lnTo>
                    <a:lnTo>
                      <a:pt x="84" y="138"/>
                    </a:lnTo>
                    <a:lnTo>
                      <a:pt x="78" y="144"/>
                    </a:lnTo>
                    <a:lnTo>
                      <a:pt x="72" y="138"/>
                    </a:lnTo>
                    <a:lnTo>
                      <a:pt x="60" y="138"/>
                    </a:lnTo>
                    <a:lnTo>
                      <a:pt x="48" y="138"/>
                    </a:lnTo>
                    <a:lnTo>
                      <a:pt x="36" y="138"/>
                    </a:lnTo>
                    <a:lnTo>
                      <a:pt x="30" y="138"/>
                    </a:lnTo>
                    <a:lnTo>
                      <a:pt x="18" y="138"/>
                    </a:lnTo>
                    <a:lnTo>
                      <a:pt x="12" y="138"/>
                    </a:lnTo>
                    <a:lnTo>
                      <a:pt x="12" y="120"/>
                    </a:lnTo>
                    <a:lnTo>
                      <a:pt x="12" y="120"/>
                    </a:lnTo>
                    <a:lnTo>
                      <a:pt x="12" y="114"/>
                    </a:lnTo>
                    <a:lnTo>
                      <a:pt x="0" y="114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108"/>
                    </a:lnTo>
                    <a:lnTo>
                      <a:pt x="0" y="96"/>
                    </a:lnTo>
                    <a:lnTo>
                      <a:pt x="6" y="90"/>
                    </a:lnTo>
                    <a:lnTo>
                      <a:pt x="12" y="78"/>
                    </a:lnTo>
                    <a:lnTo>
                      <a:pt x="18" y="78"/>
                    </a:lnTo>
                    <a:lnTo>
                      <a:pt x="24" y="84"/>
                    </a:lnTo>
                    <a:lnTo>
                      <a:pt x="36" y="78"/>
                    </a:lnTo>
                    <a:lnTo>
                      <a:pt x="36" y="66"/>
                    </a:lnTo>
                    <a:lnTo>
                      <a:pt x="42" y="60"/>
                    </a:lnTo>
                    <a:lnTo>
                      <a:pt x="48" y="48"/>
                    </a:lnTo>
                    <a:lnTo>
                      <a:pt x="48" y="42"/>
                    </a:lnTo>
                    <a:lnTo>
                      <a:pt x="54" y="30"/>
                    </a:lnTo>
                    <a:lnTo>
                      <a:pt x="60" y="24"/>
                    </a:lnTo>
                    <a:lnTo>
                      <a:pt x="66" y="18"/>
                    </a:lnTo>
                    <a:lnTo>
                      <a:pt x="60" y="12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6" y="12"/>
                    </a:lnTo>
                    <a:lnTo>
                      <a:pt x="66" y="30"/>
                    </a:lnTo>
                    <a:lnTo>
                      <a:pt x="78" y="4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68" name="Freeform 138">
                <a:extLst>
                  <a:ext uri="{FF2B5EF4-FFF2-40B4-BE49-F238E27FC236}">
                    <a16:creationId xmlns:a16="http://schemas.microsoft.com/office/drawing/2014/main" id="{55B59DF9-2B22-4266-AE56-0C09D70D3A2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67" y="1970"/>
                <a:ext cx="144" cy="108"/>
              </a:xfrm>
              <a:custGeom>
                <a:avLst/>
                <a:gdLst>
                  <a:gd name="T0" fmla="*/ 54 w 144"/>
                  <a:gd name="T1" fmla="*/ 30 h 108"/>
                  <a:gd name="T2" fmla="*/ 48 w 144"/>
                  <a:gd name="T3" fmla="*/ 24 h 108"/>
                  <a:gd name="T4" fmla="*/ 66 w 144"/>
                  <a:gd name="T5" fmla="*/ 24 h 108"/>
                  <a:gd name="T6" fmla="*/ 72 w 144"/>
                  <a:gd name="T7" fmla="*/ 12 h 108"/>
                  <a:gd name="T8" fmla="*/ 84 w 144"/>
                  <a:gd name="T9" fmla="*/ 0 h 108"/>
                  <a:gd name="T10" fmla="*/ 96 w 144"/>
                  <a:gd name="T11" fmla="*/ 0 h 108"/>
                  <a:gd name="T12" fmla="*/ 96 w 144"/>
                  <a:gd name="T13" fmla="*/ 6 h 108"/>
                  <a:gd name="T14" fmla="*/ 102 w 144"/>
                  <a:gd name="T15" fmla="*/ 12 h 108"/>
                  <a:gd name="T16" fmla="*/ 102 w 144"/>
                  <a:gd name="T17" fmla="*/ 30 h 108"/>
                  <a:gd name="T18" fmla="*/ 108 w 144"/>
                  <a:gd name="T19" fmla="*/ 30 h 108"/>
                  <a:gd name="T20" fmla="*/ 108 w 144"/>
                  <a:gd name="T21" fmla="*/ 30 h 108"/>
                  <a:gd name="T22" fmla="*/ 120 w 144"/>
                  <a:gd name="T23" fmla="*/ 42 h 108"/>
                  <a:gd name="T24" fmla="*/ 120 w 144"/>
                  <a:gd name="T25" fmla="*/ 42 h 108"/>
                  <a:gd name="T26" fmla="*/ 132 w 144"/>
                  <a:gd name="T27" fmla="*/ 54 h 108"/>
                  <a:gd name="T28" fmla="*/ 138 w 144"/>
                  <a:gd name="T29" fmla="*/ 60 h 108"/>
                  <a:gd name="T30" fmla="*/ 144 w 144"/>
                  <a:gd name="T31" fmla="*/ 72 h 108"/>
                  <a:gd name="T32" fmla="*/ 144 w 144"/>
                  <a:gd name="T33" fmla="*/ 72 h 108"/>
                  <a:gd name="T34" fmla="*/ 138 w 144"/>
                  <a:gd name="T35" fmla="*/ 72 h 108"/>
                  <a:gd name="T36" fmla="*/ 132 w 144"/>
                  <a:gd name="T37" fmla="*/ 72 h 108"/>
                  <a:gd name="T38" fmla="*/ 120 w 144"/>
                  <a:gd name="T39" fmla="*/ 72 h 108"/>
                  <a:gd name="T40" fmla="*/ 120 w 144"/>
                  <a:gd name="T41" fmla="*/ 72 h 108"/>
                  <a:gd name="T42" fmla="*/ 108 w 144"/>
                  <a:gd name="T43" fmla="*/ 72 h 108"/>
                  <a:gd name="T44" fmla="*/ 96 w 144"/>
                  <a:gd name="T45" fmla="*/ 78 h 108"/>
                  <a:gd name="T46" fmla="*/ 96 w 144"/>
                  <a:gd name="T47" fmla="*/ 78 h 108"/>
                  <a:gd name="T48" fmla="*/ 90 w 144"/>
                  <a:gd name="T49" fmla="*/ 84 h 108"/>
                  <a:gd name="T50" fmla="*/ 78 w 144"/>
                  <a:gd name="T51" fmla="*/ 78 h 108"/>
                  <a:gd name="T52" fmla="*/ 66 w 144"/>
                  <a:gd name="T53" fmla="*/ 78 h 108"/>
                  <a:gd name="T54" fmla="*/ 54 w 144"/>
                  <a:gd name="T55" fmla="*/ 72 h 108"/>
                  <a:gd name="T56" fmla="*/ 48 w 144"/>
                  <a:gd name="T57" fmla="*/ 84 h 108"/>
                  <a:gd name="T58" fmla="*/ 48 w 144"/>
                  <a:gd name="T59" fmla="*/ 90 h 108"/>
                  <a:gd name="T60" fmla="*/ 42 w 144"/>
                  <a:gd name="T61" fmla="*/ 90 h 108"/>
                  <a:gd name="T62" fmla="*/ 30 w 144"/>
                  <a:gd name="T63" fmla="*/ 90 h 108"/>
                  <a:gd name="T64" fmla="*/ 24 w 144"/>
                  <a:gd name="T65" fmla="*/ 96 h 108"/>
                  <a:gd name="T66" fmla="*/ 24 w 144"/>
                  <a:gd name="T67" fmla="*/ 108 h 108"/>
                  <a:gd name="T68" fmla="*/ 18 w 144"/>
                  <a:gd name="T69" fmla="*/ 96 h 108"/>
                  <a:gd name="T70" fmla="*/ 12 w 144"/>
                  <a:gd name="T71" fmla="*/ 90 h 108"/>
                  <a:gd name="T72" fmla="*/ 6 w 144"/>
                  <a:gd name="T73" fmla="*/ 78 h 108"/>
                  <a:gd name="T74" fmla="*/ 0 w 144"/>
                  <a:gd name="T75" fmla="*/ 60 h 108"/>
                  <a:gd name="T76" fmla="*/ 6 w 144"/>
                  <a:gd name="T77" fmla="*/ 54 h 108"/>
                  <a:gd name="T78" fmla="*/ 12 w 144"/>
                  <a:gd name="T79" fmla="*/ 42 h 108"/>
                  <a:gd name="T80" fmla="*/ 24 w 144"/>
                  <a:gd name="T81" fmla="*/ 36 h 108"/>
                  <a:gd name="T82" fmla="*/ 24 w 144"/>
                  <a:gd name="T83" fmla="*/ 42 h 108"/>
                  <a:gd name="T84" fmla="*/ 30 w 144"/>
                  <a:gd name="T85" fmla="*/ 36 h 108"/>
                  <a:gd name="T86" fmla="*/ 48 w 144"/>
                  <a:gd name="T87" fmla="*/ 36 h 108"/>
                  <a:gd name="T88" fmla="*/ 54 w 144"/>
                  <a:gd name="T89" fmla="*/ 3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4" h="108">
                    <a:moveTo>
                      <a:pt x="54" y="30"/>
                    </a:moveTo>
                    <a:lnTo>
                      <a:pt x="48" y="24"/>
                    </a:lnTo>
                    <a:lnTo>
                      <a:pt x="66" y="24"/>
                    </a:lnTo>
                    <a:lnTo>
                      <a:pt x="72" y="12"/>
                    </a:lnTo>
                    <a:lnTo>
                      <a:pt x="84" y="0"/>
                    </a:lnTo>
                    <a:lnTo>
                      <a:pt x="96" y="0"/>
                    </a:lnTo>
                    <a:lnTo>
                      <a:pt x="96" y="6"/>
                    </a:lnTo>
                    <a:lnTo>
                      <a:pt x="102" y="12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08" y="30"/>
                    </a:lnTo>
                    <a:lnTo>
                      <a:pt x="120" y="42"/>
                    </a:lnTo>
                    <a:lnTo>
                      <a:pt x="120" y="42"/>
                    </a:lnTo>
                    <a:lnTo>
                      <a:pt x="132" y="54"/>
                    </a:lnTo>
                    <a:lnTo>
                      <a:pt x="138" y="60"/>
                    </a:lnTo>
                    <a:lnTo>
                      <a:pt x="144" y="72"/>
                    </a:lnTo>
                    <a:lnTo>
                      <a:pt x="144" y="72"/>
                    </a:lnTo>
                    <a:lnTo>
                      <a:pt x="138" y="72"/>
                    </a:lnTo>
                    <a:lnTo>
                      <a:pt x="132" y="72"/>
                    </a:lnTo>
                    <a:lnTo>
                      <a:pt x="120" y="72"/>
                    </a:lnTo>
                    <a:lnTo>
                      <a:pt x="120" y="72"/>
                    </a:lnTo>
                    <a:lnTo>
                      <a:pt x="108" y="72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90" y="84"/>
                    </a:lnTo>
                    <a:lnTo>
                      <a:pt x="78" y="78"/>
                    </a:lnTo>
                    <a:lnTo>
                      <a:pt x="66" y="78"/>
                    </a:lnTo>
                    <a:lnTo>
                      <a:pt x="54" y="72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42" y="90"/>
                    </a:lnTo>
                    <a:lnTo>
                      <a:pt x="30" y="90"/>
                    </a:lnTo>
                    <a:lnTo>
                      <a:pt x="24" y="96"/>
                    </a:lnTo>
                    <a:lnTo>
                      <a:pt x="24" y="108"/>
                    </a:lnTo>
                    <a:lnTo>
                      <a:pt x="18" y="96"/>
                    </a:lnTo>
                    <a:lnTo>
                      <a:pt x="12" y="90"/>
                    </a:lnTo>
                    <a:lnTo>
                      <a:pt x="6" y="78"/>
                    </a:lnTo>
                    <a:lnTo>
                      <a:pt x="0" y="60"/>
                    </a:lnTo>
                    <a:lnTo>
                      <a:pt x="6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42"/>
                    </a:lnTo>
                    <a:lnTo>
                      <a:pt x="30" y="36"/>
                    </a:lnTo>
                    <a:lnTo>
                      <a:pt x="48" y="36"/>
                    </a:lnTo>
                    <a:lnTo>
                      <a:pt x="54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69" name="Freeform 139">
                <a:extLst>
                  <a:ext uri="{FF2B5EF4-FFF2-40B4-BE49-F238E27FC236}">
                    <a16:creationId xmlns:a16="http://schemas.microsoft.com/office/drawing/2014/main" id="{EFEB18CB-4EBC-4DBA-8B5A-701B62A5C8E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31" y="1934"/>
                <a:ext cx="30" cy="6"/>
              </a:xfrm>
              <a:custGeom>
                <a:avLst/>
                <a:gdLst>
                  <a:gd name="T0" fmla="*/ 0 w 30"/>
                  <a:gd name="T1" fmla="*/ 6 h 6"/>
                  <a:gd name="T2" fmla="*/ 0 w 30"/>
                  <a:gd name="T3" fmla="*/ 6 h 6"/>
                  <a:gd name="T4" fmla="*/ 6 w 30"/>
                  <a:gd name="T5" fmla="*/ 6 h 6"/>
                  <a:gd name="T6" fmla="*/ 12 w 30"/>
                  <a:gd name="T7" fmla="*/ 6 h 6"/>
                  <a:gd name="T8" fmla="*/ 30 w 30"/>
                  <a:gd name="T9" fmla="*/ 6 h 6"/>
                  <a:gd name="T10" fmla="*/ 24 w 30"/>
                  <a:gd name="T11" fmla="*/ 6 h 6"/>
                  <a:gd name="T12" fmla="*/ 12 w 30"/>
                  <a:gd name="T13" fmla="*/ 0 h 6"/>
                  <a:gd name="T14" fmla="*/ 12 w 30"/>
                  <a:gd name="T15" fmla="*/ 0 h 6"/>
                  <a:gd name="T16" fmla="*/ 0 w 30"/>
                  <a:gd name="T17" fmla="*/ 0 h 6"/>
                  <a:gd name="T18" fmla="*/ 0 w 30"/>
                  <a:gd name="T19" fmla="*/ 6 h 6"/>
                  <a:gd name="T20" fmla="*/ 12 w 30"/>
                  <a:gd name="T21" fmla="*/ 6 h 6"/>
                  <a:gd name="T22" fmla="*/ 6 w 30"/>
                  <a:gd name="T23" fmla="*/ 6 h 6"/>
                  <a:gd name="T24" fmla="*/ 0 w 30"/>
                  <a:gd name="T2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0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30" y="6"/>
                    </a:lnTo>
                    <a:lnTo>
                      <a:pt x="24" y="6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6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70" name="Freeform 140">
                <a:extLst>
                  <a:ext uri="{FF2B5EF4-FFF2-40B4-BE49-F238E27FC236}">
                    <a16:creationId xmlns:a16="http://schemas.microsoft.com/office/drawing/2014/main" id="{7B0A4416-D921-4A53-8B69-F470E45804A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75" y="1970"/>
                <a:ext cx="48" cy="78"/>
              </a:xfrm>
              <a:custGeom>
                <a:avLst/>
                <a:gdLst>
                  <a:gd name="T0" fmla="*/ 42 w 48"/>
                  <a:gd name="T1" fmla="*/ 66 h 78"/>
                  <a:gd name="T2" fmla="*/ 36 w 48"/>
                  <a:gd name="T3" fmla="*/ 66 h 78"/>
                  <a:gd name="T4" fmla="*/ 30 w 48"/>
                  <a:gd name="T5" fmla="*/ 72 h 78"/>
                  <a:gd name="T6" fmla="*/ 18 w 48"/>
                  <a:gd name="T7" fmla="*/ 72 h 78"/>
                  <a:gd name="T8" fmla="*/ 12 w 48"/>
                  <a:gd name="T9" fmla="*/ 78 h 78"/>
                  <a:gd name="T10" fmla="*/ 0 w 48"/>
                  <a:gd name="T11" fmla="*/ 72 h 78"/>
                  <a:gd name="T12" fmla="*/ 6 w 48"/>
                  <a:gd name="T13" fmla="*/ 72 h 78"/>
                  <a:gd name="T14" fmla="*/ 6 w 48"/>
                  <a:gd name="T15" fmla="*/ 60 h 78"/>
                  <a:gd name="T16" fmla="*/ 0 w 48"/>
                  <a:gd name="T17" fmla="*/ 48 h 78"/>
                  <a:gd name="T18" fmla="*/ 6 w 48"/>
                  <a:gd name="T19" fmla="*/ 42 h 78"/>
                  <a:gd name="T20" fmla="*/ 12 w 48"/>
                  <a:gd name="T21" fmla="*/ 36 h 78"/>
                  <a:gd name="T22" fmla="*/ 6 w 48"/>
                  <a:gd name="T23" fmla="*/ 18 h 78"/>
                  <a:gd name="T24" fmla="*/ 6 w 48"/>
                  <a:gd name="T25" fmla="*/ 6 h 78"/>
                  <a:gd name="T26" fmla="*/ 6 w 48"/>
                  <a:gd name="T27" fmla="*/ 0 h 78"/>
                  <a:gd name="T28" fmla="*/ 18 w 48"/>
                  <a:gd name="T29" fmla="*/ 0 h 78"/>
                  <a:gd name="T30" fmla="*/ 30 w 48"/>
                  <a:gd name="T31" fmla="*/ 0 h 78"/>
                  <a:gd name="T32" fmla="*/ 36 w 48"/>
                  <a:gd name="T33" fmla="*/ 0 h 78"/>
                  <a:gd name="T34" fmla="*/ 36 w 48"/>
                  <a:gd name="T35" fmla="*/ 0 h 78"/>
                  <a:gd name="T36" fmla="*/ 42 w 48"/>
                  <a:gd name="T37" fmla="*/ 12 h 78"/>
                  <a:gd name="T38" fmla="*/ 42 w 48"/>
                  <a:gd name="T39" fmla="*/ 18 h 78"/>
                  <a:gd name="T40" fmla="*/ 42 w 48"/>
                  <a:gd name="T41" fmla="*/ 24 h 78"/>
                  <a:gd name="T42" fmla="*/ 42 w 48"/>
                  <a:gd name="T43" fmla="*/ 36 h 78"/>
                  <a:gd name="T44" fmla="*/ 42 w 48"/>
                  <a:gd name="T45" fmla="*/ 42 h 78"/>
                  <a:gd name="T46" fmla="*/ 42 w 48"/>
                  <a:gd name="T47" fmla="*/ 54 h 78"/>
                  <a:gd name="T48" fmla="*/ 48 w 48"/>
                  <a:gd name="T49" fmla="*/ 60 h 78"/>
                  <a:gd name="T50" fmla="*/ 42 w 48"/>
                  <a:gd name="T51" fmla="*/ 66 h 78"/>
                  <a:gd name="T52" fmla="*/ 42 w 48"/>
                  <a:gd name="T53" fmla="*/ 60 h 78"/>
                  <a:gd name="T54" fmla="*/ 42 w 48"/>
                  <a:gd name="T55" fmla="*/ 6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42" y="66"/>
                    </a:moveTo>
                    <a:lnTo>
                      <a:pt x="36" y="66"/>
                    </a:lnTo>
                    <a:lnTo>
                      <a:pt x="30" y="72"/>
                    </a:lnTo>
                    <a:lnTo>
                      <a:pt x="18" y="72"/>
                    </a:lnTo>
                    <a:lnTo>
                      <a:pt x="12" y="78"/>
                    </a:lnTo>
                    <a:lnTo>
                      <a:pt x="0" y="72"/>
                    </a:lnTo>
                    <a:lnTo>
                      <a:pt x="6" y="72"/>
                    </a:lnTo>
                    <a:lnTo>
                      <a:pt x="6" y="60"/>
                    </a:lnTo>
                    <a:lnTo>
                      <a:pt x="0" y="48"/>
                    </a:lnTo>
                    <a:lnTo>
                      <a:pt x="6" y="42"/>
                    </a:lnTo>
                    <a:lnTo>
                      <a:pt x="12" y="36"/>
                    </a:lnTo>
                    <a:lnTo>
                      <a:pt x="6" y="18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42" y="12"/>
                    </a:lnTo>
                    <a:lnTo>
                      <a:pt x="42" y="18"/>
                    </a:lnTo>
                    <a:lnTo>
                      <a:pt x="42" y="24"/>
                    </a:lnTo>
                    <a:lnTo>
                      <a:pt x="42" y="36"/>
                    </a:lnTo>
                    <a:lnTo>
                      <a:pt x="42" y="42"/>
                    </a:lnTo>
                    <a:lnTo>
                      <a:pt x="42" y="54"/>
                    </a:lnTo>
                    <a:lnTo>
                      <a:pt x="48" y="60"/>
                    </a:lnTo>
                    <a:lnTo>
                      <a:pt x="42" y="66"/>
                    </a:lnTo>
                    <a:lnTo>
                      <a:pt x="42" y="60"/>
                    </a:lnTo>
                    <a:lnTo>
                      <a:pt x="42" y="6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71" name="Freeform 141">
                <a:extLst>
                  <a:ext uri="{FF2B5EF4-FFF2-40B4-BE49-F238E27FC236}">
                    <a16:creationId xmlns:a16="http://schemas.microsoft.com/office/drawing/2014/main" id="{01900B2A-3EA3-4362-A4F3-4ECD14AAA73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49" y="1946"/>
                <a:ext cx="78" cy="66"/>
              </a:xfrm>
              <a:custGeom>
                <a:avLst/>
                <a:gdLst>
                  <a:gd name="T0" fmla="*/ 72 w 78"/>
                  <a:gd name="T1" fmla="*/ 18 h 66"/>
                  <a:gd name="T2" fmla="*/ 66 w 78"/>
                  <a:gd name="T3" fmla="*/ 24 h 66"/>
                  <a:gd name="T4" fmla="*/ 72 w 78"/>
                  <a:gd name="T5" fmla="*/ 24 h 66"/>
                  <a:gd name="T6" fmla="*/ 72 w 78"/>
                  <a:gd name="T7" fmla="*/ 30 h 66"/>
                  <a:gd name="T8" fmla="*/ 72 w 78"/>
                  <a:gd name="T9" fmla="*/ 42 h 66"/>
                  <a:gd name="T10" fmla="*/ 78 w 78"/>
                  <a:gd name="T11" fmla="*/ 42 h 66"/>
                  <a:gd name="T12" fmla="*/ 78 w 78"/>
                  <a:gd name="T13" fmla="*/ 48 h 66"/>
                  <a:gd name="T14" fmla="*/ 78 w 78"/>
                  <a:gd name="T15" fmla="*/ 54 h 66"/>
                  <a:gd name="T16" fmla="*/ 78 w 78"/>
                  <a:gd name="T17" fmla="*/ 54 h 66"/>
                  <a:gd name="T18" fmla="*/ 72 w 78"/>
                  <a:gd name="T19" fmla="*/ 54 h 66"/>
                  <a:gd name="T20" fmla="*/ 72 w 78"/>
                  <a:gd name="T21" fmla="*/ 60 h 66"/>
                  <a:gd name="T22" fmla="*/ 72 w 78"/>
                  <a:gd name="T23" fmla="*/ 66 h 66"/>
                  <a:gd name="T24" fmla="*/ 72 w 78"/>
                  <a:gd name="T25" fmla="*/ 66 h 66"/>
                  <a:gd name="T26" fmla="*/ 66 w 78"/>
                  <a:gd name="T27" fmla="*/ 66 h 66"/>
                  <a:gd name="T28" fmla="*/ 60 w 78"/>
                  <a:gd name="T29" fmla="*/ 66 h 66"/>
                  <a:gd name="T30" fmla="*/ 60 w 78"/>
                  <a:gd name="T31" fmla="*/ 66 h 66"/>
                  <a:gd name="T32" fmla="*/ 54 w 78"/>
                  <a:gd name="T33" fmla="*/ 54 h 66"/>
                  <a:gd name="T34" fmla="*/ 48 w 78"/>
                  <a:gd name="T35" fmla="*/ 54 h 66"/>
                  <a:gd name="T36" fmla="*/ 48 w 78"/>
                  <a:gd name="T37" fmla="*/ 54 h 66"/>
                  <a:gd name="T38" fmla="*/ 48 w 78"/>
                  <a:gd name="T39" fmla="*/ 48 h 66"/>
                  <a:gd name="T40" fmla="*/ 42 w 78"/>
                  <a:gd name="T41" fmla="*/ 36 h 66"/>
                  <a:gd name="T42" fmla="*/ 24 w 78"/>
                  <a:gd name="T43" fmla="*/ 36 h 66"/>
                  <a:gd name="T44" fmla="*/ 18 w 78"/>
                  <a:gd name="T45" fmla="*/ 48 h 66"/>
                  <a:gd name="T46" fmla="*/ 18 w 78"/>
                  <a:gd name="T47" fmla="*/ 42 h 66"/>
                  <a:gd name="T48" fmla="*/ 12 w 78"/>
                  <a:gd name="T49" fmla="*/ 42 h 66"/>
                  <a:gd name="T50" fmla="*/ 12 w 78"/>
                  <a:gd name="T51" fmla="*/ 36 h 66"/>
                  <a:gd name="T52" fmla="*/ 6 w 78"/>
                  <a:gd name="T53" fmla="*/ 36 h 66"/>
                  <a:gd name="T54" fmla="*/ 0 w 78"/>
                  <a:gd name="T55" fmla="*/ 30 h 66"/>
                  <a:gd name="T56" fmla="*/ 0 w 78"/>
                  <a:gd name="T57" fmla="*/ 24 h 66"/>
                  <a:gd name="T58" fmla="*/ 0 w 78"/>
                  <a:gd name="T59" fmla="*/ 24 h 66"/>
                  <a:gd name="T60" fmla="*/ 0 w 78"/>
                  <a:gd name="T61" fmla="*/ 24 h 66"/>
                  <a:gd name="T62" fmla="*/ 0 w 78"/>
                  <a:gd name="T63" fmla="*/ 24 h 66"/>
                  <a:gd name="T64" fmla="*/ 0 w 78"/>
                  <a:gd name="T65" fmla="*/ 24 h 66"/>
                  <a:gd name="T66" fmla="*/ 0 w 78"/>
                  <a:gd name="T67" fmla="*/ 18 h 66"/>
                  <a:gd name="T68" fmla="*/ 12 w 78"/>
                  <a:gd name="T69" fmla="*/ 12 h 66"/>
                  <a:gd name="T70" fmla="*/ 12 w 78"/>
                  <a:gd name="T71" fmla="*/ 6 h 66"/>
                  <a:gd name="T72" fmla="*/ 12 w 78"/>
                  <a:gd name="T73" fmla="*/ 0 h 66"/>
                  <a:gd name="T74" fmla="*/ 24 w 78"/>
                  <a:gd name="T75" fmla="*/ 6 h 66"/>
                  <a:gd name="T76" fmla="*/ 36 w 78"/>
                  <a:gd name="T77" fmla="*/ 6 h 66"/>
                  <a:gd name="T78" fmla="*/ 36 w 78"/>
                  <a:gd name="T79" fmla="*/ 6 h 66"/>
                  <a:gd name="T80" fmla="*/ 42 w 78"/>
                  <a:gd name="T81" fmla="*/ 6 h 66"/>
                  <a:gd name="T82" fmla="*/ 48 w 78"/>
                  <a:gd name="T83" fmla="*/ 12 h 66"/>
                  <a:gd name="T84" fmla="*/ 54 w 78"/>
                  <a:gd name="T85" fmla="*/ 6 h 66"/>
                  <a:gd name="T86" fmla="*/ 60 w 78"/>
                  <a:gd name="T87" fmla="*/ 6 h 66"/>
                  <a:gd name="T88" fmla="*/ 60 w 78"/>
                  <a:gd name="T89" fmla="*/ 6 h 66"/>
                  <a:gd name="T90" fmla="*/ 66 w 78"/>
                  <a:gd name="T91" fmla="*/ 12 h 66"/>
                  <a:gd name="T92" fmla="*/ 72 w 78"/>
                  <a:gd name="T93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8" h="66">
                    <a:moveTo>
                      <a:pt x="72" y="18"/>
                    </a:moveTo>
                    <a:lnTo>
                      <a:pt x="66" y="24"/>
                    </a:lnTo>
                    <a:lnTo>
                      <a:pt x="72" y="24"/>
                    </a:lnTo>
                    <a:lnTo>
                      <a:pt x="72" y="30"/>
                    </a:lnTo>
                    <a:lnTo>
                      <a:pt x="72" y="42"/>
                    </a:lnTo>
                    <a:lnTo>
                      <a:pt x="78" y="42"/>
                    </a:lnTo>
                    <a:lnTo>
                      <a:pt x="78" y="48"/>
                    </a:lnTo>
                    <a:lnTo>
                      <a:pt x="78" y="54"/>
                    </a:lnTo>
                    <a:lnTo>
                      <a:pt x="78" y="54"/>
                    </a:lnTo>
                    <a:lnTo>
                      <a:pt x="72" y="54"/>
                    </a:lnTo>
                    <a:lnTo>
                      <a:pt x="72" y="60"/>
                    </a:lnTo>
                    <a:lnTo>
                      <a:pt x="72" y="66"/>
                    </a:lnTo>
                    <a:lnTo>
                      <a:pt x="72" y="66"/>
                    </a:lnTo>
                    <a:lnTo>
                      <a:pt x="66" y="66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54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48"/>
                    </a:lnTo>
                    <a:lnTo>
                      <a:pt x="42" y="36"/>
                    </a:lnTo>
                    <a:lnTo>
                      <a:pt x="24" y="36"/>
                    </a:lnTo>
                    <a:lnTo>
                      <a:pt x="18" y="48"/>
                    </a:lnTo>
                    <a:lnTo>
                      <a:pt x="18" y="42"/>
                    </a:lnTo>
                    <a:lnTo>
                      <a:pt x="12" y="42"/>
                    </a:lnTo>
                    <a:lnTo>
                      <a:pt x="12" y="36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12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12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72" name="Freeform 142">
                <a:extLst>
                  <a:ext uri="{FF2B5EF4-FFF2-40B4-BE49-F238E27FC236}">
                    <a16:creationId xmlns:a16="http://schemas.microsoft.com/office/drawing/2014/main" id="{85A059E8-08A7-4354-A95A-E4AEF68BF6E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31" y="1946"/>
                <a:ext cx="30" cy="24"/>
              </a:xfrm>
              <a:custGeom>
                <a:avLst/>
                <a:gdLst>
                  <a:gd name="T0" fmla="*/ 12 w 30"/>
                  <a:gd name="T1" fmla="*/ 12 h 24"/>
                  <a:gd name="T2" fmla="*/ 12 w 30"/>
                  <a:gd name="T3" fmla="*/ 18 h 24"/>
                  <a:gd name="T4" fmla="*/ 18 w 30"/>
                  <a:gd name="T5" fmla="*/ 24 h 24"/>
                  <a:gd name="T6" fmla="*/ 18 w 30"/>
                  <a:gd name="T7" fmla="*/ 24 h 24"/>
                  <a:gd name="T8" fmla="*/ 18 w 30"/>
                  <a:gd name="T9" fmla="*/ 18 h 24"/>
                  <a:gd name="T10" fmla="*/ 30 w 30"/>
                  <a:gd name="T11" fmla="*/ 12 h 24"/>
                  <a:gd name="T12" fmla="*/ 30 w 30"/>
                  <a:gd name="T13" fmla="*/ 6 h 24"/>
                  <a:gd name="T14" fmla="*/ 30 w 30"/>
                  <a:gd name="T15" fmla="*/ 0 h 24"/>
                  <a:gd name="T16" fmla="*/ 24 w 30"/>
                  <a:gd name="T17" fmla="*/ 0 h 24"/>
                  <a:gd name="T18" fmla="*/ 12 w 30"/>
                  <a:gd name="T19" fmla="*/ 0 h 24"/>
                  <a:gd name="T20" fmla="*/ 0 w 30"/>
                  <a:gd name="T21" fmla="*/ 6 h 24"/>
                  <a:gd name="T22" fmla="*/ 6 w 30"/>
                  <a:gd name="T23" fmla="*/ 6 h 24"/>
                  <a:gd name="T24" fmla="*/ 0 w 30"/>
                  <a:gd name="T25" fmla="*/ 6 h 24"/>
                  <a:gd name="T26" fmla="*/ 6 w 30"/>
                  <a:gd name="T27" fmla="*/ 12 h 24"/>
                  <a:gd name="T28" fmla="*/ 6 w 30"/>
                  <a:gd name="T29" fmla="*/ 12 h 24"/>
                  <a:gd name="T30" fmla="*/ 12 w 30"/>
                  <a:gd name="T31" fmla="*/ 12 h 24"/>
                  <a:gd name="T32" fmla="*/ 18 w 30"/>
                  <a:gd name="T33" fmla="*/ 12 h 24"/>
                  <a:gd name="T34" fmla="*/ 12 w 30"/>
                  <a:gd name="T35" fmla="*/ 12 h 24"/>
                  <a:gd name="T36" fmla="*/ 12 w 30"/>
                  <a:gd name="T37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" h="24">
                    <a:moveTo>
                      <a:pt x="12" y="12"/>
                    </a:moveTo>
                    <a:lnTo>
                      <a:pt x="12" y="18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18" y="18"/>
                    </a:lnTo>
                    <a:lnTo>
                      <a:pt x="30" y="12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73" name="Freeform 143">
                <a:extLst>
                  <a:ext uri="{FF2B5EF4-FFF2-40B4-BE49-F238E27FC236}">
                    <a16:creationId xmlns:a16="http://schemas.microsoft.com/office/drawing/2014/main" id="{4E1142B8-7B7F-4120-B7FD-07892FE21A6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21" y="1970"/>
                <a:ext cx="66" cy="78"/>
              </a:xfrm>
              <a:custGeom>
                <a:avLst/>
                <a:gdLst>
                  <a:gd name="T0" fmla="*/ 36 w 66"/>
                  <a:gd name="T1" fmla="*/ 6 h 78"/>
                  <a:gd name="T2" fmla="*/ 30 w 66"/>
                  <a:gd name="T3" fmla="*/ 6 h 78"/>
                  <a:gd name="T4" fmla="*/ 24 w 66"/>
                  <a:gd name="T5" fmla="*/ 6 h 78"/>
                  <a:gd name="T6" fmla="*/ 24 w 66"/>
                  <a:gd name="T7" fmla="*/ 0 h 78"/>
                  <a:gd name="T8" fmla="*/ 18 w 66"/>
                  <a:gd name="T9" fmla="*/ 6 h 78"/>
                  <a:gd name="T10" fmla="*/ 12 w 66"/>
                  <a:gd name="T11" fmla="*/ 6 h 78"/>
                  <a:gd name="T12" fmla="*/ 6 w 66"/>
                  <a:gd name="T13" fmla="*/ 6 h 78"/>
                  <a:gd name="T14" fmla="*/ 0 w 66"/>
                  <a:gd name="T15" fmla="*/ 6 h 78"/>
                  <a:gd name="T16" fmla="*/ 0 w 66"/>
                  <a:gd name="T17" fmla="*/ 18 h 78"/>
                  <a:gd name="T18" fmla="*/ 6 w 66"/>
                  <a:gd name="T19" fmla="*/ 18 h 78"/>
                  <a:gd name="T20" fmla="*/ 6 w 66"/>
                  <a:gd name="T21" fmla="*/ 24 h 78"/>
                  <a:gd name="T22" fmla="*/ 6 w 66"/>
                  <a:gd name="T23" fmla="*/ 30 h 78"/>
                  <a:gd name="T24" fmla="*/ 6 w 66"/>
                  <a:gd name="T25" fmla="*/ 30 h 78"/>
                  <a:gd name="T26" fmla="*/ 0 w 66"/>
                  <a:gd name="T27" fmla="*/ 30 h 78"/>
                  <a:gd name="T28" fmla="*/ 0 w 66"/>
                  <a:gd name="T29" fmla="*/ 36 h 78"/>
                  <a:gd name="T30" fmla="*/ 0 w 66"/>
                  <a:gd name="T31" fmla="*/ 42 h 78"/>
                  <a:gd name="T32" fmla="*/ 0 w 66"/>
                  <a:gd name="T33" fmla="*/ 42 h 78"/>
                  <a:gd name="T34" fmla="*/ 0 w 66"/>
                  <a:gd name="T35" fmla="*/ 54 h 78"/>
                  <a:gd name="T36" fmla="*/ 0 w 66"/>
                  <a:gd name="T37" fmla="*/ 54 h 78"/>
                  <a:gd name="T38" fmla="*/ 6 w 66"/>
                  <a:gd name="T39" fmla="*/ 60 h 78"/>
                  <a:gd name="T40" fmla="*/ 12 w 66"/>
                  <a:gd name="T41" fmla="*/ 66 h 78"/>
                  <a:gd name="T42" fmla="*/ 6 w 66"/>
                  <a:gd name="T43" fmla="*/ 78 h 78"/>
                  <a:gd name="T44" fmla="*/ 24 w 66"/>
                  <a:gd name="T45" fmla="*/ 78 h 78"/>
                  <a:gd name="T46" fmla="*/ 36 w 66"/>
                  <a:gd name="T47" fmla="*/ 72 h 78"/>
                  <a:gd name="T48" fmla="*/ 30 w 66"/>
                  <a:gd name="T49" fmla="*/ 72 h 78"/>
                  <a:gd name="T50" fmla="*/ 48 w 66"/>
                  <a:gd name="T51" fmla="*/ 72 h 78"/>
                  <a:gd name="T52" fmla="*/ 36 w 66"/>
                  <a:gd name="T53" fmla="*/ 72 h 78"/>
                  <a:gd name="T54" fmla="*/ 48 w 66"/>
                  <a:gd name="T55" fmla="*/ 72 h 78"/>
                  <a:gd name="T56" fmla="*/ 54 w 66"/>
                  <a:gd name="T57" fmla="*/ 72 h 78"/>
                  <a:gd name="T58" fmla="*/ 54 w 66"/>
                  <a:gd name="T59" fmla="*/ 72 h 78"/>
                  <a:gd name="T60" fmla="*/ 60 w 66"/>
                  <a:gd name="T61" fmla="*/ 72 h 78"/>
                  <a:gd name="T62" fmla="*/ 60 w 66"/>
                  <a:gd name="T63" fmla="*/ 60 h 78"/>
                  <a:gd name="T64" fmla="*/ 54 w 66"/>
                  <a:gd name="T65" fmla="*/ 48 h 78"/>
                  <a:gd name="T66" fmla="*/ 60 w 66"/>
                  <a:gd name="T67" fmla="*/ 42 h 78"/>
                  <a:gd name="T68" fmla="*/ 66 w 66"/>
                  <a:gd name="T69" fmla="*/ 36 h 78"/>
                  <a:gd name="T70" fmla="*/ 60 w 66"/>
                  <a:gd name="T71" fmla="*/ 18 h 78"/>
                  <a:gd name="T72" fmla="*/ 48 w 66"/>
                  <a:gd name="T73" fmla="*/ 12 h 78"/>
                  <a:gd name="T74" fmla="*/ 42 w 66"/>
                  <a:gd name="T75" fmla="*/ 12 h 78"/>
                  <a:gd name="T76" fmla="*/ 36 w 66"/>
                  <a:gd name="T77" fmla="*/ 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6" h="78">
                    <a:moveTo>
                      <a:pt x="36" y="6"/>
                    </a:moveTo>
                    <a:lnTo>
                      <a:pt x="30" y="6"/>
                    </a:lnTo>
                    <a:lnTo>
                      <a:pt x="24" y="6"/>
                    </a:lnTo>
                    <a:lnTo>
                      <a:pt x="24" y="0"/>
                    </a:lnTo>
                    <a:lnTo>
                      <a:pt x="18" y="6"/>
                    </a:lnTo>
                    <a:lnTo>
                      <a:pt x="12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6" y="24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6" y="60"/>
                    </a:lnTo>
                    <a:lnTo>
                      <a:pt x="12" y="66"/>
                    </a:lnTo>
                    <a:lnTo>
                      <a:pt x="6" y="78"/>
                    </a:lnTo>
                    <a:lnTo>
                      <a:pt x="24" y="78"/>
                    </a:lnTo>
                    <a:lnTo>
                      <a:pt x="36" y="72"/>
                    </a:lnTo>
                    <a:lnTo>
                      <a:pt x="30" y="72"/>
                    </a:lnTo>
                    <a:lnTo>
                      <a:pt x="48" y="72"/>
                    </a:lnTo>
                    <a:lnTo>
                      <a:pt x="36" y="72"/>
                    </a:lnTo>
                    <a:lnTo>
                      <a:pt x="48" y="72"/>
                    </a:lnTo>
                    <a:lnTo>
                      <a:pt x="54" y="72"/>
                    </a:lnTo>
                    <a:lnTo>
                      <a:pt x="54" y="72"/>
                    </a:lnTo>
                    <a:lnTo>
                      <a:pt x="60" y="72"/>
                    </a:lnTo>
                    <a:lnTo>
                      <a:pt x="60" y="60"/>
                    </a:lnTo>
                    <a:lnTo>
                      <a:pt x="54" y="48"/>
                    </a:lnTo>
                    <a:lnTo>
                      <a:pt x="60" y="42"/>
                    </a:lnTo>
                    <a:lnTo>
                      <a:pt x="66" y="36"/>
                    </a:lnTo>
                    <a:lnTo>
                      <a:pt x="60" y="18"/>
                    </a:lnTo>
                    <a:lnTo>
                      <a:pt x="48" y="12"/>
                    </a:lnTo>
                    <a:lnTo>
                      <a:pt x="42" y="12"/>
                    </a:lnTo>
                    <a:lnTo>
                      <a:pt x="3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74" name="Freeform 144">
                <a:extLst>
                  <a:ext uri="{FF2B5EF4-FFF2-40B4-BE49-F238E27FC236}">
                    <a16:creationId xmlns:a16="http://schemas.microsoft.com/office/drawing/2014/main" id="{892C4C1F-7686-43A4-86EA-847496C07C7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67" y="1982"/>
                <a:ext cx="30" cy="36"/>
              </a:xfrm>
              <a:custGeom>
                <a:avLst/>
                <a:gdLst>
                  <a:gd name="T0" fmla="*/ 30 w 30"/>
                  <a:gd name="T1" fmla="*/ 18 h 36"/>
                  <a:gd name="T2" fmla="*/ 24 w 30"/>
                  <a:gd name="T3" fmla="*/ 24 h 36"/>
                  <a:gd name="T4" fmla="*/ 24 w 30"/>
                  <a:gd name="T5" fmla="*/ 30 h 36"/>
                  <a:gd name="T6" fmla="*/ 18 w 30"/>
                  <a:gd name="T7" fmla="*/ 36 h 36"/>
                  <a:gd name="T8" fmla="*/ 6 w 30"/>
                  <a:gd name="T9" fmla="*/ 30 h 36"/>
                  <a:gd name="T10" fmla="*/ 12 w 30"/>
                  <a:gd name="T11" fmla="*/ 30 h 36"/>
                  <a:gd name="T12" fmla="*/ 6 w 30"/>
                  <a:gd name="T13" fmla="*/ 30 h 36"/>
                  <a:gd name="T14" fmla="*/ 0 w 30"/>
                  <a:gd name="T15" fmla="*/ 18 h 36"/>
                  <a:gd name="T16" fmla="*/ 6 w 30"/>
                  <a:gd name="T17" fmla="*/ 18 h 36"/>
                  <a:gd name="T18" fmla="*/ 0 w 30"/>
                  <a:gd name="T19" fmla="*/ 18 h 36"/>
                  <a:gd name="T20" fmla="*/ 0 w 30"/>
                  <a:gd name="T21" fmla="*/ 12 h 36"/>
                  <a:gd name="T22" fmla="*/ 0 w 30"/>
                  <a:gd name="T23" fmla="*/ 12 h 36"/>
                  <a:gd name="T24" fmla="*/ 6 w 30"/>
                  <a:gd name="T25" fmla="*/ 0 h 36"/>
                  <a:gd name="T26" fmla="*/ 24 w 30"/>
                  <a:gd name="T27" fmla="*/ 0 h 36"/>
                  <a:gd name="T28" fmla="*/ 30 w 30"/>
                  <a:gd name="T29" fmla="*/ 12 h 36"/>
                  <a:gd name="T30" fmla="*/ 30 w 30"/>
                  <a:gd name="T31" fmla="*/ 18 h 36"/>
                  <a:gd name="T32" fmla="*/ 30 w 30"/>
                  <a:gd name="T33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" h="36">
                    <a:moveTo>
                      <a:pt x="30" y="18"/>
                    </a:moveTo>
                    <a:lnTo>
                      <a:pt x="24" y="24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30"/>
                    </a:lnTo>
                    <a:lnTo>
                      <a:pt x="12" y="30"/>
                    </a:lnTo>
                    <a:lnTo>
                      <a:pt x="6" y="30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24" y="0"/>
                    </a:lnTo>
                    <a:lnTo>
                      <a:pt x="30" y="12"/>
                    </a:lnTo>
                    <a:lnTo>
                      <a:pt x="30" y="18"/>
                    </a:lnTo>
                    <a:lnTo>
                      <a:pt x="30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75" name="Freeform 145">
                <a:extLst>
                  <a:ext uri="{FF2B5EF4-FFF2-40B4-BE49-F238E27FC236}">
                    <a16:creationId xmlns:a16="http://schemas.microsoft.com/office/drawing/2014/main" id="{8C5A3A63-049C-4991-88CE-8C06B9BCBE0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11" y="1970"/>
                <a:ext cx="18" cy="60"/>
              </a:xfrm>
              <a:custGeom>
                <a:avLst/>
                <a:gdLst>
                  <a:gd name="T0" fmla="*/ 6 w 18"/>
                  <a:gd name="T1" fmla="*/ 0 h 60"/>
                  <a:gd name="T2" fmla="*/ 0 w 18"/>
                  <a:gd name="T3" fmla="*/ 0 h 60"/>
                  <a:gd name="T4" fmla="*/ 0 w 18"/>
                  <a:gd name="T5" fmla="*/ 0 h 60"/>
                  <a:gd name="T6" fmla="*/ 6 w 18"/>
                  <a:gd name="T7" fmla="*/ 12 h 60"/>
                  <a:gd name="T8" fmla="*/ 6 w 18"/>
                  <a:gd name="T9" fmla="*/ 18 h 60"/>
                  <a:gd name="T10" fmla="*/ 6 w 18"/>
                  <a:gd name="T11" fmla="*/ 24 h 60"/>
                  <a:gd name="T12" fmla="*/ 6 w 18"/>
                  <a:gd name="T13" fmla="*/ 36 h 60"/>
                  <a:gd name="T14" fmla="*/ 6 w 18"/>
                  <a:gd name="T15" fmla="*/ 42 h 60"/>
                  <a:gd name="T16" fmla="*/ 6 w 18"/>
                  <a:gd name="T17" fmla="*/ 54 h 60"/>
                  <a:gd name="T18" fmla="*/ 12 w 18"/>
                  <a:gd name="T19" fmla="*/ 60 h 60"/>
                  <a:gd name="T20" fmla="*/ 18 w 18"/>
                  <a:gd name="T21" fmla="*/ 60 h 60"/>
                  <a:gd name="T22" fmla="*/ 18 w 18"/>
                  <a:gd name="T23" fmla="*/ 48 h 60"/>
                  <a:gd name="T24" fmla="*/ 18 w 18"/>
                  <a:gd name="T25" fmla="*/ 42 h 60"/>
                  <a:gd name="T26" fmla="*/ 18 w 18"/>
                  <a:gd name="T27" fmla="*/ 30 h 60"/>
                  <a:gd name="T28" fmla="*/ 18 w 18"/>
                  <a:gd name="T29" fmla="*/ 18 h 60"/>
                  <a:gd name="T30" fmla="*/ 12 w 18"/>
                  <a:gd name="T31" fmla="*/ 12 h 60"/>
                  <a:gd name="T32" fmla="*/ 6 w 18"/>
                  <a:gd name="T33" fmla="*/ 6 h 60"/>
                  <a:gd name="T34" fmla="*/ 12 w 18"/>
                  <a:gd name="T35" fmla="*/ 0 h 60"/>
                  <a:gd name="T36" fmla="*/ 6 w 18"/>
                  <a:gd name="T37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60">
                    <a:moveTo>
                      <a:pt x="6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6" y="24"/>
                    </a:lnTo>
                    <a:lnTo>
                      <a:pt x="6" y="36"/>
                    </a:lnTo>
                    <a:lnTo>
                      <a:pt x="6" y="42"/>
                    </a:lnTo>
                    <a:lnTo>
                      <a:pt x="6" y="54"/>
                    </a:lnTo>
                    <a:lnTo>
                      <a:pt x="12" y="60"/>
                    </a:lnTo>
                    <a:lnTo>
                      <a:pt x="18" y="60"/>
                    </a:lnTo>
                    <a:lnTo>
                      <a:pt x="18" y="48"/>
                    </a:lnTo>
                    <a:lnTo>
                      <a:pt x="18" y="42"/>
                    </a:lnTo>
                    <a:lnTo>
                      <a:pt x="18" y="30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76" name="Freeform 146">
                <a:extLst>
                  <a:ext uri="{FF2B5EF4-FFF2-40B4-BE49-F238E27FC236}">
                    <a16:creationId xmlns:a16="http://schemas.microsoft.com/office/drawing/2014/main" id="{D28299D3-E8CD-4411-A8D6-1E9BB0F05C8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21" y="1647"/>
                <a:ext cx="216" cy="222"/>
              </a:xfrm>
              <a:custGeom>
                <a:avLst/>
                <a:gdLst>
                  <a:gd name="T0" fmla="*/ 0 w 216"/>
                  <a:gd name="T1" fmla="*/ 114 h 222"/>
                  <a:gd name="T2" fmla="*/ 6 w 216"/>
                  <a:gd name="T3" fmla="*/ 126 h 222"/>
                  <a:gd name="T4" fmla="*/ 30 w 216"/>
                  <a:gd name="T5" fmla="*/ 144 h 222"/>
                  <a:gd name="T6" fmla="*/ 48 w 216"/>
                  <a:gd name="T7" fmla="*/ 156 h 222"/>
                  <a:gd name="T8" fmla="*/ 60 w 216"/>
                  <a:gd name="T9" fmla="*/ 168 h 222"/>
                  <a:gd name="T10" fmla="*/ 78 w 216"/>
                  <a:gd name="T11" fmla="*/ 180 h 222"/>
                  <a:gd name="T12" fmla="*/ 96 w 216"/>
                  <a:gd name="T13" fmla="*/ 192 h 222"/>
                  <a:gd name="T14" fmla="*/ 102 w 216"/>
                  <a:gd name="T15" fmla="*/ 204 h 222"/>
                  <a:gd name="T16" fmla="*/ 120 w 216"/>
                  <a:gd name="T17" fmla="*/ 210 h 222"/>
                  <a:gd name="T18" fmla="*/ 138 w 216"/>
                  <a:gd name="T19" fmla="*/ 222 h 222"/>
                  <a:gd name="T20" fmla="*/ 150 w 216"/>
                  <a:gd name="T21" fmla="*/ 216 h 222"/>
                  <a:gd name="T22" fmla="*/ 168 w 216"/>
                  <a:gd name="T23" fmla="*/ 198 h 222"/>
                  <a:gd name="T24" fmla="*/ 192 w 216"/>
                  <a:gd name="T25" fmla="*/ 186 h 222"/>
                  <a:gd name="T26" fmla="*/ 216 w 216"/>
                  <a:gd name="T27" fmla="*/ 168 h 222"/>
                  <a:gd name="T28" fmla="*/ 204 w 216"/>
                  <a:gd name="T29" fmla="*/ 156 h 222"/>
                  <a:gd name="T30" fmla="*/ 192 w 216"/>
                  <a:gd name="T31" fmla="*/ 132 h 222"/>
                  <a:gd name="T32" fmla="*/ 192 w 216"/>
                  <a:gd name="T33" fmla="*/ 114 h 222"/>
                  <a:gd name="T34" fmla="*/ 192 w 216"/>
                  <a:gd name="T35" fmla="*/ 90 h 222"/>
                  <a:gd name="T36" fmla="*/ 186 w 216"/>
                  <a:gd name="T37" fmla="*/ 72 h 222"/>
                  <a:gd name="T38" fmla="*/ 174 w 216"/>
                  <a:gd name="T39" fmla="*/ 54 h 222"/>
                  <a:gd name="T40" fmla="*/ 174 w 216"/>
                  <a:gd name="T41" fmla="*/ 30 h 222"/>
                  <a:gd name="T42" fmla="*/ 174 w 216"/>
                  <a:gd name="T43" fmla="*/ 6 h 222"/>
                  <a:gd name="T44" fmla="*/ 162 w 216"/>
                  <a:gd name="T45" fmla="*/ 0 h 222"/>
                  <a:gd name="T46" fmla="*/ 144 w 216"/>
                  <a:gd name="T47" fmla="*/ 0 h 222"/>
                  <a:gd name="T48" fmla="*/ 120 w 216"/>
                  <a:gd name="T49" fmla="*/ 0 h 222"/>
                  <a:gd name="T50" fmla="*/ 90 w 216"/>
                  <a:gd name="T51" fmla="*/ 12 h 222"/>
                  <a:gd name="T52" fmla="*/ 78 w 216"/>
                  <a:gd name="T53" fmla="*/ 18 h 222"/>
                  <a:gd name="T54" fmla="*/ 72 w 216"/>
                  <a:gd name="T55" fmla="*/ 24 h 222"/>
                  <a:gd name="T56" fmla="*/ 72 w 216"/>
                  <a:gd name="T57" fmla="*/ 48 h 222"/>
                  <a:gd name="T58" fmla="*/ 78 w 216"/>
                  <a:gd name="T59" fmla="*/ 60 h 222"/>
                  <a:gd name="T60" fmla="*/ 54 w 216"/>
                  <a:gd name="T61" fmla="*/ 66 h 222"/>
                  <a:gd name="T62" fmla="*/ 42 w 216"/>
                  <a:gd name="T63" fmla="*/ 78 h 222"/>
                  <a:gd name="T64" fmla="*/ 30 w 216"/>
                  <a:gd name="T65" fmla="*/ 90 h 222"/>
                  <a:gd name="T66" fmla="*/ 6 w 216"/>
                  <a:gd name="T67" fmla="*/ 96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16" h="222">
                    <a:moveTo>
                      <a:pt x="0" y="102"/>
                    </a:moveTo>
                    <a:lnTo>
                      <a:pt x="0" y="114"/>
                    </a:lnTo>
                    <a:lnTo>
                      <a:pt x="0" y="120"/>
                    </a:lnTo>
                    <a:lnTo>
                      <a:pt x="6" y="126"/>
                    </a:lnTo>
                    <a:lnTo>
                      <a:pt x="18" y="132"/>
                    </a:lnTo>
                    <a:lnTo>
                      <a:pt x="30" y="144"/>
                    </a:lnTo>
                    <a:lnTo>
                      <a:pt x="36" y="150"/>
                    </a:lnTo>
                    <a:lnTo>
                      <a:pt x="48" y="156"/>
                    </a:lnTo>
                    <a:lnTo>
                      <a:pt x="54" y="162"/>
                    </a:lnTo>
                    <a:lnTo>
                      <a:pt x="60" y="168"/>
                    </a:lnTo>
                    <a:lnTo>
                      <a:pt x="72" y="174"/>
                    </a:lnTo>
                    <a:lnTo>
                      <a:pt x="78" y="180"/>
                    </a:lnTo>
                    <a:lnTo>
                      <a:pt x="84" y="186"/>
                    </a:lnTo>
                    <a:lnTo>
                      <a:pt x="96" y="192"/>
                    </a:lnTo>
                    <a:lnTo>
                      <a:pt x="102" y="198"/>
                    </a:lnTo>
                    <a:lnTo>
                      <a:pt x="102" y="204"/>
                    </a:lnTo>
                    <a:lnTo>
                      <a:pt x="108" y="204"/>
                    </a:lnTo>
                    <a:lnTo>
                      <a:pt x="120" y="210"/>
                    </a:lnTo>
                    <a:lnTo>
                      <a:pt x="126" y="222"/>
                    </a:lnTo>
                    <a:lnTo>
                      <a:pt x="138" y="222"/>
                    </a:lnTo>
                    <a:lnTo>
                      <a:pt x="144" y="222"/>
                    </a:lnTo>
                    <a:lnTo>
                      <a:pt x="150" y="216"/>
                    </a:lnTo>
                    <a:lnTo>
                      <a:pt x="162" y="210"/>
                    </a:lnTo>
                    <a:lnTo>
                      <a:pt x="168" y="198"/>
                    </a:lnTo>
                    <a:lnTo>
                      <a:pt x="180" y="192"/>
                    </a:lnTo>
                    <a:lnTo>
                      <a:pt x="192" y="186"/>
                    </a:lnTo>
                    <a:lnTo>
                      <a:pt x="204" y="174"/>
                    </a:lnTo>
                    <a:lnTo>
                      <a:pt x="216" y="168"/>
                    </a:lnTo>
                    <a:lnTo>
                      <a:pt x="216" y="156"/>
                    </a:lnTo>
                    <a:lnTo>
                      <a:pt x="204" y="156"/>
                    </a:lnTo>
                    <a:lnTo>
                      <a:pt x="198" y="144"/>
                    </a:lnTo>
                    <a:lnTo>
                      <a:pt x="192" y="132"/>
                    </a:lnTo>
                    <a:lnTo>
                      <a:pt x="192" y="132"/>
                    </a:lnTo>
                    <a:lnTo>
                      <a:pt x="192" y="114"/>
                    </a:lnTo>
                    <a:lnTo>
                      <a:pt x="192" y="102"/>
                    </a:lnTo>
                    <a:lnTo>
                      <a:pt x="192" y="90"/>
                    </a:lnTo>
                    <a:lnTo>
                      <a:pt x="192" y="84"/>
                    </a:lnTo>
                    <a:lnTo>
                      <a:pt x="186" y="72"/>
                    </a:lnTo>
                    <a:lnTo>
                      <a:pt x="186" y="60"/>
                    </a:lnTo>
                    <a:lnTo>
                      <a:pt x="174" y="54"/>
                    </a:lnTo>
                    <a:lnTo>
                      <a:pt x="168" y="42"/>
                    </a:lnTo>
                    <a:lnTo>
                      <a:pt x="174" y="30"/>
                    </a:lnTo>
                    <a:lnTo>
                      <a:pt x="180" y="24"/>
                    </a:lnTo>
                    <a:lnTo>
                      <a:pt x="174" y="6"/>
                    </a:lnTo>
                    <a:lnTo>
                      <a:pt x="180" y="0"/>
                    </a:lnTo>
                    <a:lnTo>
                      <a:pt x="162" y="0"/>
                    </a:lnTo>
                    <a:lnTo>
                      <a:pt x="156" y="0"/>
                    </a:lnTo>
                    <a:lnTo>
                      <a:pt x="144" y="0"/>
                    </a:lnTo>
                    <a:lnTo>
                      <a:pt x="132" y="0"/>
                    </a:lnTo>
                    <a:lnTo>
                      <a:pt x="120" y="0"/>
                    </a:lnTo>
                    <a:lnTo>
                      <a:pt x="108" y="6"/>
                    </a:lnTo>
                    <a:lnTo>
                      <a:pt x="90" y="12"/>
                    </a:lnTo>
                    <a:lnTo>
                      <a:pt x="84" y="12"/>
                    </a:lnTo>
                    <a:lnTo>
                      <a:pt x="78" y="18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2" y="36"/>
                    </a:lnTo>
                    <a:lnTo>
                      <a:pt x="72" y="48"/>
                    </a:lnTo>
                    <a:lnTo>
                      <a:pt x="78" y="54"/>
                    </a:lnTo>
                    <a:lnTo>
                      <a:pt x="78" y="60"/>
                    </a:lnTo>
                    <a:lnTo>
                      <a:pt x="66" y="60"/>
                    </a:lnTo>
                    <a:lnTo>
                      <a:pt x="54" y="66"/>
                    </a:lnTo>
                    <a:lnTo>
                      <a:pt x="54" y="72"/>
                    </a:lnTo>
                    <a:lnTo>
                      <a:pt x="42" y="78"/>
                    </a:lnTo>
                    <a:lnTo>
                      <a:pt x="36" y="84"/>
                    </a:lnTo>
                    <a:lnTo>
                      <a:pt x="30" y="90"/>
                    </a:lnTo>
                    <a:lnTo>
                      <a:pt x="18" y="90"/>
                    </a:lnTo>
                    <a:lnTo>
                      <a:pt x="6" y="96"/>
                    </a:lnTo>
                    <a:lnTo>
                      <a:pt x="0" y="10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77" name="Freeform 147">
                <a:extLst>
                  <a:ext uri="{FF2B5EF4-FFF2-40B4-BE49-F238E27FC236}">
                    <a16:creationId xmlns:a16="http://schemas.microsoft.com/office/drawing/2014/main" id="{0226E50F-72F7-4C6C-A0BA-4506445C4B7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61" y="1749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6 h 6"/>
                  <a:gd name="T4" fmla="*/ 0 w 6"/>
                  <a:gd name="T5" fmla="*/ 6 h 6"/>
                  <a:gd name="T6" fmla="*/ 6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6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78" name="Rectangle 148">
                <a:extLst>
                  <a:ext uri="{FF2B5EF4-FFF2-40B4-BE49-F238E27FC236}">
                    <a16:creationId xmlns:a16="http://schemas.microsoft.com/office/drawing/2014/main" id="{42FB2D27-037C-4F1D-A959-2C4D9D67E01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637" y="1755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79" name="Freeform 149">
                <a:extLst>
                  <a:ext uri="{FF2B5EF4-FFF2-40B4-BE49-F238E27FC236}">
                    <a16:creationId xmlns:a16="http://schemas.microsoft.com/office/drawing/2014/main" id="{A396FE5E-75F4-4F31-94C8-19A69DBE75F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43" y="1761"/>
                <a:ext cx="6" cy="1"/>
              </a:xfrm>
              <a:custGeom>
                <a:avLst/>
                <a:gdLst>
                  <a:gd name="T0" fmla="*/ 6 w 6"/>
                  <a:gd name="T1" fmla="*/ 6 w 6"/>
                  <a:gd name="T2" fmla="*/ 0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80" name="Freeform 150">
                <a:extLst>
                  <a:ext uri="{FF2B5EF4-FFF2-40B4-BE49-F238E27FC236}">
                    <a16:creationId xmlns:a16="http://schemas.microsoft.com/office/drawing/2014/main" id="{EBCD599B-AFB5-4912-A798-FC2E3151BA5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67" y="1743"/>
                <a:ext cx="6" cy="1"/>
              </a:xfrm>
              <a:custGeom>
                <a:avLst/>
                <a:gdLst>
                  <a:gd name="T0" fmla="*/ 0 w 6"/>
                  <a:gd name="T1" fmla="*/ 6 w 6"/>
                  <a:gd name="T2" fmla="*/ 0 w 6"/>
                  <a:gd name="T3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81" name="Rectangle 151">
                <a:extLst>
                  <a:ext uri="{FF2B5EF4-FFF2-40B4-BE49-F238E27FC236}">
                    <a16:creationId xmlns:a16="http://schemas.microsoft.com/office/drawing/2014/main" id="{797C7868-A144-453B-B6CD-F1BAC164383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547" y="1898"/>
                <a:ext cx="6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82" name="Freeform 152">
                <a:extLst>
                  <a:ext uri="{FF2B5EF4-FFF2-40B4-BE49-F238E27FC236}">
                    <a16:creationId xmlns:a16="http://schemas.microsoft.com/office/drawing/2014/main" id="{4B8E2E2E-0633-4C30-9AEF-94817C044C9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57" y="1659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83" name="Freeform 153">
                <a:extLst>
                  <a:ext uri="{FF2B5EF4-FFF2-40B4-BE49-F238E27FC236}">
                    <a16:creationId xmlns:a16="http://schemas.microsoft.com/office/drawing/2014/main" id="{67BDE185-41F4-4637-A441-29E676EEB58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13" y="1695"/>
                <a:ext cx="168" cy="168"/>
              </a:xfrm>
              <a:custGeom>
                <a:avLst/>
                <a:gdLst>
                  <a:gd name="T0" fmla="*/ 156 w 168"/>
                  <a:gd name="T1" fmla="*/ 168 h 168"/>
                  <a:gd name="T2" fmla="*/ 156 w 168"/>
                  <a:gd name="T3" fmla="*/ 162 h 168"/>
                  <a:gd name="T4" fmla="*/ 168 w 168"/>
                  <a:gd name="T5" fmla="*/ 162 h 168"/>
                  <a:gd name="T6" fmla="*/ 168 w 168"/>
                  <a:gd name="T7" fmla="*/ 150 h 168"/>
                  <a:gd name="T8" fmla="*/ 168 w 168"/>
                  <a:gd name="T9" fmla="*/ 138 h 168"/>
                  <a:gd name="T10" fmla="*/ 168 w 168"/>
                  <a:gd name="T11" fmla="*/ 126 h 168"/>
                  <a:gd name="T12" fmla="*/ 168 w 168"/>
                  <a:gd name="T13" fmla="*/ 114 h 168"/>
                  <a:gd name="T14" fmla="*/ 162 w 168"/>
                  <a:gd name="T15" fmla="*/ 102 h 168"/>
                  <a:gd name="T16" fmla="*/ 162 w 168"/>
                  <a:gd name="T17" fmla="*/ 90 h 168"/>
                  <a:gd name="T18" fmla="*/ 162 w 168"/>
                  <a:gd name="T19" fmla="*/ 78 h 168"/>
                  <a:gd name="T20" fmla="*/ 162 w 168"/>
                  <a:gd name="T21" fmla="*/ 66 h 168"/>
                  <a:gd name="T22" fmla="*/ 162 w 168"/>
                  <a:gd name="T23" fmla="*/ 54 h 168"/>
                  <a:gd name="T24" fmla="*/ 162 w 168"/>
                  <a:gd name="T25" fmla="*/ 48 h 168"/>
                  <a:gd name="T26" fmla="*/ 162 w 168"/>
                  <a:gd name="T27" fmla="*/ 36 h 168"/>
                  <a:gd name="T28" fmla="*/ 162 w 168"/>
                  <a:gd name="T29" fmla="*/ 24 h 168"/>
                  <a:gd name="T30" fmla="*/ 162 w 168"/>
                  <a:gd name="T31" fmla="*/ 18 h 168"/>
                  <a:gd name="T32" fmla="*/ 156 w 168"/>
                  <a:gd name="T33" fmla="*/ 12 h 168"/>
                  <a:gd name="T34" fmla="*/ 138 w 168"/>
                  <a:gd name="T35" fmla="*/ 12 h 168"/>
                  <a:gd name="T36" fmla="*/ 138 w 168"/>
                  <a:gd name="T37" fmla="*/ 6 h 168"/>
                  <a:gd name="T38" fmla="*/ 126 w 168"/>
                  <a:gd name="T39" fmla="*/ 0 h 168"/>
                  <a:gd name="T40" fmla="*/ 114 w 168"/>
                  <a:gd name="T41" fmla="*/ 6 h 168"/>
                  <a:gd name="T42" fmla="*/ 108 w 168"/>
                  <a:gd name="T43" fmla="*/ 12 h 168"/>
                  <a:gd name="T44" fmla="*/ 108 w 168"/>
                  <a:gd name="T45" fmla="*/ 30 h 168"/>
                  <a:gd name="T46" fmla="*/ 96 w 168"/>
                  <a:gd name="T47" fmla="*/ 36 h 168"/>
                  <a:gd name="T48" fmla="*/ 84 w 168"/>
                  <a:gd name="T49" fmla="*/ 30 h 168"/>
                  <a:gd name="T50" fmla="*/ 72 w 168"/>
                  <a:gd name="T51" fmla="*/ 24 h 168"/>
                  <a:gd name="T52" fmla="*/ 60 w 168"/>
                  <a:gd name="T53" fmla="*/ 18 h 168"/>
                  <a:gd name="T54" fmla="*/ 54 w 168"/>
                  <a:gd name="T55" fmla="*/ 12 h 168"/>
                  <a:gd name="T56" fmla="*/ 48 w 168"/>
                  <a:gd name="T57" fmla="*/ 6 h 168"/>
                  <a:gd name="T58" fmla="*/ 36 w 168"/>
                  <a:gd name="T59" fmla="*/ 6 h 168"/>
                  <a:gd name="T60" fmla="*/ 18 w 168"/>
                  <a:gd name="T61" fmla="*/ 0 h 168"/>
                  <a:gd name="T62" fmla="*/ 18 w 168"/>
                  <a:gd name="T63" fmla="*/ 12 h 168"/>
                  <a:gd name="T64" fmla="*/ 12 w 168"/>
                  <a:gd name="T65" fmla="*/ 18 h 168"/>
                  <a:gd name="T66" fmla="*/ 6 w 168"/>
                  <a:gd name="T67" fmla="*/ 24 h 168"/>
                  <a:gd name="T68" fmla="*/ 6 w 168"/>
                  <a:gd name="T69" fmla="*/ 30 h 168"/>
                  <a:gd name="T70" fmla="*/ 0 w 168"/>
                  <a:gd name="T71" fmla="*/ 36 h 168"/>
                  <a:gd name="T72" fmla="*/ 0 w 168"/>
                  <a:gd name="T73" fmla="*/ 42 h 168"/>
                  <a:gd name="T74" fmla="*/ 0 w 168"/>
                  <a:gd name="T75" fmla="*/ 54 h 168"/>
                  <a:gd name="T76" fmla="*/ 0 w 168"/>
                  <a:gd name="T77" fmla="*/ 66 h 168"/>
                  <a:gd name="T78" fmla="*/ 0 w 168"/>
                  <a:gd name="T79" fmla="*/ 84 h 168"/>
                  <a:gd name="T80" fmla="*/ 0 w 168"/>
                  <a:gd name="T81" fmla="*/ 84 h 168"/>
                  <a:gd name="T82" fmla="*/ 6 w 168"/>
                  <a:gd name="T83" fmla="*/ 96 h 168"/>
                  <a:gd name="T84" fmla="*/ 12 w 168"/>
                  <a:gd name="T85" fmla="*/ 108 h 168"/>
                  <a:gd name="T86" fmla="*/ 24 w 168"/>
                  <a:gd name="T87" fmla="*/ 108 h 168"/>
                  <a:gd name="T88" fmla="*/ 24 w 168"/>
                  <a:gd name="T89" fmla="*/ 120 h 168"/>
                  <a:gd name="T90" fmla="*/ 42 w 168"/>
                  <a:gd name="T91" fmla="*/ 126 h 168"/>
                  <a:gd name="T92" fmla="*/ 48 w 168"/>
                  <a:gd name="T93" fmla="*/ 132 h 168"/>
                  <a:gd name="T94" fmla="*/ 60 w 168"/>
                  <a:gd name="T95" fmla="*/ 126 h 168"/>
                  <a:gd name="T96" fmla="*/ 72 w 168"/>
                  <a:gd name="T97" fmla="*/ 120 h 168"/>
                  <a:gd name="T98" fmla="*/ 78 w 168"/>
                  <a:gd name="T99" fmla="*/ 126 h 168"/>
                  <a:gd name="T100" fmla="*/ 90 w 168"/>
                  <a:gd name="T101" fmla="*/ 132 h 168"/>
                  <a:gd name="T102" fmla="*/ 102 w 168"/>
                  <a:gd name="T103" fmla="*/ 138 h 168"/>
                  <a:gd name="T104" fmla="*/ 114 w 168"/>
                  <a:gd name="T105" fmla="*/ 144 h 168"/>
                  <a:gd name="T106" fmla="*/ 126 w 168"/>
                  <a:gd name="T107" fmla="*/ 150 h 168"/>
                  <a:gd name="T108" fmla="*/ 132 w 168"/>
                  <a:gd name="T109" fmla="*/ 156 h 168"/>
                  <a:gd name="T110" fmla="*/ 144 w 168"/>
                  <a:gd name="T111" fmla="*/ 162 h 168"/>
                  <a:gd name="T112" fmla="*/ 156 w 168"/>
                  <a:gd name="T113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8" h="168">
                    <a:moveTo>
                      <a:pt x="156" y="168"/>
                    </a:moveTo>
                    <a:lnTo>
                      <a:pt x="156" y="162"/>
                    </a:lnTo>
                    <a:lnTo>
                      <a:pt x="168" y="162"/>
                    </a:lnTo>
                    <a:lnTo>
                      <a:pt x="168" y="150"/>
                    </a:lnTo>
                    <a:lnTo>
                      <a:pt x="168" y="138"/>
                    </a:lnTo>
                    <a:lnTo>
                      <a:pt x="168" y="126"/>
                    </a:lnTo>
                    <a:lnTo>
                      <a:pt x="168" y="114"/>
                    </a:lnTo>
                    <a:lnTo>
                      <a:pt x="162" y="102"/>
                    </a:lnTo>
                    <a:lnTo>
                      <a:pt x="162" y="90"/>
                    </a:lnTo>
                    <a:lnTo>
                      <a:pt x="162" y="78"/>
                    </a:lnTo>
                    <a:lnTo>
                      <a:pt x="162" y="66"/>
                    </a:lnTo>
                    <a:lnTo>
                      <a:pt x="162" y="54"/>
                    </a:lnTo>
                    <a:lnTo>
                      <a:pt x="162" y="48"/>
                    </a:lnTo>
                    <a:lnTo>
                      <a:pt x="162" y="36"/>
                    </a:lnTo>
                    <a:lnTo>
                      <a:pt x="162" y="24"/>
                    </a:lnTo>
                    <a:lnTo>
                      <a:pt x="162" y="18"/>
                    </a:lnTo>
                    <a:lnTo>
                      <a:pt x="156" y="12"/>
                    </a:lnTo>
                    <a:lnTo>
                      <a:pt x="138" y="12"/>
                    </a:lnTo>
                    <a:lnTo>
                      <a:pt x="138" y="6"/>
                    </a:lnTo>
                    <a:lnTo>
                      <a:pt x="126" y="0"/>
                    </a:lnTo>
                    <a:lnTo>
                      <a:pt x="114" y="6"/>
                    </a:lnTo>
                    <a:lnTo>
                      <a:pt x="108" y="12"/>
                    </a:lnTo>
                    <a:lnTo>
                      <a:pt x="108" y="30"/>
                    </a:lnTo>
                    <a:lnTo>
                      <a:pt x="96" y="36"/>
                    </a:lnTo>
                    <a:lnTo>
                      <a:pt x="84" y="30"/>
                    </a:lnTo>
                    <a:lnTo>
                      <a:pt x="72" y="24"/>
                    </a:lnTo>
                    <a:lnTo>
                      <a:pt x="60" y="18"/>
                    </a:lnTo>
                    <a:lnTo>
                      <a:pt x="54" y="12"/>
                    </a:lnTo>
                    <a:lnTo>
                      <a:pt x="48" y="6"/>
                    </a:lnTo>
                    <a:lnTo>
                      <a:pt x="36" y="6"/>
                    </a:lnTo>
                    <a:lnTo>
                      <a:pt x="18" y="0"/>
                    </a:lnTo>
                    <a:lnTo>
                      <a:pt x="18" y="12"/>
                    </a:lnTo>
                    <a:lnTo>
                      <a:pt x="12" y="18"/>
                    </a:lnTo>
                    <a:lnTo>
                      <a:pt x="6" y="24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0" y="54"/>
                    </a:lnTo>
                    <a:lnTo>
                      <a:pt x="0" y="66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6" y="96"/>
                    </a:lnTo>
                    <a:lnTo>
                      <a:pt x="12" y="108"/>
                    </a:lnTo>
                    <a:lnTo>
                      <a:pt x="24" y="108"/>
                    </a:lnTo>
                    <a:lnTo>
                      <a:pt x="24" y="120"/>
                    </a:lnTo>
                    <a:lnTo>
                      <a:pt x="42" y="126"/>
                    </a:lnTo>
                    <a:lnTo>
                      <a:pt x="48" y="132"/>
                    </a:lnTo>
                    <a:lnTo>
                      <a:pt x="60" y="126"/>
                    </a:lnTo>
                    <a:lnTo>
                      <a:pt x="72" y="120"/>
                    </a:lnTo>
                    <a:lnTo>
                      <a:pt x="78" y="126"/>
                    </a:lnTo>
                    <a:lnTo>
                      <a:pt x="90" y="132"/>
                    </a:lnTo>
                    <a:lnTo>
                      <a:pt x="102" y="138"/>
                    </a:lnTo>
                    <a:lnTo>
                      <a:pt x="114" y="144"/>
                    </a:lnTo>
                    <a:lnTo>
                      <a:pt x="126" y="150"/>
                    </a:lnTo>
                    <a:lnTo>
                      <a:pt x="132" y="156"/>
                    </a:lnTo>
                    <a:lnTo>
                      <a:pt x="144" y="162"/>
                    </a:lnTo>
                    <a:lnTo>
                      <a:pt x="156" y="16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84" name="Freeform 154">
                <a:extLst>
                  <a:ext uri="{FF2B5EF4-FFF2-40B4-BE49-F238E27FC236}">
                    <a16:creationId xmlns:a16="http://schemas.microsoft.com/office/drawing/2014/main" id="{69D8E9A5-1CE4-451A-97C9-DE09F30BEDB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79" y="1797"/>
                <a:ext cx="180" cy="179"/>
              </a:xfrm>
              <a:custGeom>
                <a:avLst/>
                <a:gdLst>
                  <a:gd name="T0" fmla="*/ 36 w 180"/>
                  <a:gd name="T1" fmla="*/ 173 h 179"/>
                  <a:gd name="T2" fmla="*/ 42 w 180"/>
                  <a:gd name="T3" fmla="*/ 179 h 179"/>
                  <a:gd name="T4" fmla="*/ 54 w 180"/>
                  <a:gd name="T5" fmla="*/ 179 h 179"/>
                  <a:gd name="T6" fmla="*/ 66 w 180"/>
                  <a:gd name="T7" fmla="*/ 173 h 179"/>
                  <a:gd name="T8" fmla="*/ 72 w 180"/>
                  <a:gd name="T9" fmla="*/ 179 h 179"/>
                  <a:gd name="T10" fmla="*/ 78 w 180"/>
                  <a:gd name="T11" fmla="*/ 161 h 179"/>
                  <a:gd name="T12" fmla="*/ 84 w 180"/>
                  <a:gd name="T13" fmla="*/ 149 h 179"/>
                  <a:gd name="T14" fmla="*/ 96 w 180"/>
                  <a:gd name="T15" fmla="*/ 143 h 179"/>
                  <a:gd name="T16" fmla="*/ 102 w 180"/>
                  <a:gd name="T17" fmla="*/ 137 h 179"/>
                  <a:gd name="T18" fmla="*/ 108 w 180"/>
                  <a:gd name="T19" fmla="*/ 131 h 179"/>
                  <a:gd name="T20" fmla="*/ 126 w 180"/>
                  <a:gd name="T21" fmla="*/ 119 h 179"/>
                  <a:gd name="T22" fmla="*/ 138 w 180"/>
                  <a:gd name="T23" fmla="*/ 125 h 179"/>
                  <a:gd name="T24" fmla="*/ 156 w 180"/>
                  <a:gd name="T25" fmla="*/ 119 h 179"/>
                  <a:gd name="T26" fmla="*/ 174 w 180"/>
                  <a:gd name="T27" fmla="*/ 107 h 179"/>
                  <a:gd name="T28" fmla="*/ 180 w 180"/>
                  <a:gd name="T29" fmla="*/ 89 h 179"/>
                  <a:gd name="T30" fmla="*/ 180 w 180"/>
                  <a:gd name="T31" fmla="*/ 72 h 179"/>
                  <a:gd name="T32" fmla="*/ 162 w 180"/>
                  <a:gd name="T33" fmla="*/ 60 h 179"/>
                  <a:gd name="T34" fmla="*/ 144 w 180"/>
                  <a:gd name="T35" fmla="*/ 54 h 179"/>
                  <a:gd name="T36" fmla="*/ 138 w 180"/>
                  <a:gd name="T37" fmla="*/ 42 h 179"/>
                  <a:gd name="T38" fmla="*/ 120 w 180"/>
                  <a:gd name="T39" fmla="*/ 30 h 179"/>
                  <a:gd name="T40" fmla="*/ 102 w 180"/>
                  <a:gd name="T41" fmla="*/ 18 h 179"/>
                  <a:gd name="T42" fmla="*/ 90 w 180"/>
                  <a:gd name="T43" fmla="*/ 6 h 179"/>
                  <a:gd name="T44" fmla="*/ 72 w 180"/>
                  <a:gd name="T45" fmla="*/ 0 h 179"/>
                  <a:gd name="T46" fmla="*/ 66 w 180"/>
                  <a:gd name="T47" fmla="*/ 12 h 179"/>
                  <a:gd name="T48" fmla="*/ 66 w 180"/>
                  <a:gd name="T49" fmla="*/ 36 h 179"/>
                  <a:gd name="T50" fmla="*/ 66 w 180"/>
                  <a:gd name="T51" fmla="*/ 66 h 179"/>
                  <a:gd name="T52" fmla="*/ 72 w 180"/>
                  <a:gd name="T53" fmla="*/ 89 h 179"/>
                  <a:gd name="T54" fmla="*/ 72 w 180"/>
                  <a:gd name="T55" fmla="*/ 107 h 179"/>
                  <a:gd name="T56" fmla="*/ 60 w 180"/>
                  <a:gd name="T57" fmla="*/ 113 h 179"/>
                  <a:gd name="T58" fmla="*/ 42 w 180"/>
                  <a:gd name="T59" fmla="*/ 113 h 179"/>
                  <a:gd name="T60" fmla="*/ 30 w 180"/>
                  <a:gd name="T61" fmla="*/ 113 h 179"/>
                  <a:gd name="T62" fmla="*/ 12 w 180"/>
                  <a:gd name="T63" fmla="*/ 119 h 179"/>
                  <a:gd name="T64" fmla="*/ 0 w 180"/>
                  <a:gd name="T65" fmla="*/ 125 h 179"/>
                  <a:gd name="T66" fmla="*/ 0 w 180"/>
                  <a:gd name="T67" fmla="*/ 137 h 179"/>
                  <a:gd name="T68" fmla="*/ 6 w 180"/>
                  <a:gd name="T69" fmla="*/ 155 h 179"/>
                  <a:gd name="T70" fmla="*/ 12 w 180"/>
                  <a:gd name="T71" fmla="*/ 155 h 179"/>
                  <a:gd name="T72" fmla="*/ 24 w 180"/>
                  <a:gd name="T73" fmla="*/ 155 h 179"/>
                  <a:gd name="T74" fmla="*/ 30 w 180"/>
                  <a:gd name="T75" fmla="*/ 155 h 179"/>
                  <a:gd name="T76" fmla="*/ 42 w 180"/>
                  <a:gd name="T77" fmla="*/ 167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80" h="179">
                    <a:moveTo>
                      <a:pt x="42" y="167"/>
                    </a:moveTo>
                    <a:lnTo>
                      <a:pt x="36" y="173"/>
                    </a:lnTo>
                    <a:lnTo>
                      <a:pt x="42" y="173"/>
                    </a:lnTo>
                    <a:lnTo>
                      <a:pt x="42" y="179"/>
                    </a:lnTo>
                    <a:lnTo>
                      <a:pt x="48" y="179"/>
                    </a:lnTo>
                    <a:lnTo>
                      <a:pt x="54" y="179"/>
                    </a:lnTo>
                    <a:lnTo>
                      <a:pt x="60" y="179"/>
                    </a:lnTo>
                    <a:lnTo>
                      <a:pt x="66" y="173"/>
                    </a:lnTo>
                    <a:lnTo>
                      <a:pt x="66" y="179"/>
                    </a:lnTo>
                    <a:lnTo>
                      <a:pt x="72" y="179"/>
                    </a:lnTo>
                    <a:lnTo>
                      <a:pt x="72" y="161"/>
                    </a:lnTo>
                    <a:lnTo>
                      <a:pt x="78" y="161"/>
                    </a:lnTo>
                    <a:lnTo>
                      <a:pt x="84" y="155"/>
                    </a:lnTo>
                    <a:lnTo>
                      <a:pt x="84" y="149"/>
                    </a:lnTo>
                    <a:lnTo>
                      <a:pt x="90" y="143"/>
                    </a:lnTo>
                    <a:lnTo>
                      <a:pt x="96" y="143"/>
                    </a:lnTo>
                    <a:lnTo>
                      <a:pt x="96" y="137"/>
                    </a:lnTo>
                    <a:lnTo>
                      <a:pt x="102" y="137"/>
                    </a:lnTo>
                    <a:lnTo>
                      <a:pt x="102" y="131"/>
                    </a:lnTo>
                    <a:lnTo>
                      <a:pt x="108" y="131"/>
                    </a:lnTo>
                    <a:lnTo>
                      <a:pt x="108" y="125"/>
                    </a:lnTo>
                    <a:lnTo>
                      <a:pt x="126" y="119"/>
                    </a:lnTo>
                    <a:lnTo>
                      <a:pt x="132" y="125"/>
                    </a:lnTo>
                    <a:lnTo>
                      <a:pt x="138" y="125"/>
                    </a:lnTo>
                    <a:lnTo>
                      <a:pt x="144" y="119"/>
                    </a:lnTo>
                    <a:lnTo>
                      <a:pt x="156" y="119"/>
                    </a:lnTo>
                    <a:lnTo>
                      <a:pt x="168" y="119"/>
                    </a:lnTo>
                    <a:lnTo>
                      <a:pt x="174" y="107"/>
                    </a:lnTo>
                    <a:lnTo>
                      <a:pt x="174" y="95"/>
                    </a:lnTo>
                    <a:lnTo>
                      <a:pt x="180" y="89"/>
                    </a:lnTo>
                    <a:lnTo>
                      <a:pt x="180" y="77"/>
                    </a:lnTo>
                    <a:lnTo>
                      <a:pt x="180" y="72"/>
                    </a:lnTo>
                    <a:lnTo>
                      <a:pt x="168" y="72"/>
                    </a:lnTo>
                    <a:lnTo>
                      <a:pt x="162" y="60"/>
                    </a:lnTo>
                    <a:lnTo>
                      <a:pt x="150" y="54"/>
                    </a:lnTo>
                    <a:lnTo>
                      <a:pt x="144" y="54"/>
                    </a:lnTo>
                    <a:lnTo>
                      <a:pt x="144" y="48"/>
                    </a:lnTo>
                    <a:lnTo>
                      <a:pt x="138" y="42"/>
                    </a:lnTo>
                    <a:lnTo>
                      <a:pt x="126" y="36"/>
                    </a:lnTo>
                    <a:lnTo>
                      <a:pt x="120" y="30"/>
                    </a:lnTo>
                    <a:lnTo>
                      <a:pt x="114" y="24"/>
                    </a:lnTo>
                    <a:lnTo>
                      <a:pt x="102" y="18"/>
                    </a:lnTo>
                    <a:lnTo>
                      <a:pt x="96" y="12"/>
                    </a:lnTo>
                    <a:lnTo>
                      <a:pt x="90" y="6"/>
                    </a:lnTo>
                    <a:lnTo>
                      <a:pt x="78" y="0"/>
                    </a:lnTo>
                    <a:lnTo>
                      <a:pt x="72" y="0"/>
                    </a:lnTo>
                    <a:lnTo>
                      <a:pt x="60" y="0"/>
                    </a:lnTo>
                    <a:lnTo>
                      <a:pt x="66" y="12"/>
                    </a:lnTo>
                    <a:lnTo>
                      <a:pt x="66" y="24"/>
                    </a:lnTo>
                    <a:lnTo>
                      <a:pt x="66" y="36"/>
                    </a:lnTo>
                    <a:lnTo>
                      <a:pt x="66" y="54"/>
                    </a:lnTo>
                    <a:lnTo>
                      <a:pt x="66" y="66"/>
                    </a:lnTo>
                    <a:lnTo>
                      <a:pt x="72" y="77"/>
                    </a:lnTo>
                    <a:lnTo>
                      <a:pt x="72" y="89"/>
                    </a:lnTo>
                    <a:lnTo>
                      <a:pt x="72" y="101"/>
                    </a:lnTo>
                    <a:lnTo>
                      <a:pt x="72" y="107"/>
                    </a:lnTo>
                    <a:lnTo>
                      <a:pt x="72" y="113"/>
                    </a:lnTo>
                    <a:lnTo>
                      <a:pt x="60" y="113"/>
                    </a:lnTo>
                    <a:lnTo>
                      <a:pt x="54" y="113"/>
                    </a:lnTo>
                    <a:lnTo>
                      <a:pt x="42" y="113"/>
                    </a:lnTo>
                    <a:lnTo>
                      <a:pt x="30" y="113"/>
                    </a:lnTo>
                    <a:lnTo>
                      <a:pt x="30" y="113"/>
                    </a:lnTo>
                    <a:lnTo>
                      <a:pt x="12" y="119"/>
                    </a:lnTo>
                    <a:lnTo>
                      <a:pt x="12" y="119"/>
                    </a:lnTo>
                    <a:lnTo>
                      <a:pt x="6" y="113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0" y="137"/>
                    </a:lnTo>
                    <a:lnTo>
                      <a:pt x="6" y="143"/>
                    </a:lnTo>
                    <a:lnTo>
                      <a:pt x="6" y="155"/>
                    </a:lnTo>
                    <a:lnTo>
                      <a:pt x="6" y="155"/>
                    </a:lnTo>
                    <a:lnTo>
                      <a:pt x="12" y="155"/>
                    </a:lnTo>
                    <a:lnTo>
                      <a:pt x="18" y="161"/>
                    </a:lnTo>
                    <a:lnTo>
                      <a:pt x="24" y="155"/>
                    </a:lnTo>
                    <a:lnTo>
                      <a:pt x="30" y="155"/>
                    </a:lnTo>
                    <a:lnTo>
                      <a:pt x="30" y="155"/>
                    </a:lnTo>
                    <a:lnTo>
                      <a:pt x="36" y="161"/>
                    </a:lnTo>
                    <a:lnTo>
                      <a:pt x="42" y="167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85" name="Rectangle 155">
                <a:extLst>
                  <a:ext uri="{FF2B5EF4-FFF2-40B4-BE49-F238E27FC236}">
                    <a16:creationId xmlns:a16="http://schemas.microsoft.com/office/drawing/2014/main" id="{6B152C98-EB03-426B-97F0-9759ECACC216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961" y="1659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86" name="Freeform 156">
                <a:extLst>
                  <a:ext uri="{FF2B5EF4-FFF2-40B4-BE49-F238E27FC236}">
                    <a16:creationId xmlns:a16="http://schemas.microsoft.com/office/drawing/2014/main" id="{028143D8-A95F-43A7-B3E3-A076137D697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25" y="1767"/>
                <a:ext cx="132" cy="155"/>
              </a:xfrm>
              <a:custGeom>
                <a:avLst/>
                <a:gdLst>
                  <a:gd name="T0" fmla="*/ 12 w 132"/>
                  <a:gd name="T1" fmla="*/ 131 h 155"/>
                  <a:gd name="T2" fmla="*/ 6 w 132"/>
                  <a:gd name="T3" fmla="*/ 137 h 155"/>
                  <a:gd name="T4" fmla="*/ 12 w 132"/>
                  <a:gd name="T5" fmla="*/ 125 h 155"/>
                  <a:gd name="T6" fmla="*/ 12 w 132"/>
                  <a:gd name="T7" fmla="*/ 107 h 155"/>
                  <a:gd name="T8" fmla="*/ 12 w 132"/>
                  <a:gd name="T9" fmla="*/ 96 h 155"/>
                  <a:gd name="T10" fmla="*/ 12 w 132"/>
                  <a:gd name="T11" fmla="*/ 84 h 155"/>
                  <a:gd name="T12" fmla="*/ 0 w 132"/>
                  <a:gd name="T13" fmla="*/ 78 h 155"/>
                  <a:gd name="T14" fmla="*/ 0 w 132"/>
                  <a:gd name="T15" fmla="*/ 84 h 155"/>
                  <a:gd name="T16" fmla="*/ 6 w 132"/>
                  <a:gd name="T17" fmla="*/ 72 h 155"/>
                  <a:gd name="T18" fmla="*/ 12 w 132"/>
                  <a:gd name="T19" fmla="*/ 72 h 155"/>
                  <a:gd name="T20" fmla="*/ 24 w 132"/>
                  <a:gd name="T21" fmla="*/ 72 h 155"/>
                  <a:gd name="T22" fmla="*/ 36 w 132"/>
                  <a:gd name="T23" fmla="*/ 72 h 155"/>
                  <a:gd name="T24" fmla="*/ 48 w 132"/>
                  <a:gd name="T25" fmla="*/ 72 h 155"/>
                  <a:gd name="T26" fmla="*/ 48 w 132"/>
                  <a:gd name="T27" fmla="*/ 66 h 155"/>
                  <a:gd name="T28" fmla="*/ 48 w 132"/>
                  <a:gd name="T29" fmla="*/ 54 h 155"/>
                  <a:gd name="T30" fmla="*/ 60 w 132"/>
                  <a:gd name="T31" fmla="*/ 48 h 155"/>
                  <a:gd name="T32" fmla="*/ 60 w 132"/>
                  <a:gd name="T33" fmla="*/ 30 h 155"/>
                  <a:gd name="T34" fmla="*/ 60 w 132"/>
                  <a:gd name="T35" fmla="*/ 18 h 155"/>
                  <a:gd name="T36" fmla="*/ 66 w 132"/>
                  <a:gd name="T37" fmla="*/ 18 h 155"/>
                  <a:gd name="T38" fmla="*/ 78 w 132"/>
                  <a:gd name="T39" fmla="*/ 18 h 155"/>
                  <a:gd name="T40" fmla="*/ 84 w 132"/>
                  <a:gd name="T41" fmla="*/ 18 h 155"/>
                  <a:gd name="T42" fmla="*/ 96 w 132"/>
                  <a:gd name="T43" fmla="*/ 18 h 155"/>
                  <a:gd name="T44" fmla="*/ 96 w 132"/>
                  <a:gd name="T45" fmla="*/ 0 h 155"/>
                  <a:gd name="T46" fmla="*/ 102 w 132"/>
                  <a:gd name="T47" fmla="*/ 6 h 155"/>
                  <a:gd name="T48" fmla="*/ 114 w 132"/>
                  <a:gd name="T49" fmla="*/ 12 h 155"/>
                  <a:gd name="T50" fmla="*/ 126 w 132"/>
                  <a:gd name="T51" fmla="*/ 24 h 155"/>
                  <a:gd name="T52" fmla="*/ 132 w 132"/>
                  <a:gd name="T53" fmla="*/ 30 h 155"/>
                  <a:gd name="T54" fmla="*/ 126 w 132"/>
                  <a:gd name="T55" fmla="*/ 30 h 155"/>
                  <a:gd name="T56" fmla="*/ 114 w 132"/>
                  <a:gd name="T57" fmla="*/ 30 h 155"/>
                  <a:gd name="T58" fmla="*/ 120 w 132"/>
                  <a:gd name="T59" fmla="*/ 42 h 155"/>
                  <a:gd name="T60" fmla="*/ 120 w 132"/>
                  <a:gd name="T61" fmla="*/ 54 h 155"/>
                  <a:gd name="T62" fmla="*/ 120 w 132"/>
                  <a:gd name="T63" fmla="*/ 66 h 155"/>
                  <a:gd name="T64" fmla="*/ 120 w 132"/>
                  <a:gd name="T65" fmla="*/ 84 h 155"/>
                  <a:gd name="T66" fmla="*/ 120 w 132"/>
                  <a:gd name="T67" fmla="*/ 96 h 155"/>
                  <a:gd name="T68" fmla="*/ 126 w 132"/>
                  <a:gd name="T69" fmla="*/ 107 h 155"/>
                  <a:gd name="T70" fmla="*/ 126 w 132"/>
                  <a:gd name="T71" fmla="*/ 119 h 155"/>
                  <a:gd name="T72" fmla="*/ 126 w 132"/>
                  <a:gd name="T73" fmla="*/ 131 h 155"/>
                  <a:gd name="T74" fmla="*/ 126 w 132"/>
                  <a:gd name="T75" fmla="*/ 137 h 155"/>
                  <a:gd name="T76" fmla="*/ 126 w 132"/>
                  <a:gd name="T77" fmla="*/ 143 h 155"/>
                  <a:gd name="T78" fmla="*/ 114 w 132"/>
                  <a:gd name="T79" fmla="*/ 143 h 155"/>
                  <a:gd name="T80" fmla="*/ 108 w 132"/>
                  <a:gd name="T81" fmla="*/ 143 h 155"/>
                  <a:gd name="T82" fmla="*/ 96 w 132"/>
                  <a:gd name="T83" fmla="*/ 143 h 155"/>
                  <a:gd name="T84" fmla="*/ 84 w 132"/>
                  <a:gd name="T85" fmla="*/ 143 h 155"/>
                  <a:gd name="T86" fmla="*/ 84 w 132"/>
                  <a:gd name="T87" fmla="*/ 143 h 155"/>
                  <a:gd name="T88" fmla="*/ 66 w 132"/>
                  <a:gd name="T89" fmla="*/ 149 h 155"/>
                  <a:gd name="T90" fmla="*/ 66 w 132"/>
                  <a:gd name="T91" fmla="*/ 149 h 155"/>
                  <a:gd name="T92" fmla="*/ 60 w 132"/>
                  <a:gd name="T93" fmla="*/ 143 h 155"/>
                  <a:gd name="T94" fmla="*/ 54 w 132"/>
                  <a:gd name="T95" fmla="*/ 155 h 155"/>
                  <a:gd name="T96" fmla="*/ 54 w 132"/>
                  <a:gd name="T97" fmla="*/ 155 h 155"/>
                  <a:gd name="T98" fmla="*/ 48 w 132"/>
                  <a:gd name="T99" fmla="*/ 143 h 155"/>
                  <a:gd name="T100" fmla="*/ 36 w 132"/>
                  <a:gd name="T101" fmla="*/ 137 h 155"/>
                  <a:gd name="T102" fmla="*/ 24 w 132"/>
                  <a:gd name="T103" fmla="*/ 131 h 155"/>
                  <a:gd name="T104" fmla="*/ 18 w 132"/>
                  <a:gd name="T105" fmla="*/ 131 h 155"/>
                  <a:gd name="T106" fmla="*/ 12 w 132"/>
                  <a:gd name="T107" fmla="*/ 131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2" h="155">
                    <a:moveTo>
                      <a:pt x="12" y="131"/>
                    </a:moveTo>
                    <a:lnTo>
                      <a:pt x="6" y="137"/>
                    </a:lnTo>
                    <a:lnTo>
                      <a:pt x="12" y="125"/>
                    </a:lnTo>
                    <a:lnTo>
                      <a:pt x="12" y="107"/>
                    </a:lnTo>
                    <a:lnTo>
                      <a:pt x="12" y="96"/>
                    </a:lnTo>
                    <a:lnTo>
                      <a:pt x="12" y="84"/>
                    </a:lnTo>
                    <a:lnTo>
                      <a:pt x="0" y="78"/>
                    </a:lnTo>
                    <a:lnTo>
                      <a:pt x="0" y="84"/>
                    </a:lnTo>
                    <a:lnTo>
                      <a:pt x="6" y="72"/>
                    </a:lnTo>
                    <a:lnTo>
                      <a:pt x="12" y="72"/>
                    </a:lnTo>
                    <a:lnTo>
                      <a:pt x="24" y="72"/>
                    </a:lnTo>
                    <a:lnTo>
                      <a:pt x="36" y="72"/>
                    </a:lnTo>
                    <a:lnTo>
                      <a:pt x="48" y="72"/>
                    </a:lnTo>
                    <a:lnTo>
                      <a:pt x="48" y="66"/>
                    </a:lnTo>
                    <a:lnTo>
                      <a:pt x="48" y="54"/>
                    </a:lnTo>
                    <a:lnTo>
                      <a:pt x="60" y="48"/>
                    </a:lnTo>
                    <a:lnTo>
                      <a:pt x="60" y="30"/>
                    </a:lnTo>
                    <a:lnTo>
                      <a:pt x="60" y="18"/>
                    </a:lnTo>
                    <a:lnTo>
                      <a:pt x="66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6" y="18"/>
                    </a:lnTo>
                    <a:lnTo>
                      <a:pt x="96" y="0"/>
                    </a:lnTo>
                    <a:lnTo>
                      <a:pt x="102" y="6"/>
                    </a:lnTo>
                    <a:lnTo>
                      <a:pt x="114" y="12"/>
                    </a:lnTo>
                    <a:lnTo>
                      <a:pt x="126" y="24"/>
                    </a:lnTo>
                    <a:lnTo>
                      <a:pt x="132" y="30"/>
                    </a:lnTo>
                    <a:lnTo>
                      <a:pt x="126" y="30"/>
                    </a:lnTo>
                    <a:lnTo>
                      <a:pt x="114" y="30"/>
                    </a:lnTo>
                    <a:lnTo>
                      <a:pt x="120" y="42"/>
                    </a:lnTo>
                    <a:lnTo>
                      <a:pt x="120" y="54"/>
                    </a:lnTo>
                    <a:lnTo>
                      <a:pt x="120" y="66"/>
                    </a:lnTo>
                    <a:lnTo>
                      <a:pt x="120" y="84"/>
                    </a:lnTo>
                    <a:lnTo>
                      <a:pt x="120" y="96"/>
                    </a:lnTo>
                    <a:lnTo>
                      <a:pt x="126" y="107"/>
                    </a:lnTo>
                    <a:lnTo>
                      <a:pt x="126" y="119"/>
                    </a:lnTo>
                    <a:lnTo>
                      <a:pt x="126" y="131"/>
                    </a:lnTo>
                    <a:lnTo>
                      <a:pt x="126" y="137"/>
                    </a:lnTo>
                    <a:lnTo>
                      <a:pt x="126" y="143"/>
                    </a:lnTo>
                    <a:lnTo>
                      <a:pt x="114" y="143"/>
                    </a:lnTo>
                    <a:lnTo>
                      <a:pt x="108" y="143"/>
                    </a:lnTo>
                    <a:lnTo>
                      <a:pt x="96" y="143"/>
                    </a:lnTo>
                    <a:lnTo>
                      <a:pt x="84" y="143"/>
                    </a:lnTo>
                    <a:lnTo>
                      <a:pt x="84" y="143"/>
                    </a:lnTo>
                    <a:lnTo>
                      <a:pt x="66" y="149"/>
                    </a:lnTo>
                    <a:lnTo>
                      <a:pt x="66" y="149"/>
                    </a:lnTo>
                    <a:lnTo>
                      <a:pt x="60" y="143"/>
                    </a:lnTo>
                    <a:lnTo>
                      <a:pt x="54" y="155"/>
                    </a:lnTo>
                    <a:lnTo>
                      <a:pt x="54" y="155"/>
                    </a:lnTo>
                    <a:lnTo>
                      <a:pt x="48" y="143"/>
                    </a:lnTo>
                    <a:lnTo>
                      <a:pt x="36" y="137"/>
                    </a:lnTo>
                    <a:lnTo>
                      <a:pt x="24" y="131"/>
                    </a:lnTo>
                    <a:lnTo>
                      <a:pt x="18" y="131"/>
                    </a:lnTo>
                    <a:lnTo>
                      <a:pt x="12" y="131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87" name="Freeform 157">
                <a:extLst>
                  <a:ext uri="{FF2B5EF4-FFF2-40B4-BE49-F238E27FC236}">
                    <a16:creationId xmlns:a16="http://schemas.microsoft.com/office/drawing/2014/main" id="{570696F1-A071-4CA3-90F2-030A512ACA2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73" y="1659"/>
                <a:ext cx="126" cy="102"/>
              </a:xfrm>
              <a:custGeom>
                <a:avLst/>
                <a:gdLst>
                  <a:gd name="T0" fmla="*/ 66 w 126"/>
                  <a:gd name="T1" fmla="*/ 24 h 102"/>
                  <a:gd name="T2" fmla="*/ 54 w 126"/>
                  <a:gd name="T3" fmla="*/ 36 h 102"/>
                  <a:gd name="T4" fmla="*/ 48 w 126"/>
                  <a:gd name="T5" fmla="*/ 42 h 102"/>
                  <a:gd name="T6" fmla="*/ 42 w 126"/>
                  <a:gd name="T7" fmla="*/ 48 h 102"/>
                  <a:gd name="T8" fmla="*/ 36 w 126"/>
                  <a:gd name="T9" fmla="*/ 60 h 102"/>
                  <a:gd name="T10" fmla="*/ 36 w 126"/>
                  <a:gd name="T11" fmla="*/ 66 h 102"/>
                  <a:gd name="T12" fmla="*/ 30 w 126"/>
                  <a:gd name="T13" fmla="*/ 78 h 102"/>
                  <a:gd name="T14" fmla="*/ 24 w 126"/>
                  <a:gd name="T15" fmla="*/ 90 h 102"/>
                  <a:gd name="T16" fmla="*/ 18 w 126"/>
                  <a:gd name="T17" fmla="*/ 90 h 102"/>
                  <a:gd name="T18" fmla="*/ 12 w 126"/>
                  <a:gd name="T19" fmla="*/ 96 h 102"/>
                  <a:gd name="T20" fmla="*/ 0 w 126"/>
                  <a:gd name="T21" fmla="*/ 102 h 102"/>
                  <a:gd name="T22" fmla="*/ 12 w 126"/>
                  <a:gd name="T23" fmla="*/ 102 h 102"/>
                  <a:gd name="T24" fmla="*/ 24 w 126"/>
                  <a:gd name="T25" fmla="*/ 102 h 102"/>
                  <a:gd name="T26" fmla="*/ 36 w 126"/>
                  <a:gd name="T27" fmla="*/ 102 h 102"/>
                  <a:gd name="T28" fmla="*/ 48 w 126"/>
                  <a:gd name="T29" fmla="*/ 102 h 102"/>
                  <a:gd name="T30" fmla="*/ 48 w 126"/>
                  <a:gd name="T31" fmla="*/ 90 h 102"/>
                  <a:gd name="T32" fmla="*/ 54 w 126"/>
                  <a:gd name="T33" fmla="*/ 84 h 102"/>
                  <a:gd name="T34" fmla="*/ 66 w 126"/>
                  <a:gd name="T35" fmla="*/ 78 h 102"/>
                  <a:gd name="T36" fmla="*/ 78 w 126"/>
                  <a:gd name="T37" fmla="*/ 78 h 102"/>
                  <a:gd name="T38" fmla="*/ 84 w 126"/>
                  <a:gd name="T39" fmla="*/ 72 h 102"/>
                  <a:gd name="T40" fmla="*/ 90 w 126"/>
                  <a:gd name="T41" fmla="*/ 66 h 102"/>
                  <a:gd name="T42" fmla="*/ 102 w 126"/>
                  <a:gd name="T43" fmla="*/ 60 h 102"/>
                  <a:gd name="T44" fmla="*/ 102 w 126"/>
                  <a:gd name="T45" fmla="*/ 54 h 102"/>
                  <a:gd name="T46" fmla="*/ 114 w 126"/>
                  <a:gd name="T47" fmla="*/ 48 h 102"/>
                  <a:gd name="T48" fmla="*/ 126 w 126"/>
                  <a:gd name="T49" fmla="*/ 48 h 102"/>
                  <a:gd name="T50" fmla="*/ 126 w 126"/>
                  <a:gd name="T51" fmla="*/ 42 h 102"/>
                  <a:gd name="T52" fmla="*/ 120 w 126"/>
                  <a:gd name="T53" fmla="*/ 36 h 102"/>
                  <a:gd name="T54" fmla="*/ 120 w 126"/>
                  <a:gd name="T55" fmla="*/ 24 h 102"/>
                  <a:gd name="T56" fmla="*/ 120 w 126"/>
                  <a:gd name="T57" fmla="*/ 12 h 102"/>
                  <a:gd name="T58" fmla="*/ 114 w 126"/>
                  <a:gd name="T59" fmla="*/ 12 h 102"/>
                  <a:gd name="T60" fmla="*/ 108 w 126"/>
                  <a:gd name="T61" fmla="*/ 12 h 102"/>
                  <a:gd name="T62" fmla="*/ 108 w 126"/>
                  <a:gd name="T63" fmla="*/ 12 h 102"/>
                  <a:gd name="T64" fmla="*/ 90 w 126"/>
                  <a:gd name="T65" fmla="*/ 6 h 102"/>
                  <a:gd name="T66" fmla="*/ 84 w 126"/>
                  <a:gd name="T67" fmla="*/ 0 h 102"/>
                  <a:gd name="T68" fmla="*/ 78 w 126"/>
                  <a:gd name="T69" fmla="*/ 6 h 102"/>
                  <a:gd name="T70" fmla="*/ 72 w 126"/>
                  <a:gd name="T71" fmla="*/ 18 h 102"/>
                  <a:gd name="T72" fmla="*/ 66 w 126"/>
                  <a:gd name="T73" fmla="*/ 2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6" h="102">
                    <a:moveTo>
                      <a:pt x="66" y="24"/>
                    </a:moveTo>
                    <a:lnTo>
                      <a:pt x="54" y="36"/>
                    </a:lnTo>
                    <a:lnTo>
                      <a:pt x="48" y="42"/>
                    </a:lnTo>
                    <a:lnTo>
                      <a:pt x="42" y="48"/>
                    </a:lnTo>
                    <a:lnTo>
                      <a:pt x="36" y="60"/>
                    </a:lnTo>
                    <a:lnTo>
                      <a:pt x="36" y="66"/>
                    </a:lnTo>
                    <a:lnTo>
                      <a:pt x="30" y="78"/>
                    </a:lnTo>
                    <a:lnTo>
                      <a:pt x="24" y="90"/>
                    </a:lnTo>
                    <a:lnTo>
                      <a:pt x="18" y="90"/>
                    </a:lnTo>
                    <a:lnTo>
                      <a:pt x="12" y="96"/>
                    </a:lnTo>
                    <a:lnTo>
                      <a:pt x="0" y="102"/>
                    </a:lnTo>
                    <a:lnTo>
                      <a:pt x="12" y="102"/>
                    </a:lnTo>
                    <a:lnTo>
                      <a:pt x="24" y="102"/>
                    </a:lnTo>
                    <a:lnTo>
                      <a:pt x="36" y="102"/>
                    </a:lnTo>
                    <a:lnTo>
                      <a:pt x="48" y="102"/>
                    </a:lnTo>
                    <a:lnTo>
                      <a:pt x="48" y="90"/>
                    </a:lnTo>
                    <a:lnTo>
                      <a:pt x="54" y="84"/>
                    </a:lnTo>
                    <a:lnTo>
                      <a:pt x="66" y="78"/>
                    </a:lnTo>
                    <a:lnTo>
                      <a:pt x="78" y="78"/>
                    </a:lnTo>
                    <a:lnTo>
                      <a:pt x="84" y="72"/>
                    </a:lnTo>
                    <a:lnTo>
                      <a:pt x="90" y="66"/>
                    </a:lnTo>
                    <a:lnTo>
                      <a:pt x="102" y="60"/>
                    </a:lnTo>
                    <a:lnTo>
                      <a:pt x="102" y="54"/>
                    </a:lnTo>
                    <a:lnTo>
                      <a:pt x="114" y="48"/>
                    </a:lnTo>
                    <a:lnTo>
                      <a:pt x="126" y="48"/>
                    </a:lnTo>
                    <a:lnTo>
                      <a:pt x="126" y="42"/>
                    </a:lnTo>
                    <a:lnTo>
                      <a:pt x="120" y="36"/>
                    </a:lnTo>
                    <a:lnTo>
                      <a:pt x="120" y="24"/>
                    </a:lnTo>
                    <a:lnTo>
                      <a:pt x="120" y="12"/>
                    </a:lnTo>
                    <a:lnTo>
                      <a:pt x="114" y="12"/>
                    </a:lnTo>
                    <a:lnTo>
                      <a:pt x="108" y="12"/>
                    </a:lnTo>
                    <a:lnTo>
                      <a:pt x="108" y="12"/>
                    </a:lnTo>
                    <a:lnTo>
                      <a:pt x="90" y="6"/>
                    </a:lnTo>
                    <a:lnTo>
                      <a:pt x="84" y="0"/>
                    </a:lnTo>
                    <a:lnTo>
                      <a:pt x="78" y="6"/>
                    </a:lnTo>
                    <a:lnTo>
                      <a:pt x="72" y="18"/>
                    </a:lnTo>
                    <a:lnTo>
                      <a:pt x="66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88" name="Freeform 158">
                <a:extLst>
                  <a:ext uri="{FF2B5EF4-FFF2-40B4-BE49-F238E27FC236}">
                    <a16:creationId xmlns:a16="http://schemas.microsoft.com/office/drawing/2014/main" id="{5BE9065F-BF6A-4AFC-AD7B-2BA9F281ED2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11" y="1815"/>
                <a:ext cx="174" cy="143"/>
              </a:xfrm>
              <a:custGeom>
                <a:avLst/>
                <a:gdLst>
                  <a:gd name="T0" fmla="*/ 18 w 174"/>
                  <a:gd name="T1" fmla="*/ 131 h 143"/>
                  <a:gd name="T2" fmla="*/ 18 w 174"/>
                  <a:gd name="T3" fmla="*/ 131 h 143"/>
                  <a:gd name="T4" fmla="*/ 12 w 174"/>
                  <a:gd name="T5" fmla="*/ 125 h 143"/>
                  <a:gd name="T6" fmla="*/ 12 w 174"/>
                  <a:gd name="T7" fmla="*/ 125 h 143"/>
                  <a:gd name="T8" fmla="*/ 12 w 174"/>
                  <a:gd name="T9" fmla="*/ 125 h 143"/>
                  <a:gd name="T10" fmla="*/ 6 w 174"/>
                  <a:gd name="T11" fmla="*/ 113 h 143"/>
                  <a:gd name="T12" fmla="*/ 0 w 174"/>
                  <a:gd name="T13" fmla="*/ 107 h 143"/>
                  <a:gd name="T14" fmla="*/ 6 w 174"/>
                  <a:gd name="T15" fmla="*/ 107 h 143"/>
                  <a:gd name="T16" fmla="*/ 12 w 174"/>
                  <a:gd name="T17" fmla="*/ 101 h 143"/>
                  <a:gd name="T18" fmla="*/ 24 w 174"/>
                  <a:gd name="T19" fmla="*/ 101 h 143"/>
                  <a:gd name="T20" fmla="*/ 36 w 174"/>
                  <a:gd name="T21" fmla="*/ 101 h 143"/>
                  <a:gd name="T22" fmla="*/ 42 w 174"/>
                  <a:gd name="T23" fmla="*/ 89 h 143"/>
                  <a:gd name="T24" fmla="*/ 42 w 174"/>
                  <a:gd name="T25" fmla="*/ 77 h 143"/>
                  <a:gd name="T26" fmla="*/ 48 w 174"/>
                  <a:gd name="T27" fmla="*/ 71 h 143"/>
                  <a:gd name="T28" fmla="*/ 48 w 174"/>
                  <a:gd name="T29" fmla="*/ 59 h 143"/>
                  <a:gd name="T30" fmla="*/ 48 w 174"/>
                  <a:gd name="T31" fmla="*/ 54 h 143"/>
                  <a:gd name="T32" fmla="*/ 54 w 174"/>
                  <a:gd name="T33" fmla="*/ 54 h 143"/>
                  <a:gd name="T34" fmla="*/ 60 w 174"/>
                  <a:gd name="T35" fmla="*/ 48 h 143"/>
                  <a:gd name="T36" fmla="*/ 72 w 174"/>
                  <a:gd name="T37" fmla="*/ 42 h 143"/>
                  <a:gd name="T38" fmla="*/ 78 w 174"/>
                  <a:gd name="T39" fmla="*/ 30 h 143"/>
                  <a:gd name="T40" fmla="*/ 90 w 174"/>
                  <a:gd name="T41" fmla="*/ 24 h 143"/>
                  <a:gd name="T42" fmla="*/ 102 w 174"/>
                  <a:gd name="T43" fmla="*/ 18 h 143"/>
                  <a:gd name="T44" fmla="*/ 114 w 174"/>
                  <a:gd name="T45" fmla="*/ 6 h 143"/>
                  <a:gd name="T46" fmla="*/ 126 w 174"/>
                  <a:gd name="T47" fmla="*/ 0 h 143"/>
                  <a:gd name="T48" fmla="*/ 144 w 174"/>
                  <a:gd name="T49" fmla="*/ 6 h 143"/>
                  <a:gd name="T50" fmla="*/ 150 w 174"/>
                  <a:gd name="T51" fmla="*/ 12 h 143"/>
                  <a:gd name="T52" fmla="*/ 162 w 174"/>
                  <a:gd name="T53" fmla="*/ 6 h 143"/>
                  <a:gd name="T54" fmla="*/ 162 w 174"/>
                  <a:gd name="T55" fmla="*/ 12 h 143"/>
                  <a:gd name="T56" fmla="*/ 162 w 174"/>
                  <a:gd name="T57" fmla="*/ 24 h 143"/>
                  <a:gd name="T58" fmla="*/ 174 w 174"/>
                  <a:gd name="T59" fmla="*/ 36 h 143"/>
                  <a:gd name="T60" fmla="*/ 168 w 174"/>
                  <a:gd name="T61" fmla="*/ 42 h 143"/>
                  <a:gd name="T62" fmla="*/ 168 w 174"/>
                  <a:gd name="T63" fmla="*/ 54 h 143"/>
                  <a:gd name="T64" fmla="*/ 168 w 174"/>
                  <a:gd name="T65" fmla="*/ 59 h 143"/>
                  <a:gd name="T66" fmla="*/ 168 w 174"/>
                  <a:gd name="T67" fmla="*/ 71 h 143"/>
                  <a:gd name="T68" fmla="*/ 168 w 174"/>
                  <a:gd name="T69" fmla="*/ 83 h 143"/>
                  <a:gd name="T70" fmla="*/ 162 w 174"/>
                  <a:gd name="T71" fmla="*/ 89 h 143"/>
                  <a:gd name="T72" fmla="*/ 156 w 174"/>
                  <a:gd name="T73" fmla="*/ 95 h 143"/>
                  <a:gd name="T74" fmla="*/ 156 w 174"/>
                  <a:gd name="T75" fmla="*/ 101 h 143"/>
                  <a:gd name="T76" fmla="*/ 150 w 174"/>
                  <a:gd name="T77" fmla="*/ 113 h 143"/>
                  <a:gd name="T78" fmla="*/ 150 w 174"/>
                  <a:gd name="T79" fmla="*/ 119 h 143"/>
                  <a:gd name="T80" fmla="*/ 138 w 174"/>
                  <a:gd name="T81" fmla="*/ 125 h 143"/>
                  <a:gd name="T82" fmla="*/ 126 w 174"/>
                  <a:gd name="T83" fmla="*/ 125 h 143"/>
                  <a:gd name="T84" fmla="*/ 114 w 174"/>
                  <a:gd name="T85" fmla="*/ 125 h 143"/>
                  <a:gd name="T86" fmla="*/ 102 w 174"/>
                  <a:gd name="T87" fmla="*/ 131 h 143"/>
                  <a:gd name="T88" fmla="*/ 96 w 174"/>
                  <a:gd name="T89" fmla="*/ 125 h 143"/>
                  <a:gd name="T90" fmla="*/ 84 w 174"/>
                  <a:gd name="T91" fmla="*/ 125 h 143"/>
                  <a:gd name="T92" fmla="*/ 72 w 174"/>
                  <a:gd name="T93" fmla="*/ 125 h 143"/>
                  <a:gd name="T94" fmla="*/ 66 w 174"/>
                  <a:gd name="T95" fmla="*/ 119 h 143"/>
                  <a:gd name="T96" fmla="*/ 54 w 174"/>
                  <a:gd name="T97" fmla="*/ 119 h 143"/>
                  <a:gd name="T98" fmla="*/ 48 w 174"/>
                  <a:gd name="T99" fmla="*/ 125 h 143"/>
                  <a:gd name="T100" fmla="*/ 42 w 174"/>
                  <a:gd name="T101" fmla="*/ 131 h 143"/>
                  <a:gd name="T102" fmla="*/ 42 w 174"/>
                  <a:gd name="T103" fmla="*/ 137 h 143"/>
                  <a:gd name="T104" fmla="*/ 42 w 174"/>
                  <a:gd name="T105" fmla="*/ 143 h 143"/>
                  <a:gd name="T106" fmla="*/ 30 w 174"/>
                  <a:gd name="T107" fmla="*/ 137 h 143"/>
                  <a:gd name="T108" fmla="*/ 24 w 174"/>
                  <a:gd name="T109" fmla="*/ 143 h 143"/>
                  <a:gd name="T110" fmla="*/ 24 w 174"/>
                  <a:gd name="T111" fmla="*/ 143 h 143"/>
                  <a:gd name="T112" fmla="*/ 24 w 174"/>
                  <a:gd name="T113" fmla="*/ 137 h 143"/>
                  <a:gd name="T114" fmla="*/ 18 w 174"/>
                  <a:gd name="T115" fmla="*/ 13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4" h="143">
                    <a:moveTo>
                      <a:pt x="18" y="131"/>
                    </a:moveTo>
                    <a:lnTo>
                      <a:pt x="18" y="131"/>
                    </a:lnTo>
                    <a:lnTo>
                      <a:pt x="12" y="125"/>
                    </a:lnTo>
                    <a:lnTo>
                      <a:pt x="12" y="125"/>
                    </a:lnTo>
                    <a:lnTo>
                      <a:pt x="12" y="125"/>
                    </a:lnTo>
                    <a:lnTo>
                      <a:pt x="6" y="113"/>
                    </a:lnTo>
                    <a:lnTo>
                      <a:pt x="0" y="107"/>
                    </a:lnTo>
                    <a:lnTo>
                      <a:pt x="6" y="107"/>
                    </a:lnTo>
                    <a:lnTo>
                      <a:pt x="12" y="101"/>
                    </a:lnTo>
                    <a:lnTo>
                      <a:pt x="24" y="101"/>
                    </a:lnTo>
                    <a:lnTo>
                      <a:pt x="36" y="101"/>
                    </a:lnTo>
                    <a:lnTo>
                      <a:pt x="42" y="89"/>
                    </a:lnTo>
                    <a:lnTo>
                      <a:pt x="42" y="77"/>
                    </a:lnTo>
                    <a:lnTo>
                      <a:pt x="48" y="71"/>
                    </a:lnTo>
                    <a:lnTo>
                      <a:pt x="48" y="59"/>
                    </a:lnTo>
                    <a:lnTo>
                      <a:pt x="48" y="54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72" y="42"/>
                    </a:lnTo>
                    <a:lnTo>
                      <a:pt x="78" y="30"/>
                    </a:lnTo>
                    <a:lnTo>
                      <a:pt x="90" y="24"/>
                    </a:lnTo>
                    <a:lnTo>
                      <a:pt x="102" y="18"/>
                    </a:lnTo>
                    <a:lnTo>
                      <a:pt x="114" y="6"/>
                    </a:lnTo>
                    <a:lnTo>
                      <a:pt x="126" y="0"/>
                    </a:lnTo>
                    <a:lnTo>
                      <a:pt x="144" y="6"/>
                    </a:lnTo>
                    <a:lnTo>
                      <a:pt x="150" y="12"/>
                    </a:lnTo>
                    <a:lnTo>
                      <a:pt x="162" y="6"/>
                    </a:lnTo>
                    <a:lnTo>
                      <a:pt x="162" y="12"/>
                    </a:lnTo>
                    <a:lnTo>
                      <a:pt x="162" y="24"/>
                    </a:lnTo>
                    <a:lnTo>
                      <a:pt x="174" y="36"/>
                    </a:lnTo>
                    <a:lnTo>
                      <a:pt x="168" y="42"/>
                    </a:lnTo>
                    <a:lnTo>
                      <a:pt x="168" y="54"/>
                    </a:lnTo>
                    <a:lnTo>
                      <a:pt x="168" y="59"/>
                    </a:lnTo>
                    <a:lnTo>
                      <a:pt x="168" y="71"/>
                    </a:lnTo>
                    <a:lnTo>
                      <a:pt x="168" y="83"/>
                    </a:lnTo>
                    <a:lnTo>
                      <a:pt x="162" y="89"/>
                    </a:lnTo>
                    <a:lnTo>
                      <a:pt x="156" y="95"/>
                    </a:lnTo>
                    <a:lnTo>
                      <a:pt x="156" y="101"/>
                    </a:lnTo>
                    <a:lnTo>
                      <a:pt x="150" y="113"/>
                    </a:lnTo>
                    <a:lnTo>
                      <a:pt x="150" y="119"/>
                    </a:lnTo>
                    <a:lnTo>
                      <a:pt x="138" y="125"/>
                    </a:lnTo>
                    <a:lnTo>
                      <a:pt x="126" y="125"/>
                    </a:lnTo>
                    <a:lnTo>
                      <a:pt x="114" y="125"/>
                    </a:lnTo>
                    <a:lnTo>
                      <a:pt x="102" y="131"/>
                    </a:lnTo>
                    <a:lnTo>
                      <a:pt x="96" y="125"/>
                    </a:lnTo>
                    <a:lnTo>
                      <a:pt x="84" y="125"/>
                    </a:lnTo>
                    <a:lnTo>
                      <a:pt x="72" y="125"/>
                    </a:lnTo>
                    <a:lnTo>
                      <a:pt x="66" y="119"/>
                    </a:lnTo>
                    <a:lnTo>
                      <a:pt x="54" y="119"/>
                    </a:lnTo>
                    <a:lnTo>
                      <a:pt x="48" y="125"/>
                    </a:lnTo>
                    <a:lnTo>
                      <a:pt x="42" y="131"/>
                    </a:lnTo>
                    <a:lnTo>
                      <a:pt x="42" y="137"/>
                    </a:lnTo>
                    <a:lnTo>
                      <a:pt x="42" y="143"/>
                    </a:lnTo>
                    <a:lnTo>
                      <a:pt x="30" y="137"/>
                    </a:lnTo>
                    <a:lnTo>
                      <a:pt x="24" y="143"/>
                    </a:lnTo>
                    <a:lnTo>
                      <a:pt x="24" y="143"/>
                    </a:lnTo>
                    <a:lnTo>
                      <a:pt x="24" y="137"/>
                    </a:lnTo>
                    <a:lnTo>
                      <a:pt x="18" y="131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89" name="Freeform 159">
                <a:extLst>
                  <a:ext uri="{FF2B5EF4-FFF2-40B4-BE49-F238E27FC236}">
                    <a16:creationId xmlns:a16="http://schemas.microsoft.com/office/drawing/2014/main" id="{ED749FB8-981C-466B-AF2A-3CD192CAD76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19" y="1898"/>
                <a:ext cx="66" cy="54"/>
              </a:xfrm>
              <a:custGeom>
                <a:avLst/>
                <a:gdLst>
                  <a:gd name="T0" fmla="*/ 18 w 66"/>
                  <a:gd name="T1" fmla="*/ 0 h 54"/>
                  <a:gd name="T2" fmla="*/ 12 w 66"/>
                  <a:gd name="T3" fmla="*/ 6 h 54"/>
                  <a:gd name="T4" fmla="*/ 6 w 66"/>
                  <a:gd name="T5" fmla="*/ 18 h 54"/>
                  <a:gd name="T6" fmla="*/ 0 w 66"/>
                  <a:gd name="T7" fmla="*/ 24 h 54"/>
                  <a:gd name="T8" fmla="*/ 12 w 66"/>
                  <a:gd name="T9" fmla="*/ 36 h 54"/>
                  <a:gd name="T10" fmla="*/ 12 w 66"/>
                  <a:gd name="T11" fmla="*/ 30 h 54"/>
                  <a:gd name="T12" fmla="*/ 12 w 66"/>
                  <a:gd name="T13" fmla="*/ 36 h 54"/>
                  <a:gd name="T14" fmla="*/ 12 w 66"/>
                  <a:gd name="T15" fmla="*/ 36 h 54"/>
                  <a:gd name="T16" fmla="*/ 12 w 66"/>
                  <a:gd name="T17" fmla="*/ 36 h 54"/>
                  <a:gd name="T18" fmla="*/ 24 w 66"/>
                  <a:gd name="T19" fmla="*/ 36 h 54"/>
                  <a:gd name="T20" fmla="*/ 24 w 66"/>
                  <a:gd name="T21" fmla="*/ 36 h 54"/>
                  <a:gd name="T22" fmla="*/ 36 w 66"/>
                  <a:gd name="T23" fmla="*/ 42 h 54"/>
                  <a:gd name="T24" fmla="*/ 42 w 66"/>
                  <a:gd name="T25" fmla="*/ 42 h 54"/>
                  <a:gd name="T26" fmla="*/ 24 w 66"/>
                  <a:gd name="T27" fmla="*/ 42 h 54"/>
                  <a:gd name="T28" fmla="*/ 18 w 66"/>
                  <a:gd name="T29" fmla="*/ 42 h 54"/>
                  <a:gd name="T30" fmla="*/ 12 w 66"/>
                  <a:gd name="T31" fmla="*/ 42 h 54"/>
                  <a:gd name="T32" fmla="*/ 12 w 66"/>
                  <a:gd name="T33" fmla="*/ 48 h 54"/>
                  <a:gd name="T34" fmla="*/ 18 w 66"/>
                  <a:gd name="T35" fmla="*/ 48 h 54"/>
                  <a:gd name="T36" fmla="*/ 24 w 66"/>
                  <a:gd name="T37" fmla="*/ 48 h 54"/>
                  <a:gd name="T38" fmla="*/ 24 w 66"/>
                  <a:gd name="T39" fmla="*/ 48 h 54"/>
                  <a:gd name="T40" fmla="*/ 12 w 66"/>
                  <a:gd name="T41" fmla="*/ 48 h 54"/>
                  <a:gd name="T42" fmla="*/ 12 w 66"/>
                  <a:gd name="T43" fmla="*/ 54 h 54"/>
                  <a:gd name="T44" fmla="*/ 24 w 66"/>
                  <a:gd name="T45" fmla="*/ 48 h 54"/>
                  <a:gd name="T46" fmla="*/ 36 w 66"/>
                  <a:gd name="T47" fmla="*/ 48 h 54"/>
                  <a:gd name="T48" fmla="*/ 42 w 66"/>
                  <a:gd name="T49" fmla="*/ 48 h 54"/>
                  <a:gd name="T50" fmla="*/ 54 w 66"/>
                  <a:gd name="T51" fmla="*/ 54 h 54"/>
                  <a:gd name="T52" fmla="*/ 66 w 66"/>
                  <a:gd name="T53" fmla="*/ 54 h 54"/>
                  <a:gd name="T54" fmla="*/ 66 w 66"/>
                  <a:gd name="T55" fmla="*/ 42 h 54"/>
                  <a:gd name="T56" fmla="*/ 60 w 66"/>
                  <a:gd name="T57" fmla="*/ 36 h 54"/>
                  <a:gd name="T58" fmla="*/ 60 w 66"/>
                  <a:gd name="T59" fmla="*/ 24 h 54"/>
                  <a:gd name="T60" fmla="*/ 54 w 66"/>
                  <a:gd name="T61" fmla="*/ 12 h 54"/>
                  <a:gd name="T62" fmla="*/ 42 w 66"/>
                  <a:gd name="T63" fmla="*/ 6 h 54"/>
                  <a:gd name="T64" fmla="*/ 30 w 66"/>
                  <a:gd name="T65" fmla="*/ 0 h 54"/>
                  <a:gd name="T66" fmla="*/ 24 w 66"/>
                  <a:gd name="T67" fmla="*/ 0 h 54"/>
                  <a:gd name="T68" fmla="*/ 18 w 66"/>
                  <a:gd name="T6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6" h="54">
                    <a:moveTo>
                      <a:pt x="18" y="0"/>
                    </a:moveTo>
                    <a:lnTo>
                      <a:pt x="12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2" y="30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36" y="42"/>
                    </a:lnTo>
                    <a:lnTo>
                      <a:pt x="42" y="42"/>
                    </a:lnTo>
                    <a:lnTo>
                      <a:pt x="24" y="42"/>
                    </a:lnTo>
                    <a:lnTo>
                      <a:pt x="18" y="42"/>
                    </a:lnTo>
                    <a:lnTo>
                      <a:pt x="12" y="42"/>
                    </a:lnTo>
                    <a:lnTo>
                      <a:pt x="12" y="48"/>
                    </a:lnTo>
                    <a:lnTo>
                      <a:pt x="18" y="48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12" y="48"/>
                    </a:lnTo>
                    <a:lnTo>
                      <a:pt x="12" y="54"/>
                    </a:lnTo>
                    <a:lnTo>
                      <a:pt x="24" y="48"/>
                    </a:lnTo>
                    <a:lnTo>
                      <a:pt x="36" y="48"/>
                    </a:lnTo>
                    <a:lnTo>
                      <a:pt x="42" y="48"/>
                    </a:lnTo>
                    <a:lnTo>
                      <a:pt x="54" y="54"/>
                    </a:lnTo>
                    <a:lnTo>
                      <a:pt x="66" y="54"/>
                    </a:lnTo>
                    <a:lnTo>
                      <a:pt x="66" y="42"/>
                    </a:lnTo>
                    <a:lnTo>
                      <a:pt x="60" y="36"/>
                    </a:lnTo>
                    <a:lnTo>
                      <a:pt x="60" y="24"/>
                    </a:lnTo>
                    <a:lnTo>
                      <a:pt x="54" y="12"/>
                    </a:lnTo>
                    <a:lnTo>
                      <a:pt x="42" y="6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90" name="Freeform 160">
                <a:extLst>
                  <a:ext uri="{FF2B5EF4-FFF2-40B4-BE49-F238E27FC236}">
                    <a16:creationId xmlns:a16="http://schemas.microsoft.com/office/drawing/2014/main" id="{5B77032B-6F4A-4404-AC7F-3138EBFBC80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89" y="1641"/>
                <a:ext cx="42" cy="90"/>
              </a:xfrm>
              <a:custGeom>
                <a:avLst/>
                <a:gdLst>
                  <a:gd name="T0" fmla="*/ 30 w 42"/>
                  <a:gd name="T1" fmla="*/ 84 h 90"/>
                  <a:gd name="T2" fmla="*/ 24 w 42"/>
                  <a:gd name="T3" fmla="*/ 90 h 90"/>
                  <a:gd name="T4" fmla="*/ 18 w 42"/>
                  <a:gd name="T5" fmla="*/ 78 h 90"/>
                  <a:gd name="T6" fmla="*/ 18 w 42"/>
                  <a:gd name="T7" fmla="*/ 66 h 90"/>
                  <a:gd name="T8" fmla="*/ 6 w 42"/>
                  <a:gd name="T9" fmla="*/ 60 h 90"/>
                  <a:gd name="T10" fmla="*/ 0 w 42"/>
                  <a:gd name="T11" fmla="*/ 48 h 90"/>
                  <a:gd name="T12" fmla="*/ 6 w 42"/>
                  <a:gd name="T13" fmla="*/ 36 h 90"/>
                  <a:gd name="T14" fmla="*/ 12 w 42"/>
                  <a:gd name="T15" fmla="*/ 30 h 90"/>
                  <a:gd name="T16" fmla="*/ 6 w 42"/>
                  <a:gd name="T17" fmla="*/ 12 h 90"/>
                  <a:gd name="T18" fmla="*/ 12 w 42"/>
                  <a:gd name="T19" fmla="*/ 6 h 90"/>
                  <a:gd name="T20" fmla="*/ 24 w 42"/>
                  <a:gd name="T21" fmla="*/ 0 h 90"/>
                  <a:gd name="T22" fmla="*/ 24 w 42"/>
                  <a:gd name="T23" fmla="*/ 6 h 90"/>
                  <a:gd name="T24" fmla="*/ 30 w 42"/>
                  <a:gd name="T25" fmla="*/ 12 h 90"/>
                  <a:gd name="T26" fmla="*/ 36 w 42"/>
                  <a:gd name="T27" fmla="*/ 6 h 90"/>
                  <a:gd name="T28" fmla="*/ 30 w 42"/>
                  <a:gd name="T29" fmla="*/ 18 h 90"/>
                  <a:gd name="T30" fmla="*/ 36 w 42"/>
                  <a:gd name="T31" fmla="*/ 30 h 90"/>
                  <a:gd name="T32" fmla="*/ 30 w 42"/>
                  <a:gd name="T33" fmla="*/ 36 h 90"/>
                  <a:gd name="T34" fmla="*/ 24 w 42"/>
                  <a:gd name="T35" fmla="*/ 42 h 90"/>
                  <a:gd name="T36" fmla="*/ 36 w 42"/>
                  <a:gd name="T37" fmla="*/ 48 h 90"/>
                  <a:gd name="T38" fmla="*/ 42 w 42"/>
                  <a:gd name="T39" fmla="*/ 54 h 90"/>
                  <a:gd name="T40" fmla="*/ 42 w 42"/>
                  <a:gd name="T41" fmla="*/ 66 h 90"/>
                  <a:gd name="T42" fmla="*/ 36 w 42"/>
                  <a:gd name="T43" fmla="*/ 72 h 90"/>
                  <a:gd name="T44" fmla="*/ 30 w 42"/>
                  <a:gd name="T45" fmla="*/ 78 h 90"/>
                  <a:gd name="T46" fmla="*/ 30 w 42"/>
                  <a:gd name="T47" fmla="*/ 8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2" h="90">
                    <a:moveTo>
                      <a:pt x="30" y="84"/>
                    </a:moveTo>
                    <a:lnTo>
                      <a:pt x="24" y="90"/>
                    </a:lnTo>
                    <a:lnTo>
                      <a:pt x="18" y="78"/>
                    </a:lnTo>
                    <a:lnTo>
                      <a:pt x="18" y="66"/>
                    </a:lnTo>
                    <a:lnTo>
                      <a:pt x="6" y="60"/>
                    </a:lnTo>
                    <a:lnTo>
                      <a:pt x="0" y="48"/>
                    </a:lnTo>
                    <a:lnTo>
                      <a:pt x="6" y="36"/>
                    </a:lnTo>
                    <a:lnTo>
                      <a:pt x="12" y="30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24" y="0"/>
                    </a:lnTo>
                    <a:lnTo>
                      <a:pt x="24" y="6"/>
                    </a:lnTo>
                    <a:lnTo>
                      <a:pt x="30" y="12"/>
                    </a:lnTo>
                    <a:lnTo>
                      <a:pt x="36" y="6"/>
                    </a:lnTo>
                    <a:lnTo>
                      <a:pt x="30" y="18"/>
                    </a:lnTo>
                    <a:lnTo>
                      <a:pt x="36" y="30"/>
                    </a:lnTo>
                    <a:lnTo>
                      <a:pt x="30" y="36"/>
                    </a:lnTo>
                    <a:lnTo>
                      <a:pt x="24" y="42"/>
                    </a:lnTo>
                    <a:lnTo>
                      <a:pt x="36" y="48"/>
                    </a:lnTo>
                    <a:lnTo>
                      <a:pt x="42" y="54"/>
                    </a:lnTo>
                    <a:lnTo>
                      <a:pt x="42" y="66"/>
                    </a:lnTo>
                    <a:lnTo>
                      <a:pt x="36" y="72"/>
                    </a:lnTo>
                    <a:lnTo>
                      <a:pt x="30" y="78"/>
                    </a:lnTo>
                    <a:lnTo>
                      <a:pt x="30" y="8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91" name="Freeform 161">
                <a:extLst>
                  <a:ext uri="{FF2B5EF4-FFF2-40B4-BE49-F238E27FC236}">
                    <a16:creationId xmlns:a16="http://schemas.microsoft.com/office/drawing/2014/main" id="{0BFD3A6D-D596-48EF-8844-17C3AE7D757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85" y="2000"/>
                <a:ext cx="48" cy="48"/>
              </a:xfrm>
              <a:custGeom>
                <a:avLst/>
                <a:gdLst>
                  <a:gd name="T0" fmla="*/ 42 w 48"/>
                  <a:gd name="T1" fmla="*/ 48 h 48"/>
                  <a:gd name="T2" fmla="*/ 30 w 48"/>
                  <a:gd name="T3" fmla="*/ 42 h 48"/>
                  <a:gd name="T4" fmla="*/ 24 w 48"/>
                  <a:gd name="T5" fmla="*/ 36 h 48"/>
                  <a:gd name="T6" fmla="*/ 12 w 48"/>
                  <a:gd name="T7" fmla="*/ 30 h 48"/>
                  <a:gd name="T8" fmla="*/ 0 w 48"/>
                  <a:gd name="T9" fmla="*/ 18 h 48"/>
                  <a:gd name="T10" fmla="*/ 6 w 48"/>
                  <a:gd name="T11" fmla="*/ 12 h 48"/>
                  <a:gd name="T12" fmla="*/ 6 w 48"/>
                  <a:gd name="T13" fmla="*/ 6 h 48"/>
                  <a:gd name="T14" fmla="*/ 12 w 48"/>
                  <a:gd name="T15" fmla="*/ 0 h 48"/>
                  <a:gd name="T16" fmla="*/ 18 w 48"/>
                  <a:gd name="T17" fmla="*/ 0 h 48"/>
                  <a:gd name="T18" fmla="*/ 24 w 48"/>
                  <a:gd name="T19" fmla="*/ 12 h 48"/>
                  <a:gd name="T20" fmla="*/ 24 w 48"/>
                  <a:gd name="T21" fmla="*/ 12 h 48"/>
                  <a:gd name="T22" fmla="*/ 30 w 48"/>
                  <a:gd name="T23" fmla="*/ 12 h 48"/>
                  <a:gd name="T24" fmla="*/ 36 w 48"/>
                  <a:gd name="T25" fmla="*/ 12 h 48"/>
                  <a:gd name="T26" fmla="*/ 36 w 48"/>
                  <a:gd name="T27" fmla="*/ 24 h 48"/>
                  <a:gd name="T28" fmla="*/ 36 w 48"/>
                  <a:gd name="T29" fmla="*/ 24 h 48"/>
                  <a:gd name="T30" fmla="*/ 42 w 48"/>
                  <a:gd name="T31" fmla="*/ 30 h 48"/>
                  <a:gd name="T32" fmla="*/ 48 w 48"/>
                  <a:gd name="T33" fmla="*/ 36 h 48"/>
                  <a:gd name="T34" fmla="*/ 42 w 48"/>
                  <a:gd name="T3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" h="48">
                    <a:moveTo>
                      <a:pt x="42" y="48"/>
                    </a:moveTo>
                    <a:lnTo>
                      <a:pt x="30" y="42"/>
                    </a:lnTo>
                    <a:lnTo>
                      <a:pt x="24" y="36"/>
                    </a:lnTo>
                    <a:lnTo>
                      <a:pt x="12" y="30"/>
                    </a:lnTo>
                    <a:lnTo>
                      <a:pt x="0" y="18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42" y="30"/>
                    </a:lnTo>
                    <a:lnTo>
                      <a:pt x="48" y="36"/>
                    </a:lnTo>
                    <a:lnTo>
                      <a:pt x="42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92" name="Freeform 162">
                <a:extLst>
                  <a:ext uri="{FF2B5EF4-FFF2-40B4-BE49-F238E27FC236}">
                    <a16:creationId xmlns:a16="http://schemas.microsoft.com/office/drawing/2014/main" id="{B4AA0062-5318-4FE9-9684-8FFD64FEB26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06" y="1988"/>
                <a:ext cx="36" cy="30"/>
              </a:xfrm>
              <a:custGeom>
                <a:avLst/>
                <a:gdLst>
                  <a:gd name="T0" fmla="*/ 0 w 36"/>
                  <a:gd name="T1" fmla="*/ 18 h 30"/>
                  <a:gd name="T2" fmla="*/ 0 w 36"/>
                  <a:gd name="T3" fmla="*/ 6 h 30"/>
                  <a:gd name="T4" fmla="*/ 0 w 36"/>
                  <a:gd name="T5" fmla="*/ 0 h 30"/>
                  <a:gd name="T6" fmla="*/ 6 w 36"/>
                  <a:gd name="T7" fmla="*/ 0 h 30"/>
                  <a:gd name="T8" fmla="*/ 6 w 36"/>
                  <a:gd name="T9" fmla="*/ 0 h 30"/>
                  <a:gd name="T10" fmla="*/ 12 w 36"/>
                  <a:gd name="T11" fmla="*/ 6 h 30"/>
                  <a:gd name="T12" fmla="*/ 18 w 36"/>
                  <a:gd name="T13" fmla="*/ 6 h 30"/>
                  <a:gd name="T14" fmla="*/ 30 w 36"/>
                  <a:gd name="T15" fmla="*/ 0 h 30"/>
                  <a:gd name="T16" fmla="*/ 30 w 36"/>
                  <a:gd name="T17" fmla="*/ 6 h 30"/>
                  <a:gd name="T18" fmla="*/ 36 w 36"/>
                  <a:gd name="T19" fmla="*/ 6 h 30"/>
                  <a:gd name="T20" fmla="*/ 24 w 36"/>
                  <a:gd name="T21" fmla="*/ 18 h 30"/>
                  <a:gd name="T22" fmla="*/ 30 w 36"/>
                  <a:gd name="T23" fmla="*/ 24 h 30"/>
                  <a:gd name="T24" fmla="*/ 24 w 36"/>
                  <a:gd name="T25" fmla="*/ 30 h 30"/>
                  <a:gd name="T26" fmla="*/ 18 w 36"/>
                  <a:gd name="T27" fmla="*/ 18 h 30"/>
                  <a:gd name="T28" fmla="*/ 18 w 36"/>
                  <a:gd name="T29" fmla="*/ 24 h 30"/>
                  <a:gd name="T30" fmla="*/ 12 w 36"/>
                  <a:gd name="T31" fmla="*/ 18 h 30"/>
                  <a:gd name="T32" fmla="*/ 0 w 36"/>
                  <a:gd name="T33" fmla="*/ 12 h 30"/>
                  <a:gd name="T34" fmla="*/ 0 w 36"/>
                  <a:gd name="T35" fmla="*/ 1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30">
                    <a:moveTo>
                      <a:pt x="0" y="18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30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24" y="18"/>
                    </a:lnTo>
                    <a:lnTo>
                      <a:pt x="30" y="24"/>
                    </a:lnTo>
                    <a:lnTo>
                      <a:pt x="24" y="30"/>
                    </a:lnTo>
                    <a:lnTo>
                      <a:pt x="18" y="18"/>
                    </a:lnTo>
                    <a:lnTo>
                      <a:pt x="18" y="24"/>
                    </a:lnTo>
                    <a:lnTo>
                      <a:pt x="12" y="18"/>
                    </a:lnTo>
                    <a:lnTo>
                      <a:pt x="0" y="12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93" name="Freeform 163">
                <a:extLst>
                  <a:ext uri="{FF2B5EF4-FFF2-40B4-BE49-F238E27FC236}">
                    <a16:creationId xmlns:a16="http://schemas.microsoft.com/office/drawing/2014/main" id="{1F7C900D-6336-424D-AF03-B3B8F3A5AEE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42" y="1988"/>
                <a:ext cx="24" cy="30"/>
              </a:xfrm>
              <a:custGeom>
                <a:avLst/>
                <a:gdLst>
                  <a:gd name="T0" fmla="*/ 12 w 24"/>
                  <a:gd name="T1" fmla="*/ 12 h 30"/>
                  <a:gd name="T2" fmla="*/ 18 w 24"/>
                  <a:gd name="T3" fmla="*/ 18 h 30"/>
                  <a:gd name="T4" fmla="*/ 18 w 24"/>
                  <a:gd name="T5" fmla="*/ 12 h 30"/>
                  <a:gd name="T6" fmla="*/ 12 w 24"/>
                  <a:gd name="T7" fmla="*/ 12 h 30"/>
                  <a:gd name="T8" fmla="*/ 12 w 24"/>
                  <a:gd name="T9" fmla="*/ 12 h 30"/>
                  <a:gd name="T10" fmla="*/ 0 w 24"/>
                  <a:gd name="T11" fmla="*/ 6 h 30"/>
                  <a:gd name="T12" fmla="*/ 0 w 24"/>
                  <a:gd name="T13" fmla="*/ 0 h 30"/>
                  <a:gd name="T14" fmla="*/ 0 w 24"/>
                  <a:gd name="T15" fmla="*/ 0 h 30"/>
                  <a:gd name="T16" fmla="*/ 12 w 24"/>
                  <a:gd name="T17" fmla="*/ 0 h 30"/>
                  <a:gd name="T18" fmla="*/ 18 w 24"/>
                  <a:gd name="T19" fmla="*/ 6 h 30"/>
                  <a:gd name="T20" fmla="*/ 24 w 24"/>
                  <a:gd name="T21" fmla="*/ 12 h 30"/>
                  <a:gd name="T22" fmla="*/ 24 w 24"/>
                  <a:gd name="T23" fmla="*/ 18 h 30"/>
                  <a:gd name="T24" fmla="*/ 18 w 24"/>
                  <a:gd name="T25" fmla="*/ 24 h 30"/>
                  <a:gd name="T26" fmla="*/ 18 w 24"/>
                  <a:gd name="T27" fmla="*/ 30 h 30"/>
                  <a:gd name="T28" fmla="*/ 18 w 24"/>
                  <a:gd name="T29" fmla="*/ 24 h 30"/>
                  <a:gd name="T30" fmla="*/ 12 w 24"/>
                  <a:gd name="T31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" h="30">
                    <a:moveTo>
                      <a:pt x="12" y="12"/>
                    </a:moveTo>
                    <a:lnTo>
                      <a:pt x="18" y="18"/>
                    </a:lnTo>
                    <a:lnTo>
                      <a:pt x="18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8" y="6"/>
                    </a:lnTo>
                    <a:lnTo>
                      <a:pt x="24" y="12"/>
                    </a:lnTo>
                    <a:lnTo>
                      <a:pt x="24" y="18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18" y="24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94" name="Freeform 164">
                <a:extLst>
                  <a:ext uri="{FF2B5EF4-FFF2-40B4-BE49-F238E27FC236}">
                    <a16:creationId xmlns:a16="http://schemas.microsoft.com/office/drawing/2014/main" id="{CE2DD7E4-679E-4BA3-855F-FD33D25A491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212" y="2036"/>
                <a:ext cx="36" cy="42"/>
              </a:xfrm>
              <a:custGeom>
                <a:avLst/>
                <a:gdLst>
                  <a:gd name="T0" fmla="*/ 30 w 36"/>
                  <a:gd name="T1" fmla="*/ 12 h 42"/>
                  <a:gd name="T2" fmla="*/ 18 w 36"/>
                  <a:gd name="T3" fmla="*/ 0 h 42"/>
                  <a:gd name="T4" fmla="*/ 6 w 36"/>
                  <a:gd name="T5" fmla="*/ 0 h 42"/>
                  <a:gd name="T6" fmla="*/ 6 w 36"/>
                  <a:gd name="T7" fmla="*/ 0 h 42"/>
                  <a:gd name="T8" fmla="*/ 6 w 36"/>
                  <a:gd name="T9" fmla="*/ 12 h 42"/>
                  <a:gd name="T10" fmla="*/ 6 w 36"/>
                  <a:gd name="T11" fmla="*/ 30 h 42"/>
                  <a:gd name="T12" fmla="*/ 0 w 36"/>
                  <a:gd name="T13" fmla="*/ 42 h 42"/>
                  <a:gd name="T14" fmla="*/ 6 w 36"/>
                  <a:gd name="T15" fmla="*/ 42 h 42"/>
                  <a:gd name="T16" fmla="*/ 18 w 36"/>
                  <a:gd name="T17" fmla="*/ 42 h 42"/>
                  <a:gd name="T18" fmla="*/ 24 w 36"/>
                  <a:gd name="T19" fmla="*/ 30 h 42"/>
                  <a:gd name="T20" fmla="*/ 36 w 36"/>
                  <a:gd name="T21" fmla="*/ 18 h 42"/>
                  <a:gd name="T22" fmla="*/ 30 w 36"/>
                  <a:gd name="T23" fmla="*/ 12 h 42"/>
                  <a:gd name="T24" fmla="*/ 30 w 36"/>
                  <a:gd name="T25" fmla="*/ 12 h 42"/>
                  <a:gd name="T26" fmla="*/ 30 w 36"/>
                  <a:gd name="T27" fmla="*/ 1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42">
                    <a:moveTo>
                      <a:pt x="30" y="12"/>
                    </a:moveTo>
                    <a:lnTo>
                      <a:pt x="1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12"/>
                    </a:lnTo>
                    <a:lnTo>
                      <a:pt x="6" y="30"/>
                    </a:lnTo>
                    <a:lnTo>
                      <a:pt x="0" y="42"/>
                    </a:lnTo>
                    <a:lnTo>
                      <a:pt x="6" y="42"/>
                    </a:lnTo>
                    <a:lnTo>
                      <a:pt x="18" y="42"/>
                    </a:lnTo>
                    <a:lnTo>
                      <a:pt x="24" y="30"/>
                    </a:lnTo>
                    <a:lnTo>
                      <a:pt x="36" y="18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0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95" name="Freeform 165">
                <a:extLst>
                  <a:ext uri="{FF2B5EF4-FFF2-40B4-BE49-F238E27FC236}">
                    <a16:creationId xmlns:a16="http://schemas.microsoft.com/office/drawing/2014/main" id="{0646FD00-FC28-4AED-ADBC-B3E50B6BC90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48" y="1952"/>
                <a:ext cx="132" cy="204"/>
              </a:xfrm>
              <a:custGeom>
                <a:avLst/>
                <a:gdLst>
                  <a:gd name="T0" fmla="*/ 48 w 132"/>
                  <a:gd name="T1" fmla="*/ 18 h 204"/>
                  <a:gd name="T2" fmla="*/ 48 w 132"/>
                  <a:gd name="T3" fmla="*/ 18 h 204"/>
                  <a:gd name="T4" fmla="*/ 36 w 132"/>
                  <a:gd name="T5" fmla="*/ 36 h 204"/>
                  <a:gd name="T6" fmla="*/ 24 w 132"/>
                  <a:gd name="T7" fmla="*/ 54 h 204"/>
                  <a:gd name="T8" fmla="*/ 18 w 132"/>
                  <a:gd name="T9" fmla="*/ 48 h 204"/>
                  <a:gd name="T10" fmla="*/ 12 w 132"/>
                  <a:gd name="T11" fmla="*/ 60 h 204"/>
                  <a:gd name="T12" fmla="*/ 12 w 132"/>
                  <a:gd name="T13" fmla="*/ 66 h 204"/>
                  <a:gd name="T14" fmla="*/ 12 w 132"/>
                  <a:gd name="T15" fmla="*/ 84 h 204"/>
                  <a:gd name="T16" fmla="*/ 18 w 132"/>
                  <a:gd name="T17" fmla="*/ 102 h 204"/>
                  <a:gd name="T18" fmla="*/ 12 w 132"/>
                  <a:gd name="T19" fmla="*/ 120 h 204"/>
                  <a:gd name="T20" fmla="*/ 0 w 132"/>
                  <a:gd name="T21" fmla="*/ 126 h 204"/>
                  <a:gd name="T22" fmla="*/ 0 w 132"/>
                  <a:gd name="T23" fmla="*/ 138 h 204"/>
                  <a:gd name="T24" fmla="*/ 18 w 132"/>
                  <a:gd name="T25" fmla="*/ 150 h 204"/>
                  <a:gd name="T26" fmla="*/ 36 w 132"/>
                  <a:gd name="T27" fmla="*/ 156 h 204"/>
                  <a:gd name="T28" fmla="*/ 42 w 132"/>
                  <a:gd name="T29" fmla="*/ 162 h 204"/>
                  <a:gd name="T30" fmla="*/ 60 w 132"/>
                  <a:gd name="T31" fmla="*/ 174 h 204"/>
                  <a:gd name="T32" fmla="*/ 78 w 132"/>
                  <a:gd name="T33" fmla="*/ 180 h 204"/>
                  <a:gd name="T34" fmla="*/ 96 w 132"/>
                  <a:gd name="T35" fmla="*/ 186 h 204"/>
                  <a:gd name="T36" fmla="*/ 96 w 132"/>
                  <a:gd name="T37" fmla="*/ 204 h 204"/>
                  <a:gd name="T38" fmla="*/ 102 w 132"/>
                  <a:gd name="T39" fmla="*/ 168 h 204"/>
                  <a:gd name="T40" fmla="*/ 96 w 132"/>
                  <a:gd name="T41" fmla="*/ 144 h 204"/>
                  <a:gd name="T42" fmla="*/ 108 w 132"/>
                  <a:gd name="T43" fmla="*/ 144 h 204"/>
                  <a:gd name="T44" fmla="*/ 96 w 132"/>
                  <a:gd name="T45" fmla="*/ 132 h 204"/>
                  <a:gd name="T46" fmla="*/ 114 w 132"/>
                  <a:gd name="T47" fmla="*/ 132 h 204"/>
                  <a:gd name="T48" fmla="*/ 120 w 132"/>
                  <a:gd name="T49" fmla="*/ 132 h 204"/>
                  <a:gd name="T50" fmla="*/ 126 w 132"/>
                  <a:gd name="T51" fmla="*/ 138 h 204"/>
                  <a:gd name="T52" fmla="*/ 126 w 132"/>
                  <a:gd name="T53" fmla="*/ 126 h 204"/>
                  <a:gd name="T54" fmla="*/ 126 w 132"/>
                  <a:gd name="T55" fmla="*/ 114 h 204"/>
                  <a:gd name="T56" fmla="*/ 120 w 132"/>
                  <a:gd name="T57" fmla="*/ 84 h 204"/>
                  <a:gd name="T58" fmla="*/ 114 w 132"/>
                  <a:gd name="T59" fmla="*/ 78 h 204"/>
                  <a:gd name="T60" fmla="*/ 96 w 132"/>
                  <a:gd name="T61" fmla="*/ 66 h 204"/>
                  <a:gd name="T62" fmla="*/ 78 w 132"/>
                  <a:gd name="T63" fmla="*/ 66 h 204"/>
                  <a:gd name="T64" fmla="*/ 72 w 132"/>
                  <a:gd name="T65" fmla="*/ 54 h 204"/>
                  <a:gd name="T66" fmla="*/ 60 w 132"/>
                  <a:gd name="T67" fmla="*/ 36 h 204"/>
                  <a:gd name="T68" fmla="*/ 72 w 132"/>
                  <a:gd name="T69" fmla="*/ 18 h 204"/>
                  <a:gd name="T70" fmla="*/ 84 w 132"/>
                  <a:gd name="T71" fmla="*/ 6 h 204"/>
                  <a:gd name="T72" fmla="*/ 78 w 132"/>
                  <a:gd name="T73" fmla="*/ 0 h 204"/>
                  <a:gd name="T74" fmla="*/ 60 w 132"/>
                  <a:gd name="T75" fmla="*/ 1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204">
                    <a:moveTo>
                      <a:pt x="54" y="12"/>
                    </a:moveTo>
                    <a:lnTo>
                      <a:pt x="48" y="18"/>
                    </a:lnTo>
                    <a:lnTo>
                      <a:pt x="54" y="18"/>
                    </a:lnTo>
                    <a:lnTo>
                      <a:pt x="48" y="18"/>
                    </a:lnTo>
                    <a:lnTo>
                      <a:pt x="36" y="24"/>
                    </a:lnTo>
                    <a:lnTo>
                      <a:pt x="36" y="36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18" y="48"/>
                    </a:lnTo>
                    <a:lnTo>
                      <a:pt x="18" y="48"/>
                    </a:lnTo>
                    <a:lnTo>
                      <a:pt x="18" y="54"/>
                    </a:lnTo>
                    <a:lnTo>
                      <a:pt x="12" y="60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18" y="78"/>
                    </a:lnTo>
                    <a:lnTo>
                      <a:pt x="12" y="84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18" y="108"/>
                    </a:lnTo>
                    <a:lnTo>
                      <a:pt x="12" y="120"/>
                    </a:lnTo>
                    <a:lnTo>
                      <a:pt x="6" y="120"/>
                    </a:lnTo>
                    <a:lnTo>
                      <a:pt x="0" y="126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6" y="144"/>
                    </a:lnTo>
                    <a:lnTo>
                      <a:pt x="18" y="150"/>
                    </a:lnTo>
                    <a:lnTo>
                      <a:pt x="24" y="150"/>
                    </a:lnTo>
                    <a:lnTo>
                      <a:pt x="36" y="156"/>
                    </a:lnTo>
                    <a:lnTo>
                      <a:pt x="36" y="150"/>
                    </a:lnTo>
                    <a:lnTo>
                      <a:pt x="42" y="162"/>
                    </a:lnTo>
                    <a:lnTo>
                      <a:pt x="54" y="168"/>
                    </a:lnTo>
                    <a:lnTo>
                      <a:pt x="60" y="174"/>
                    </a:lnTo>
                    <a:lnTo>
                      <a:pt x="60" y="180"/>
                    </a:lnTo>
                    <a:lnTo>
                      <a:pt x="78" y="180"/>
                    </a:lnTo>
                    <a:lnTo>
                      <a:pt x="84" y="180"/>
                    </a:lnTo>
                    <a:lnTo>
                      <a:pt x="96" y="186"/>
                    </a:lnTo>
                    <a:lnTo>
                      <a:pt x="90" y="198"/>
                    </a:lnTo>
                    <a:lnTo>
                      <a:pt x="96" y="204"/>
                    </a:lnTo>
                    <a:lnTo>
                      <a:pt x="102" y="186"/>
                    </a:lnTo>
                    <a:lnTo>
                      <a:pt x="102" y="168"/>
                    </a:lnTo>
                    <a:lnTo>
                      <a:pt x="96" y="156"/>
                    </a:lnTo>
                    <a:lnTo>
                      <a:pt x="96" y="144"/>
                    </a:lnTo>
                    <a:lnTo>
                      <a:pt x="102" y="144"/>
                    </a:lnTo>
                    <a:lnTo>
                      <a:pt x="108" y="144"/>
                    </a:lnTo>
                    <a:lnTo>
                      <a:pt x="102" y="138"/>
                    </a:lnTo>
                    <a:lnTo>
                      <a:pt x="96" y="132"/>
                    </a:lnTo>
                    <a:lnTo>
                      <a:pt x="108" y="132"/>
                    </a:lnTo>
                    <a:lnTo>
                      <a:pt x="114" y="132"/>
                    </a:lnTo>
                    <a:lnTo>
                      <a:pt x="114" y="132"/>
                    </a:lnTo>
                    <a:lnTo>
                      <a:pt x="120" y="132"/>
                    </a:lnTo>
                    <a:lnTo>
                      <a:pt x="126" y="126"/>
                    </a:lnTo>
                    <a:lnTo>
                      <a:pt x="126" y="138"/>
                    </a:lnTo>
                    <a:lnTo>
                      <a:pt x="132" y="138"/>
                    </a:lnTo>
                    <a:lnTo>
                      <a:pt x="126" y="126"/>
                    </a:lnTo>
                    <a:lnTo>
                      <a:pt x="120" y="120"/>
                    </a:lnTo>
                    <a:lnTo>
                      <a:pt x="126" y="114"/>
                    </a:lnTo>
                    <a:lnTo>
                      <a:pt x="120" y="96"/>
                    </a:lnTo>
                    <a:lnTo>
                      <a:pt x="120" y="84"/>
                    </a:lnTo>
                    <a:lnTo>
                      <a:pt x="126" y="78"/>
                    </a:lnTo>
                    <a:lnTo>
                      <a:pt x="114" y="78"/>
                    </a:lnTo>
                    <a:lnTo>
                      <a:pt x="108" y="78"/>
                    </a:lnTo>
                    <a:lnTo>
                      <a:pt x="96" y="66"/>
                    </a:lnTo>
                    <a:lnTo>
                      <a:pt x="90" y="66"/>
                    </a:lnTo>
                    <a:lnTo>
                      <a:pt x="78" y="66"/>
                    </a:lnTo>
                    <a:lnTo>
                      <a:pt x="72" y="60"/>
                    </a:lnTo>
                    <a:lnTo>
                      <a:pt x="72" y="54"/>
                    </a:lnTo>
                    <a:lnTo>
                      <a:pt x="66" y="36"/>
                    </a:lnTo>
                    <a:lnTo>
                      <a:pt x="60" y="36"/>
                    </a:lnTo>
                    <a:lnTo>
                      <a:pt x="66" y="30"/>
                    </a:lnTo>
                    <a:lnTo>
                      <a:pt x="72" y="18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72" y="6"/>
                    </a:lnTo>
                    <a:lnTo>
                      <a:pt x="60" y="12"/>
                    </a:lnTo>
                    <a:lnTo>
                      <a:pt x="54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96" name="Freeform 166">
                <a:extLst>
                  <a:ext uri="{FF2B5EF4-FFF2-40B4-BE49-F238E27FC236}">
                    <a16:creationId xmlns:a16="http://schemas.microsoft.com/office/drawing/2014/main" id="{6E40F519-7087-48A6-9E20-90C8A8A6AD1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40" y="2000"/>
                <a:ext cx="54" cy="90"/>
              </a:xfrm>
              <a:custGeom>
                <a:avLst/>
                <a:gdLst>
                  <a:gd name="T0" fmla="*/ 42 w 54"/>
                  <a:gd name="T1" fmla="*/ 66 h 90"/>
                  <a:gd name="T2" fmla="*/ 36 w 54"/>
                  <a:gd name="T3" fmla="*/ 54 h 90"/>
                  <a:gd name="T4" fmla="*/ 36 w 54"/>
                  <a:gd name="T5" fmla="*/ 48 h 90"/>
                  <a:gd name="T6" fmla="*/ 42 w 54"/>
                  <a:gd name="T7" fmla="*/ 42 h 90"/>
                  <a:gd name="T8" fmla="*/ 42 w 54"/>
                  <a:gd name="T9" fmla="*/ 36 h 90"/>
                  <a:gd name="T10" fmla="*/ 42 w 54"/>
                  <a:gd name="T11" fmla="*/ 24 h 90"/>
                  <a:gd name="T12" fmla="*/ 30 w 54"/>
                  <a:gd name="T13" fmla="*/ 18 h 90"/>
                  <a:gd name="T14" fmla="*/ 30 w 54"/>
                  <a:gd name="T15" fmla="*/ 24 h 90"/>
                  <a:gd name="T16" fmla="*/ 30 w 54"/>
                  <a:gd name="T17" fmla="*/ 12 h 90"/>
                  <a:gd name="T18" fmla="*/ 24 w 54"/>
                  <a:gd name="T19" fmla="*/ 6 h 90"/>
                  <a:gd name="T20" fmla="*/ 18 w 54"/>
                  <a:gd name="T21" fmla="*/ 0 h 90"/>
                  <a:gd name="T22" fmla="*/ 24 w 54"/>
                  <a:gd name="T23" fmla="*/ 6 h 90"/>
                  <a:gd name="T24" fmla="*/ 18 w 54"/>
                  <a:gd name="T25" fmla="*/ 0 h 90"/>
                  <a:gd name="T26" fmla="*/ 18 w 54"/>
                  <a:gd name="T27" fmla="*/ 0 h 90"/>
                  <a:gd name="T28" fmla="*/ 6 w 54"/>
                  <a:gd name="T29" fmla="*/ 12 h 90"/>
                  <a:gd name="T30" fmla="*/ 12 w 54"/>
                  <a:gd name="T31" fmla="*/ 18 h 90"/>
                  <a:gd name="T32" fmla="*/ 6 w 54"/>
                  <a:gd name="T33" fmla="*/ 24 h 90"/>
                  <a:gd name="T34" fmla="*/ 0 w 54"/>
                  <a:gd name="T35" fmla="*/ 30 h 90"/>
                  <a:gd name="T36" fmla="*/ 6 w 54"/>
                  <a:gd name="T37" fmla="*/ 42 h 90"/>
                  <a:gd name="T38" fmla="*/ 12 w 54"/>
                  <a:gd name="T39" fmla="*/ 42 h 90"/>
                  <a:gd name="T40" fmla="*/ 12 w 54"/>
                  <a:gd name="T41" fmla="*/ 48 h 90"/>
                  <a:gd name="T42" fmla="*/ 18 w 54"/>
                  <a:gd name="T43" fmla="*/ 54 h 90"/>
                  <a:gd name="T44" fmla="*/ 18 w 54"/>
                  <a:gd name="T45" fmla="*/ 66 h 90"/>
                  <a:gd name="T46" fmla="*/ 18 w 54"/>
                  <a:gd name="T47" fmla="*/ 78 h 90"/>
                  <a:gd name="T48" fmla="*/ 24 w 54"/>
                  <a:gd name="T49" fmla="*/ 90 h 90"/>
                  <a:gd name="T50" fmla="*/ 30 w 54"/>
                  <a:gd name="T51" fmla="*/ 90 h 90"/>
                  <a:gd name="T52" fmla="*/ 42 w 54"/>
                  <a:gd name="T53" fmla="*/ 84 h 90"/>
                  <a:gd name="T54" fmla="*/ 54 w 54"/>
                  <a:gd name="T55" fmla="*/ 78 h 90"/>
                  <a:gd name="T56" fmla="*/ 48 w 54"/>
                  <a:gd name="T57" fmla="*/ 72 h 90"/>
                  <a:gd name="T58" fmla="*/ 42 w 54"/>
                  <a:gd name="T59" fmla="*/ 66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4" h="90">
                    <a:moveTo>
                      <a:pt x="42" y="66"/>
                    </a:moveTo>
                    <a:lnTo>
                      <a:pt x="36" y="54"/>
                    </a:lnTo>
                    <a:lnTo>
                      <a:pt x="36" y="48"/>
                    </a:lnTo>
                    <a:lnTo>
                      <a:pt x="42" y="42"/>
                    </a:lnTo>
                    <a:lnTo>
                      <a:pt x="42" y="36"/>
                    </a:lnTo>
                    <a:lnTo>
                      <a:pt x="42" y="24"/>
                    </a:lnTo>
                    <a:lnTo>
                      <a:pt x="30" y="18"/>
                    </a:lnTo>
                    <a:lnTo>
                      <a:pt x="30" y="24"/>
                    </a:lnTo>
                    <a:lnTo>
                      <a:pt x="30" y="12"/>
                    </a:lnTo>
                    <a:lnTo>
                      <a:pt x="24" y="6"/>
                    </a:lnTo>
                    <a:lnTo>
                      <a:pt x="18" y="0"/>
                    </a:lnTo>
                    <a:lnTo>
                      <a:pt x="24" y="6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6" y="12"/>
                    </a:lnTo>
                    <a:lnTo>
                      <a:pt x="12" y="18"/>
                    </a:lnTo>
                    <a:lnTo>
                      <a:pt x="6" y="24"/>
                    </a:lnTo>
                    <a:lnTo>
                      <a:pt x="0" y="30"/>
                    </a:lnTo>
                    <a:lnTo>
                      <a:pt x="6" y="42"/>
                    </a:lnTo>
                    <a:lnTo>
                      <a:pt x="12" y="42"/>
                    </a:lnTo>
                    <a:lnTo>
                      <a:pt x="12" y="48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18" y="78"/>
                    </a:lnTo>
                    <a:lnTo>
                      <a:pt x="24" y="90"/>
                    </a:lnTo>
                    <a:lnTo>
                      <a:pt x="30" y="90"/>
                    </a:lnTo>
                    <a:lnTo>
                      <a:pt x="42" y="84"/>
                    </a:lnTo>
                    <a:lnTo>
                      <a:pt x="54" y="78"/>
                    </a:lnTo>
                    <a:lnTo>
                      <a:pt x="48" y="72"/>
                    </a:lnTo>
                    <a:lnTo>
                      <a:pt x="42" y="6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97" name="Freeform 167">
                <a:extLst>
                  <a:ext uri="{FF2B5EF4-FFF2-40B4-BE49-F238E27FC236}">
                    <a16:creationId xmlns:a16="http://schemas.microsoft.com/office/drawing/2014/main" id="{790AAF9C-53A2-4CC7-A46D-6C01FD6CEB2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76" y="2030"/>
                <a:ext cx="42" cy="54"/>
              </a:xfrm>
              <a:custGeom>
                <a:avLst/>
                <a:gdLst>
                  <a:gd name="T0" fmla="*/ 6 w 42"/>
                  <a:gd name="T1" fmla="*/ 36 h 54"/>
                  <a:gd name="T2" fmla="*/ 0 w 42"/>
                  <a:gd name="T3" fmla="*/ 24 h 54"/>
                  <a:gd name="T4" fmla="*/ 0 w 42"/>
                  <a:gd name="T5" fmla="*/ 18 h 54"/>
                  <a:gd name="T6" fmla="*/ 6 w 42"/>
                  <a:gd name="T7" fmla="*/ 12 h 54"/>
                  <a:gd name="T8" fmla="*/ 6 w 42"/>
                  <a:gd name="T9" fmla="*/ 6 h 54"/>
                  <a:gd name="T10" fmla="*/ 12 w 42"/>
                  <a:gd name="T11" fmla="*/ 0 h 54"/>
                  <a:gd name="T12" fmla="*/ 24 w 42"/>
                  <a:gd name="T13" fmla="*/ 6 h 54"/>
                  <a:gd name="T14" fmla="*/ 36 w 42"/>
                  <a:gd name="T15" fmla="*/ 0 h 54"/>
                  <a:gd name="T16" fmla="*/ 42 w 42"/>
                  <a:gd name="T17" fmla="*/ 6 h 54"/>
                  <a:gd name="T18" fmla="*/ 42 w 42"/>
                  <a:gd name="T19" fmla="*/ 6 h 54"/>
                  <a:gd name="T20" fmla="*/ 42 w 42"/>
                  <a:gd name="T21" fmla="*/ 18 h 54"/>
                  <a:gd name="T22" fmla="*/ 42 w 42"/>
                  <a:gd name="T23" fmla="*/ 36 h 54"/>
                  <a:gd name="T24" fmla="*/ 36 w 42"/>
                  <a:gd name="T25" fmla="*/ 48 h 54"/>
                  <a:gd name="T26" fmla="*/ 30 w 42"/>
                  <a:gd name="T27" fmla="*/ 42 h 54"/>
                  <a:gd name="T28" fmla="*/ 24 w 42"/>
                  <a:gd name="T29" fmla="*/ 48 h 54"/>
                  <a:gd name="T30" fmla="*/ 24 w 42"/>
                  <a:gd name="T31" fmla="*/ 54 h 54"/>
                  <a:gd name="T32" fmla="*/ 18 w 42"/>
                  <a:gd name="T33" fmla="*/ 48 h 54"/>
                  <a:gd name="T34" fmla="*/ 12 w 42"/>
                  <a:gd name="T35" fmla="*/ 42 h 54"/>
                  <a:gd name="T36" fmla="*/ 6 w 42"/>
                  <a:gd name="T37" fmla="*/ 3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2" h="54">
                    <a:moveTo>
                      <a:pt x="6" y="36"/>
                    </a:moveTo>
                    <a:lnTo>
                      <a:pt x="0" y="24"/>
                    </a:lnTo>
                    <a:lnTo>
                      <a:pt x="0" y="18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2" y="6"/>
                    </a:lnTo>
                    <a:lnTo>
                      <a:pt x="42" y="18"/>
                    </a:lnTo>
                    <a:lnTo>
                      <a:pt x="42" y="36"/>
                    </a:lnTo>
                    <a:lnTo>
                      <a:pt x="36" y="48"/>
                    </a:lnTo>
                    <a:lnTo>
                      <a:pt x="30" y="42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18" y="48"/>
                    </a:lnTo>
                    <a:lnTo>
                      <a:pt x="12" y="42"/>
                    </a:lnTo>
                    <a:lnTo>
                      <a:pt x="6" y="3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98" name="Freeform 168">
                <a:extLst>
                  <a:ext uri="{FF2B5EF4-FFF2-40B4-BE49-F238E27FC236}">
                    <a16:creationId xmlns:a16="http://schemas.microsoft.com/office/drawing/2014/main" id="{17931122-6CAD-4D26-80AB-72D1693CD83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40" y="1970"/>
                <a:ext cx="6" cy="12"/>
              </a:xfrm>
              <a:custGeom>
                <a:avLst/>
                <a:gdLst>
                  <a:gd name="T0" fmla="*/ 0 w 6"/>
                  <a:gd name="T1" fmla="*/ 0 h 12"/>
                  <a:gd name="T2" fmla="*/ 6 w 6"/>
                  <a:gd name="T3" fmla="*/ 0 h 12"/>
                  <a:gd name="T4" fmla="*/ 6 w 6"/>
                  <a:gd name="T5" fmla="*/ 12 h 12"/>
                  <a:gd name="T6" fmla="*/ 0 w 6"/>
                  <a:gd name="T7" fmla="*/ 12 h 12"/>
                  <a:gd name="T8" fmla="*/ 0 w 6"/>
                  <a:gd name="T9" fmla="*/ 6 h 12"/>
                  <a:gd name="T10" fmla="*/ 0 w 6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6" y="0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699" name="Freeform 169">
                <a:extLst>
                  <a:ext uri="{FF2B5EF4-FFF2-40B4-BE49-F238E27FC236}">
                    <a16:creationId xmlns:a16="http://schemas.microsoft.com/office/drawing/2014/main" id="{1EA70675-8EC3-4F58-9376-67F6FF74C26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08" y="1952"/>
                <a:ext cx="150" cy="144"/>
              </a:xfrm>
              <a:custGeom>
                <a:avLst/>
                <a:gdLst>
                  <a:gd name="T0" fmla="*/ 126 w 150"/>
                  <a:gd name="T1" fmla="*/ 30 h 144"/>
                  <a:gd name="T2" fmla="*/ 120 w 150"/>
                  <a:gd name="T3" fmla="*/ 30 h 144"/>
                  <a:gd name="T4" fmla="*/ 120 w 150"/>
                  <a:gd name="T5" fmla="*/ 24 h 144"/>
                  <a:gd name="T6" fmla="*/ 114 w 150"/>
                  <a:gd name="T7" fmla="*/ 24 h 144"/>
                  <a:gd name="T8" fmla="*/ 108 w 150"/>
                  <a:gd name="T9" fmla="*/ 24 h 144"/>
                  <a:gd name="T10" fmla="*/ 84 w 150"/>
                  <a:gd name="T11" fmla="*/ 24 h 144"/>
                  <a:gd name="T12" fmla="*/ 60 w 150"/>
                  <a:gd name="T13" fmla="*/ 24 h 144"/>
                  <a:gd name="T14" fmla="*/ 48 w 150"/>
                  <a:gd name="T15" fmla="*/ 12 h 144"/>
                  <a:gd name="T16" fmla="*/ 36 w 150"/>
                  <a:gd name="T17" fmla="*/ 6 h 144"/>
                  <a:gd name="T18" fmla="*/ 42 w 150"/>
                  <a:gd name="T19" fmla="*/ 12 h 144"/>
                  <a:gd name="T20" fmla="*/ 24 w 150"/>
                  <a:gd name="T21" fmla="*/ 18 h 144"/>
                  <a:gd name="T22" fmla="*/ 24 w 150"/>
                  <a:gd name="T23" fmla="*/ 42 h 144"/>
                  <a:gd name="T24" fmla="*/ 24 w 150"/>
                  <a:gd name="T25" fmla="*/ 24 h 144"/>
                  <a:gd name="T26" fmla="*/ 24 w 150"/>
                  <a:gd name="T27" fmla="*/ 6 h 144"/>
                  <a:gd name="T28" fmla="*/ 12 w 150"/>
                  <a:gd name="T29" fmla="*/ 18 h 144"/>
                  <a:gd name="T30" fmla="*/ 0 w 150"/>
                  <a:gd name="T31" fmla="*/ 36 h 144"/>
                  <a:gd name="T32" fmla="*/ 12 w 150"/>
                  <a:gd name="T33" fmla="*/ 54 h 144"/>
                  <a:gd name="T34" fmla="*/ 18 w 150"/>
                  <a:gd name="T35" fmla="*/ 66 h 144"/>
                  <a:gd name="T36" fmla="*/ 36 w 150"/>
                  <a:gd name="T37" fmla="*/ 66 h 144"/>
                  <a:gd name="T38" fmla="*/ 54 w 150"/>
                  <a:gd name="T39" fmla="*/ 78 h 144"/>
                  <a:gd name="T40" fmla="*/ 60 w 150"/>
                  <a:gd name="T41" fmla="*/ 84 h 144"/>
                  <a:gd name="T42" fmla="*/ 66 w 150"/>
                  <a:gd name="T43" fmla="*/ 114 h 144"/>
                  <a:gd name="T44" fmla="*/ 66 w 150"/>
                  <a:gd name="T45" fmla="*/ 126 h 144"/>
                  <a:gd name="T46" fmla="*/ 78 w 150"/>
                  <a:gd name="T47" fmla="*/ 144 h 144"/>
                  <a:gd name="T48" fmla="*/ 84 w 150"/>
                  <a:gd name="T49" fmla="*/ 144 h 144"/>
                  <a:gd name="T50" fmla="*/ 108 w 150"/>
                  <a:gd name="T51" fmla="*/ 126 h 144"/>
                  <a:gd name="T52" fmla="*/ 102 w 150"/>
                  <a:gd name="T53" fmla="*/ 120 h 144"/>
                  <a:gd name="T54" fmla="*/ 96 w 150"/>
                  <a:gd name="T55" fmla="*/ 102 h 144"/>
                  <a:gd name="T56" fmla="*/ 114 w 150"/>
                  <a:gd name="T57" fmla="*/ 108 h 144"/>
                  <a:gd name="T58" fmla="*/ 126 w 150"/>
                  <a:gd name="T59" fmla="*/ 102 h 144"/>
                  <a:gd name="T60" fmla="*/ 138 w 150"/>
                  <a:gd name="T61" fmla="*/ 90 h 144"/>
                  <a:gd name="T62" fmla="*/ 132 w 150"/>
                  <a:gd name="T63" fmla="*/ 78 h 144"/>
                  <a:gd name="T64" fmla="*/ 144 w 150"/>
                  <a:gd name="T65" fmla="*/ 66 h 144"/>
                  <a:gd name="T66" fmla="*/ 150 w 150"/>
                  <a:gd name="T67" fmla="*/ 48 h 144"/>
                  <a:gd name="T68" fmla="*/ 138 w 150"/>
                  <a:gd name="T69" fmla="*/ 48 h 144"/>
                  <a:gd name="T70" fmla="*/ 132 w 150"/>
                  <a:gd name="T71" fmla="*/ 48 h 144"/>
                  <a:gd name="T72" fmla="*/ 138 w 150"/>
                  <a:gd name="T73" fmla="*/ 36 h 144"/>
                  <a:gd name="T74" fmla="*/ 126 w 150"/>
                  <a:gd name="T75" fmla="*/ 30 h 144"/>
                  <a:gd name="T76" fmla="*/ 126 w 150"/>
                  <a:gd name="T77" fmla="*/ 3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0" h="144">
                    <a:moveTo>
                      <a:pt x="126" y="30"/>
                    </a:moveTo>
                    <a:lnTo>
                      <a:pt x="126" y="30"/>
                    </a:lnTo>
                    <a:lnTo>
                      <a:pt x="120" y="30"/>
                    </a:lnTo>
                    <a:lnTo>
                      <a:pt x="120" y="30"/>
                    </a:lnTo>
                    <a:lnTo>
                      <a:pt x="120" y="30"/>
                    </a:lnTo>
                    <a:lnTo>
                      <a:pt x="120" y="24"/>
                    </a:lnTo>
                    <a:lnTo>
                      <a:pt x="126" y="18"/>
                    </a:lnTo>
                    <a:lnTo>
                      <a:pt x="114" y="24"/>
                    </a:lnTo>
                    <a:lnTo>
                      <a:pt x="102" y="24"/>
                    </a:lnTo>
                    <a:lnTo>
                      <a:pt x="108" y="24"/>
                    </a:lnTo>
                    <a:lnTo>
                      <a:pt x="96" y="30"/>
                    </a:lnTo>
                    <a:lnTo>
                      <a:pt x="84" y="24"/>
                    </a:lnTo>
                    <a:lnTo>
                      <a:pt x="72" y="24"/>
                    </a:lnTo>
                    <a:lnTo>
                      <a:pt x="60" y="24"/>
                    </a:lnTo>
                    <a:lnTo>
                      <a:pt x="60" y="18"/>
                    </a:lnTo>
                    <a:lnTo>
                      <a:pt x="48" y="12"/>
                    </a:lnTo>
                    <a:lnTo>
                      <a:pt x="42" y="0"/>
                    </a:lnTo>
                    <a:lnTo>
                      <a:pt x="36" y="6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30" y="36"/>
                    </a:lnTo>
                    <a:lnTo>
                      <a:pt x="24" y="42"/>
                    </a:lnTo>
                    <a:lnTo>
                      <a:pt x="18" y="30"/>
                    </a:lnTo>
                    <a:lnTo>
                      <a:pt x="24" y="24"/>
                    </a:lnTo>
                    <a:lnTo>
                      <a:pt x="18" y="12"/>
                    </a:lnTo>
                    <a:lnTo>
                      <a:pt x="24" y="6"/>
                    </a:lnTo>
                    <a:lnTo>
                      <a:pt x="18" y="6"/>
                    </a:lnTo>
                    <a:lnTo>
                      <a:pt x="12" y="18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12" y="54"/>
                    </a:lnTo>
                    <a:lnTo>
                      <a:pt x="12" y="60"/>
                    </a:lnTo>
                    <a:lnTo>
                      <a:pt x="18" y="66"/>
                    </a:lnTo>
                    <a:lnTo>
                      <a:pt x="30" y="66"/>
                    </a:lnTo>
                    <a:lnTo>
                      <a:pt x="36" y="66"/>
                    </a:lnTo>
                    <a:lnTo>
                      <a:pt x="48" y="78"/>
                    </a:lnTo>
                    <a:lnTo>
                      <a:pt x="54" y="78"/>
                    </a:lnTo>
                    <a:lnTo>
                      <a:pt x="66" y="78"/>
                    </a:lnTo>
                    <a:lnTo>
                      <a:pt x="60" y="84"/>
                    </a:lnTo>
                    <a:lnTo>
                      <a:pt x="60" y="96"/>
                    </a:lnTo>
                    <a:lnTo>
                      <a:pt x="66" y="114"/>
                    </a:lnTo>
                    <a:lnTo>
                      <a:pt x="60" y="120"/>
                    </a:lnTo>
                    <a:lnTo>
                      <a:pt x="66" y="126"/>
                    </a:lnTo>
                    <a:lnTo>
                      <a:pt x="72" y="138"/>
                    </a:lnTo>
                    <a:lnTo>
                      <a:pt x="78" y="144"/>
                    </a:lnTo>
                    <a:lnTo>
                      <a:pt x="84" y="144"/>
                    </a:lnTo>
                    <a:lnTo>
                      <a:pt x="84" y="144"/>
                    </a:lnTo>
                    <a:lnTo>
                      <a:pt x="96" y="138"/>
                    </a:lnTo>
                    <a:lnTo>
                      <a:pt x="108" y="126"/>
                    </a:lnTo>
                    <a:lnTo>
                      <a:pt x="108" y="126"/>
                    </a:lnTo>
                    <a:lnTo>
                      <a:pt x="102" y="120"/>
                    </a:lnTo>
                    <a:lnTo>
                      <a:pt x="96" y="108"/>
                    </a:lnTo>
                    <a:lnTo>
                      <a:pt x="96" y="102"/>
                    </a:lnTo>
                    <a:lnTo>
                      <a:pt x="108" y="102"/>
                    </a:lnTo>
                    <a:lnTo>
                      <a:pt x="114" y="108"/>
                    </a:lnTo>
                    <a:lnTo>
                      <a:pt x="120" y="102"/>
                    </a:lnTo>
                    <a:lnTo>
                      <a:pt x="126" y="102"/>
                    </a:lnTo>
                    <a:lnTo>
                      <a:pt x="138" y="96"/>
                    </a:lnTo>
                    <a:lnTo>
                      <a:pt x="138" y="90"/>
                    </a:lnTo>
                    <a:lnTo>
                      <a:pt x="138" y="90"/>
                    </a:lnTo>
                    <a:lnTo>
                      <a:pt x="132" y="78"/>
                    </a:lnTo>
                    <a:lnTo>
                      <a:pt x="138" y="72"/>
                    </a:lnTo>
                    <a:lnTo>
                      <a:pt x="144" y="66"/>
                    </a:lnTo>
                    <a:lnTo>
                      <a:pt x="138" y="60"/>
                    </a:lnTo>
                    <a:lnTo>
                      <a:pt x="150" y="48"/>
                    </a:lnTo>
                    <a:lnTo>
                      <a:pt x="150" y="48"/>
                    </a:lnTo>
                    <a:lnTo>
                      <a:pt x="138" y="48"/>
                    </a:lnTo>
                    <a:lnTo>
                      <a:pt x="132" y="48"/>
                    </a:lnTo>
                    <a:lnTo>
                      <a:pt x="132" y="48"/>
                    </a:lnTo>
                    <a:lnTo>
                      <a:pt x="138" y="42"/>
                    </a:lnTo>
                    <a:lnTo>
                      <a:pt x="138" y="36"/>
                    </a:lnTo>
                    <a:lnTo>
                      <a:pt x="132" y="30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26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00" name="Freeform 170">
                <a:extLst>
                  <a:ext uri="{FF2B5EF4-FFF2-40B4-BE49-F238E27FC236}">
                    <a16:creationId xmlns:a16="http://schemas.microsoft.com/office/drawing/2014/main" id="{8809448A-6489-4008-947E-7EF3C56B1EF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10" y="1970"/>
                <a:ext cx="6" cy="1"/>
              </a:xfrm>
              <a:custGeom>
                <a:avLst/>
                <a:gdLst>
                  <a:gd name="T0" fmla="*/ 6 w 6"/>
                  <a:gd name="T1" fmla="*/ 0 w 6"/>
                  <a:gd name="T2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01" name="Freeform 171">
                <a:extLst>
                  <a:ext uri="{FF2B5EF4-FFF2-40B4-BE49-F238E27FC236}">
                    <a16:creationId xmlns:a16="http://schemas.microsoft.com/office/drawing/2014/main" id="{6D6D0280-0340-4FAA-BFB8-2C2DA7846E0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00" y="1821"/>
                <a:ext cx="114" cy="36"/>
              </a:xfrm>
              <a:custGeom>
                <a:avLst/>
                <a:gdLst>
                  <a:gd name="T0" fmla="*/ 78 w 114"/>
                  <a:gd name="T1" fmla="*/ 12 h 36"/>
                  <a:gd name="T2" fmla="*/ 78 w 114"/>
                  <a:gd name="T3" fmla="*/ 12 h 36"/>
                  <a:gd name="T4" fmla="*/ 66 w 114"/>
                  <a:gd name="T5" fmla="*/ 12 h 36"/>
                  <a:gd name="T6" fmla="*/ 60 w 114"/>
                  <a:gd name="T7" fmla="*/ 6 h 36"/>
                  <a:gd name="T8" fmla="*/ 48 w 114"/>
                  <a:gd name="T9" fmla="*/ 0 h 36"/>
                  <a:gd name="T10" fmla="*/ 42 w 114"/>
                  <a:gd name="T11" fmla="*/ 0 h 36"/>
                  <a:gd name="T12" fmla="*/ 36 w 114"/>
                  <a:gd name="T13" fmla="*/ 0 h 36"/>
                  <a:gd name="T14" fmla="*/ 24 w 114"/>
                  <a:gd name="T15" fmla="*/ 0 h 36"/>
                  <a:gd name="T16" fmla="*/ 12 w 114"/>
                  <a:gd name="T17" fmla="*/ 0 h 36"/>
                  <a:gd name="T18" fmla="*/ 6 w 114"/>
                  <a:gd name="T19" fmla="*/ 12 h 36"/>
                  <a:gd name="T20" fmla="*/ 0 w 114"/>
                  <a:gd name="T21" fmla="*/ 12 h 36"/>
                  <a:gd name="T22" fmla="*/ 6 w 114"/>
                  <a:gd name="T23" fmla="*/ 12 h 36"/>
                  <a:gd name="T24" fmla="*/ 12 w 114"/>
                  <a:gd name="T25" fmla="*/ 6 h 36"/>
                  <a:gd name="T26" fmla="*/ 24 w 114"/>
                  <a:gd name="T27" fmla="*/ 6 h 36"/>
                  <a:gd name="T28" fmla="*/ 36 w 114"/>
                  <a:gd name="T29" fmla="*/ 6 h 36"/>
                  <a:gd name="T30" fmla="*/ 30 w 114"/>
                  <a:gd name="T31" fmla="*/ 6 h 36"/>
                  <a:gd name="T32" fmla="*/ 42 w 114"/>
                  <a:gd name="T33" fmla="*/ 12 h 36"/>
                  <a:gd name="T34" fmla="*/ 48 w 114"/>
                  <a:gd name="T35" fmla="*/ 12 h 36"/>
                  <a:gd name="T36" fmla="*/ 48 w 114"/>
                  <a:gd name="T37" fmla="*/ 12 h 36"/>
                  <a:gd name="T38" fmla="*/ 66 w 114"/>
                  <a:gd name="T39" fmla="*/ 18 h 36"/>
                  <a:gd name="T40" fmla="*/ 66 w 114"/>
                  <a:gd name="T41" fmla="*/ 24 h 36"/>
                  <a:gd name="T42" fmla="*/ 84 w 114"/>
                  <a:gd name="T43" fmla="*/ 30 h 36"/>
                  <a:gd name="T44" fmla="*/ 78 w 114"/>
                  <a:gd name="T45" fmla="*/ 36 h 36"/>
                  <a:gd name="T46" fmla="*/ 84 w 114"/>
                  <a:gd name="T47" fmla="*/ 36 h 36"/>
                  <a:gd name="T48" fmla="*/ 96 w 114"/>
                  <a:gd name="T49" fmla="*/ 36 h 36"/>
                  <a:gd name="T50" fmla="*/ 102 w 114"/>
                  <a:gd name="T51" fmla="*/ 36 h 36"/>
                  <a:gd name="T52" fmla="*/ 114 w 114"/>
                  <a:gd name="T53" fmla="*/ 36 h 36"/>
                  <a:gd name="T54" fmla="*/ 108 w 114"/>
                  <a:gd name="T55" fmla="*/ 30 h 36"/>
                  <a:gd name="T56" fmla="*/ 96 w 114"/>
                  <a:gd name="T57" fmla="*/ 30 h 36"/>
                  <a:gd name="T58" fmla="*/ 96 w 114"/>
                  <a:gd name="T59" fmla="*/ 24 h 36"/>
                  <a:gd name="T60" fmla="*/ 90 w 114"/>
                  <a:gd name="T61" fmla="*/ 18 h 36"/>
                  <a:gd name="T62" fmla="*/ 84 w 114"/>
                  <a:gd name="T63" fmla="*/ 18 h 36"/>
                  <a:gd name="T64" fmla="*/ 78 w 114"/>
                  <a:gd name="T65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4" h="36">
                    <a:moveTo>
                      <a:pt x="78" y="12"/>
                    </a:moveTo>
                    <a:lnTo>
                      <a:pt x="78" y="12"/>
                    </a:lnTo>
                    <a:lnTo>
                      <a:pt x="66" y="12"/>
                    </a:lnTo>
                    <a:lnTo>
                      <a:pt x="60" y="6"/>
                    </a:lnTo>
                    <a:lnTo>
                      <a:pt x="48" y="0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30" y="6"/>
                    </a:lnTo>
                    <a:lnTo>
                      <a:pt x="42" y="12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66" y="18"/>
                    </a:lnTo>
                    <a:lnTo>
                      <a:pt x="66" y="24"/>
                    </a:lnTo>
                    <a:lnTo>
                      <a:pt x="84" y="30"/>
                    </a:lnTo>
                    <a:lnTo>
                      <a:pt x="78" y="36"/>
                    </a:lnTo>
                    <a:lnTo>
                      <a:pt x="84" y="36"/>
                    </a:lnTo>
                    <a:lnTo>
                      <a:pt x="96" y="36"/>
                    </a:lnTo>
                    <a:lnTo>
                      <a:pt x="102" y="36"/>
                    </a:lnTo>
                    <a:lnTo>
                      <a:pt x="114" y="36"/>
                    </a:lnTo>
                    <a:lnTo>
                      <a:pt x="108" y="30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0" y="18"/>
                    </a:lnTo>
                    <a:lnTo>
                      <a:pt x="84" y="18"/>
                    </a:lnTo>
                    <a:lnTo>
                      <a:pt x="78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02" name="Freeform 172">
                <a:extLst>
                  <a:ext uri="{FF2B5EF4-FFF2-40B4-BE49-F238E27FC236}">
                    <a16:creationId xmlns:a16="http://schemas.microsoft.com/office/drawing/2014/main" id="{808939A5-E417-43FB-A940-7E31053D1B9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18" y="1833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6 w 6"/>
                  <a:gd name="T3" fmla="*/ 6 h 6"/>
                  <a:gd name="T4" fmla="*/ 0 w 6"/>
                  <a:gd name="T5" fmla="*/ 0 h 6"/>
                  <a:gd name="T6" fmla="*/ 0 w 6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6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03" name="Freeform 173">
                <a:extLst>
                  <a:ext uri="{FF2B5EF4-FFF2-40B4-BE49-F238E27FC236}">
                    <a16:creationId xmlns:a16="http://schemas.microsoft.com/office/drawing/2014/main" id="{A7C63E89-3A13-43F5-8AD3-22642EFD733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36" y="1863"/>
                <a:ext cx="1" cy="6"/>
              </a:xfrm>
              <a:custGeom>
                <a:avLst/>
                <a:gdLst>
                  <a:gd name="T0" fmla="*/ 6 h 6"/>
                  <a:gd name="T1" fmla="*/ 0 h 6"/>
                  <a:gd name="T2" fmla="*/ 0 h 6"/>
                  <a:gd name="T3" fmla="*/ 0 h 6"/>
                  <a:gd name="T4" fmla="*/ 6 h 6"/>
                  <a:gd name="T5" fmla="*/ 6 h 6"/>
                  <a:gd name="T6" fmla="*/ 0 h 6"/>
                  <a:gd name="T7" fmla="*/ 6 h 6"/>
                  <a:gd name="T8" fmla="*/ 6 h 6"/>
                  <a:gd name="T9" fmla="*/ 6 h 6"/>
                  <a:gd name="T10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04" name="Freeform 174">
                <a:extLst>
                  <a:ext uri="{FF2B5EF4-FFF2-40B4-BE49-F238E27FC236}">
                    <a16:creationId xmlns:a16="http://schemas.microsoft.com/office/drawing/2014/main" id="{54CFFEFE-09AA-463A-84AA-BC67B1519AF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48" y="1863"/>
                <a:ext cx="6" cy="1"/>
              </a:xfrm>
              <a:custGeom>
                <a:avLst/>
                <a:gdLst>
                  <a:gd name="T0" fmla="*/ 6 w 6"/>
                  <a:gd name="T1" fmla="*/ 6 w 6"/>
                  <a:gd name="T2" fmla="*/ 6 w 6"/>
                  <a:gd name="T3" fmla="*/ 6 w 6"/>
                  <a:gd name="T4" fmla="*/ 0 w 6"/>
                  <a:gd name="T5" fmla="*/ 6 w 6"/>
                  <a:gd name="T6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05" name="Freeform 175">
                <a:extLst>
                  <a:ext uri="{FF2B5EF4-FFF2-40B4-BE49-F238E27FC236}">
                    <a16:creationId xmlns:a16="http://schemas.microsoft.com/office/drawing/2014/main" id="{302C364E-CF31-4376-B99C-F6B8DA351C8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48" y="1863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06" name="Freeform 176">
                <a:extLst>
                  <a:ext uri="{FF2B5EF4-FFF2-40B4-BE49-F238E27FC236}">
                    <a16:creationId xmlns:a16="http://schemas.microsoft.com/office/drawing/2014/main" id="{C62146A4-9349-4062-92B0-4B686566A0E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10" y="1874"/>
                <a:ext cx="6" cy="1"/>
              </a:xfrm>
              <a:custGeom>
                <a:avLst/>
                <a:gdLst>
                  <a:gd name="T0" fmla="*/ 6 w 6"/>
                  <a:gd name="T1" fmla="*/ 6 w 6"/>
                  <a:gd name="T2" fmla="*/ 6 w 6"/>
                  <a:gd name="T3" fmla="*/ 0 w 6"/>
                  <a:gd name="T4" fmla="*/ 6 w 6"/>
                  <a:gd name="T5" fmla="*/ 6 w 6"/>
                  <a:gd name="T6" fmla="*/ 6 w 6"/>
                  <a:gd name="T7" fmla="*/ 6 w 6"/>
                  <a:gd name="T8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07" name="Freeform 177">
                <a:extLst>
                  <a:ext uri="{FF2B5EF4-FFF2-40B4-BE49-F238E27FC236}">
                    <a16:creationId xmlns:a16="http://schemas.microsoft.com/office/drawing/2014/main" id="{DE177877-CEFD-474C-ADDE-0EC21BBE3D2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16" y="187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08" name="Freeform 178">
                <a:extLst>
                  <a:ext uri="{FF2B5EF4-FFF2-40B4-BE49-F238E27FC236}">
                    <a16:creationId xmlns:a16="http://schemas.microsoft.com/office/drawing/2014/main" id="{28FD5AC4-F72E-4437-9B03-B7D67C651B7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16" y="187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09" name="Freeform 179">
                <a:extLst>
                  <a:ext uri="{FF2B5EF4-FFF2-40B4-BE49-F238E27FC236}">
                    <a16:creationId xmlns:a16="http://schemas.microsoft.com/office/drawing/2014/main" id="{3E07B95C-B174-46E4-9B4F-9EA41BCA33D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10" y="1874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10" name="Rectangle 180">
                <a:extLst>
                  <a:ext uri="{FF2B5EF4-FFF2-40B4-BE49-F238E27FC236}">
                    <a16:creationId xmlns:a16="http://schemas.microsoft.com/office/drawing/2014/main" id="{38A2E6CE-0C1F-492C-8766-698C2E757A1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16" y="1874"/>
                <a:ext cx="1" cy="6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11" name="Freeform 181">
                <a:extLst>
                  <a:ext uri="{FF2B5EF4-FFF2-40B4-BE49-F238E27FC236}">
                    <a16:creationId xmlns:a16="http://schemas.microsoft.com/office/drawing/2014/main" id="{03A87447-18F6-4BD4-AB42-D8FC407464E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32" y="1857"/>
                <a:ext cx="42" cy="29"/>
              </a:xfrm>
              <a:custGeom>
                <a:avLst/>
                <a:gdLst>
                  <a:gd name="T0" fmla="*/ 6 w 42"/>
                  <a:gd name="T1" fmla="*/ 6 h 29"/>
                  <a:gd name="T2" fmla="*/ 6 w 42"/>
                  <a:gd name="T3" fmla="*/ 12 h 29"/>
                  <a:gd name="T4" fmla="*/ 0 w 42"/>
                  <a:gd name="T5" fmla="*/ 17 h 29"/>
                  <a:gd name="T6" fmla="*/ 6 w 42"/>
                  <a:gd name="T7" fmla="*/ 23 h 29"/>
                  <a:gd name="T8" fmla="*/ 6 w 42"/>
                  <a:gd name="T9" fmla="*/ 29 h 29"/>
                  <a:gd name="T10" fmla="*/ 12 w 42"/>
                  <a:gd name="T11" fmla="*/ 23 h 29"/>
                  <a:gd name="T12" fmla="*/ 18 w 42"/>
                  <a:gd name="T13" fmla="*/ 17 h 29"/>
                  <a:gd name="T14" fmla="*/ 24 w 42"/>
                  <a:gd name="T15" fmla="*/ 23 h 29"/>
                  <a:gd name="T16" fmla="*/ 36 w 42"/>
                  <a:gd name="T17" fmla="*/ 23 h 29"/>
                  <a:gd name="T18" fmla="*/ 42 w 42"/>
                  <a:gd name="T19" fmla="*/ 17 h 29"/>
                  <a:gd name="T20" fmla="*/ 30 w 42"/>
                  <a:gd name="T21" fmla="*/ 12 h 29"/>
                  <a:gd name="T22" fmla="*/ 30 w 42"/>
                  <a:gd name="T23" fmla="*/ 12 h 29"/>
                  <a:gd name="T24" fmla="*/ 24 w 42"/>
                  <a:gd name="T25" fmla="*/ 6 h 29"/>
                  <a:gd name="T26" fmla="*/ 12 w 42"/>
                  <a:gd name="T27" fmla="*/ 0 h 29"/>
                  <a:gd name="T28" fmla="*/ 6 w 42"/>
                  <a:gd name="T29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29">
                    <a:moveTo>
                      <a:pt x="6" y="6"/>
                    </a:moveTo>
                    <a:lnTo>
                      <a:pt x="6" y="12"/>
                    </a:lnTo>
                    <a:lnTo>
                      <a:pt x="0" y="17"/>
                    </a:lnTo>
                    <a:lnTo>
                      <a:pt x="6" y="23"/>
                    </a:lnTo>
                    <a:lnTo>
                      <a:pt x="6" y="29"/>
                    </a:lnTo>
                    <a:lnTo>
                      <a:pt x="12" y="23"/>
                    </a:lnTo>
                    <a:lnTo>
                      <a:pt x="18" y="17"/>
                    </a:lnTo>
                    <a:lnTo>
                      <a:pt x="24" y="23"/>
                    </a:lnTo>
                    <a:lnTo>
                      <a:pt x="36" y="23"/>
                    </a:lnTo>
                    <a:lnTo>
                      <a:pt x="42" y="17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4" y="6"/>
                    </a:lnTo>
                    <a:lnTo>
                      <a:pt x="12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12" name="Freeform 182">
                <a:extLst>
                  <a:ext uri="{FF2B5EF4-FFF2-40B4-BE49-F238E27FC236}">
                    <a16:creationId xmlns:a16="http://schemas.microsoft.com/office/drawing/2014/main" id="{8AB1804E-1A79-459B-A5DD-F4CBAA22BCB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08" y="1857"/>
                <a:ext cx="30" cy="23"/>
              </a:xfrm>
              <a:custGeom>
                <a:avLst/>
                <a:gdLst>
                  <a:gd name="T0" fmla="*/ 30 w 30"/>
                  <a:gd name="T1" fmla="*/ 6 h 23"/>
                  <a:gd name="T2" fmla="*/ 30 w 30"/>
                  <a:gd name="T3" fmla="*/ 12 h 23"/>
                  <a:gd name="T4" fmla="*/ 24 w 30"/>
                  <a:gd name="T5" fmla="*/ 17 h 23"/>
                  <a:gd name="T6" fmla="*/ 30 w 30"/>
                  <a:gd name="T7" fmla="*/ 23 h 23"/>
                  <a:gd name="T8" fmla="*/ 18 w 30"/>
                  <a:gd name="T9" fmla="*/ 23 h 23"/>
                  <a:gd name="T10" fmla="*/ 6 w 30"/>
                  <a:gd name="T11" fmla="*/ 23 h 23"/>
                  <a:gd name="T12" fmla="*/ 0 w 30"/>
                  <a:gd name="T13" fmla="*/ 17 h 23"/>
                  <a:gd name="T14" fmla="*/ 6 w 30"/>
                  <a:gd name="T15" fmla="*/ 17 h 23"/>
                  <a:gd name="T16" fmla="*/ 12 w 30"/>
                  <a:gd name="T17" fmla="*/ 17 h 23"/>
                  <a:gd name="T18" fmla="*/ 24 w 30"/>
                  <a:gd name="T19" fmla="*/ 17 h 23"/>
                  <a:gd name="T20" fmla="*/ 18 w 30"/>
                  <a:gd name="T21" fmla="*/ 12 h 23"/>
                  <a:gd name="T22" fmla="*/ 12 w 30"/>
                  <a:gd name="T23" fmla="*/ 6 h 23"/>
                  <a:gd name="T24" fmla="*/ 12 w 30"/>
                  <a:gd name="T25" fmla="*/ 0 h 23"/>
                  <a:gd name="T26" fmla="*/ 24 w 30"/>
                  <a:gd name="T27" fmla="*/ 6 h 23"/>
                  <a:gd name="T28" fmla="*/ 30 w 30"/>
                  <a:gd name="T29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" h="23">
                    <a:moveTo>
                      <a:pt x="30" y="6"/>
                    </a:moveTo>
                    <a:lnTo>
                      <a:pt x="30" y="12"/>
                    </a:lnTo>
                    <a:lnTo>
                      <a:pt x="24" y="17"/>
                    </a:lnTo>
                    <a:lnTo>
                      <a:pt x="30" y="23"/>
                    </a:lnTo>
                    <a:lnTo>
                      <a:pt x="18" y="23"/>
                    </a:lnTo>
                    <a:lnTo>
                      <a:pt x="6" y="23"/>
                    </a:lnTo>
                    <a:lnTo>
                      <a:pt x="0" y="17"/>
                    </a:lnTo>
                    <a:lnTo>
                      <a:pt x="6" y="17"/>
                    </a:lnTo>
                    <a:lnTo>
                      <a:pt x="12" y="17"/>
                    </a:lnTo>
                    <a:lnTo>
                      <a:pt x="24" y="17"/>
                    </a:lnTo>
                    <a:lnTo>
                      <a:pt x="18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3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13" name="Rectangle 183">
                <a:extLst>
                  <a:ext uri="{FF2B5EF4-FFF2-40B4-BE49-F238E27FC236}">
                    <a16:creationId xmlns:a16="http://schemas.microsoft.com/office/drawing/2014/main" id="{8C17D21E-6617-4B1B-803E-E31B22D1F6F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038" y="1833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14" name="Freeform 184">
                <a:extLst>
                  <a:ext uri="{FF2B5EF4-FFF2-40B4-BE49-F238E27FC236}">
                    <a16:creationId xmlns:a16="http://schemas.microsoft.com/office/drawing/2014/main" id="{7567AF44-3140-4327-BE4D-FACC5C86C22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38" y="1833"/>
                <a:ext cx="6" cy="1"/>
              </a:xfrm>
              <a:custGeom>
                <a:avLst/>
                <a:gdLst>
                  <a:gd name="T0" fmla="*/ 6 w 6"/>
                  <a:gd name="T1" fmla="*/ 0 w 6"/>
                  <a:gd name="T2" fmla="*/ 6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15" name="Freeform 185">
                <a:extLst>
                  <a:ext uri="{FF2B5EF4-FFF2-40B4-BE49-F238E27FC236}">
                    <a16:creationId xmlns:a16="http://schemas.microsoft.com/office/drawing/2014/main" id="{20506960-3928-4A71-9FAE-074D286CD6A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46" y="1928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0 w 6"/>
                  <a:gd name="T3" fmla="*/ 6 h 6"/>
                  <a:gd name="T4" fmla="*/ 6 w 6"/>
                  <a:gd name="T5" fmla="*/ 0 h 6"/>
                  <a:gd name="T6" fmla="*/ 0 w 6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16" name="Freeform 186">
                <a:extLst>
                  <a:ext uri="{FF2B5EF4-FFF2-40B4-BE49-F238E27FC236}">
                    <a16:creationId xmlns:a16="http://schemas.microsoft.com/office/drawing/2014/main" id="{9603C81B-6162-4B36-82CC-236F6F22D95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76" y="1970"/>
                <a:ext cx="36" cy="36"/>
              </a:xfrm>
              <a:custGeom>
                <a:avLst/>
                <a:gdLst>
                  <a:gd name="T0" fmla="*/ 6 w 36"/>
                  <a:gd name="T1" fmla="*/ 18 h 36"/>
                  <a:gd name="T2" fmla="*/ 0 w 36"/>
                  <a:gd name="T3" fmla="*/ 6 h 36"/>
                  <a:gd name="T4" fmla="*/ 0 w 36"/>
                  <a:gd name="T5" fmla="*/ 0 h 36"/>
                  <a:gd name="T6" fmla="*/ 0 w 36"/>
                  <a:gd name="T7" fmla="*/ 0 h 36"/>
                  <a:gd name="T8" fmla="*/ 0 w 36"/>
                  <a:gd name="T9" fmla="*/ 0 h 36"/>
                  <a:gd name="T10" fmla="*/ 18 w 36"/>
                  <a:gd name="T11" fmla="*/ 0 h 36"/>
                  <a:gd name="T12" fmla="*/ 24 w 36"/>
                  <a:gd name="T13" fmla="*/ 0 h 36"/>
                  <a:gd name="T14" fmla="*/ 30 w 36"/>
                  <a:gd name="T15" fmla="*/ 6 h 36"/>
                  <a:gd name="T16" fmla="*/ 36 w 36"/>
                  <a:gd name="T17" fmla="*/ 18 h 36"/>
                  <a:gd name="T18" fmla="*/ 30 w 36"/>
                  <a:gd name="T19" fmla="*/ 18 h 36"/>
                  <a:gd name="T20" fmla="*/ 30 w 36"/>
                  <a:gd name="T21" fmla="*/ 24 h 36"/>
                  <a:gd name="T22" fmla="*/ 30 w 36"/>
                  <a:gd name="T23" fmla="*/ 36 h 36"/>
                  <a:gd name="T24" fmla="*/ 24 w 36"/>
                  <a:gd name="T25" fmla="*/ 30 h 36"/>
                  <a:gd name="T26" fmla="*/ 24 w 36"/>
                  <a:gd name="T27" fmla="*/ 30 h 36"/>
                  <a:gd name="T28" fmla="*/ 24 w 36"/>
                  <a:gd name="T29" fmla="*/ 30 h 36"/>
                  <a:gd name="T30" fmla="*/ 18 w 36"/>
                  <a:gd name="T31" fmla="*/ 18 h 36"/>
                  <a:gd name="T32" fmla="*/ 12 w 36"/>
                  <a:gd name="T33" fmla="*/ 12 h 36"/>
                  <a:gd name="T34" fmla="*/ 6 w 36"/>
                  <a:gd name="T35" fmla="*/ 6 h 36"/>
                  <a:gd name="T36" fmla="*/ 6 w 36"/>
                  <a:gd name="T37" fmla="*/ 12 h 36"/>
                  <a:gd name="T38" fmla="*/ 6 w 36"/>
                  <a:gd name="T39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36">
                    <a:moveTo>
                      <a:pt x="6" y="18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18"/>
                    </a:lnTo>
                    <a:lnTo>
                      <a:pt x="30" y="18"/>
                    </a:lnTo>
                    <a:lnTo>
                      <a:pt x="30" y="24"/>
                    </a:lnTo>
                    <a:lnTo>
                      <a:pt x="30" y="36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6" y="6"/>
                    </a:lnTo>
                    <a:lnTo>
                      <a:pt x="6" y="12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17" name="Freeform 187">
                <a:extLst>
                  <a:ext uri="{FF2B5EF4-FFF2-40B4-BE49-F238E27FC236}">
                    <a16:creationId xmlns:a16="http://schemas.microsoft.com/office/drawing/2014/main" id="{7F39007B-7D37-4324-B90A-47DD79BD3B1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50" y="1946"/>
                <a:ext cx="1" cy="6"/>
              </a:xfrm>
              <a:custGeom>
                <a:avLst/>
                <a:gdLst>
                  <a:gd name="T0" fmla="*/ 0 h 6"/>
                  <a:gd name="T1" fmla="*/ 6 h 6"/>
                  <a:gd name="T2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18" name="Rectangle 188">
                <a:extLst>
                  <a:ext uri="{FF2B5EF4-FFF2-40B4-BE49-F238E27FC236}">
                    <a16:creationId xmlns:a16="http://schemas.microsoft.com/office/drawing/2014/main" id="{0D720B5C-02F1-42FC-9682-09BA6845B27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64" y="1940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19" name="Rectangle 189">
                <a:extLst>
                  <a:ext uri="{FF2B5EF4-FFF2-40B4-BE49-F238E27FC236}">
                    <a16:creationId xmlns:a16="http://schemas.microsoft.com/office/drawing/2014/main" id="{F596872F-A7D9-4D29-98E7-4887BA31C7A8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46" y="1910"/>
                <a:ext cx="1" cy="6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20" name="Freeform 190">
                <a:extLst>
                  <a:ext uri="{FF2B5EF4-FFF2-40B4-BE49-F238E27FC236}">
                    <a16:creationId xmlns:a16="http://schemas.microsoft.com/office/drawing/2014/main" id="{7D6FDCF0-915D-41B0-8BA3-5CCF4B47FB6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34" y="1928"/>
                <a:ext cx="24" cy="12"/>
              </a:xfrm>
              <a:custGeom>
                <a:avLst/>
                <a:gdLst>
                  <a:gd name="T0" fmla="*/ 24 w 24"/>
                  <a:gd name="T1" fmla="*/ 12 h 12"/>
                  <a:gd name="T2" fmla="*/ 18 w 24"/>
                  <a:gd name="T3" fmla="*/ 12 h 12"/>
                  <a:gd name="T4" fmla="*/ 12 w 24"/>
                  <a:gd name="T5" fmla="*/ 12 h 12"/>
                  <a:gd name="T6" fmla="*/ 6 w 24"/>
                  <a:gd name="T7" fmla="*/ 12 h 12"/>
                  <a:gd name="T8" fmla="*/ 0 w 24"/>
                  <a:gd name="T9" fmla="*/ 6 h 12"/>
                  <a:gd name="T10" fmla="*/ 6 w 24"/>
                  <a:gd name="T11" fmla="*/ 0 h 12"/>
                  <a:gd name="T12" fmla="*/ 12 w 24"/>
                  <a:gd name="T13" fmla="*/ 6 h 12"/>
                  <a:gd name="T14" fmla="*/ 24 w 24"/>
                  <a:gd name="T15" fmla="*/ 6 h 12"/>
                  <a:gd name="T16" fmla="*/ 24 w 24"/>
                  <a:gd name="T1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2">
                    <a:moveTo>
                      <a:pt x="24" y="12"/>
                    </a:moveTo>
                    <a:lnTo>
                      <a:pt x="18" y="12"/>
                    </a:lnTo>
                    <a:lnTo>
                      <a:pt x="12" y="12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24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21" name="Freeform 191">
                <a:extLst>
                  <a:ext uri="{FF2B5EF4-FFF2-40B4-BE49-F238E27FC236}">
                    <a16:creationId xmlns:a16="http://schemas.microsoft.com/office/drawing/2014/main" id="{7932F8A6-DDAD-4A73-A78A-4869871CEB2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40" y="1952"/>
                <a:ext cx="1" cy="6"/>
              </a:xfrm>
              <a:custGeom>
                <a:avLst/>
                <a:gdLst>
                  <a:gd name="T0" fmla="*/ 0 h 6"/>
                  <a:gd name="T1" fmla="*/ 0 h 6"/>
                  <a:gd name="T2" fmla="*/ 0 h 6"/>
                  <a:gd name="T3" fmla="*/ 0 h 6"/>
                  <a:gd name="T4" fmla="*/ 0 h 6"/>
                  <a:gd name="T5" fmla="*/ 0 h 6"/>
                  <a:gd name="T6" fmla="*/ 6 h 6"/>
                  <a:gd name="T7" fmla="*/ 6 h 6"/>
                  <a:gd name="T8" fmla="*/ 6 h 6"/>
                  <a:gd name="T9" fmla="*/ 6 h 6"/>
                  <a:gd name="T10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22" name="Rectangle 192">
                <a:extLst>
                  <a:ext uri="{FF2B5EF4-FFF2-40B4-BE49-F238E27FC236}">
                    <a16:creationId xmlns:a16="http://schemas.microsoft.com/office/drawing/2014/main" id="{4DAAFAF4-E052-4CC5-B8A0-B3D1F48F0F5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40" y="1952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23" name="Freeform 193">
                <a:extLst>
                  <a:ext uri="{FF2B5EF4-FFF2-40B4-BE49-F238E27FC236}">
                    <a16:creationId xmlns:a16="http://schemas.microsoft.com/office/drawing/2014/main" id="{395FA3F6-051B-4430-8677-6A8F915B849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40" y="1910"/>
                <a:ext cx="72" cy="36"/>
              </a:xfrm>
              <a:custGeom>
                <a:avLst/>
                <a:gdLst>
                  <a:gd name="T0" fmla="*/ 36 w 72"/>
                  <a:gd name="T1" fmla="*/ 24 h 36"/>
                  <a:gd name="T2" fmla="*/ 36 w 72"/>
                  <a:gd name="T3" fmla="*/ 24 h 36"/>
                  <a:gd name="T4" fmla="*/ 30 w 72"/>
                  <a:gd name="T5" fmla="*/ 24 h 36"/>
                  <a:gd name="T6" fmla="*/ 24 w 72"/>
                  <a:gd name="T7" fmla="*/ 36 h 36"/>
                  <a:gd name="T8" fmla="*/ 24 w 72"/>
                  <a:gd name="T9" fmla="*/ 36 h 36"/>
                  <a:gd name="T10" fmla="*/ 18 w 72"/>
                  <a:gd name="T11" fmla="*/ 30 h 36"/>
                  <a:gd name="T12" fmla="*/ 18 w 72"/>
                  <a:gd name="T13" fmla="*/ 30 h 36"/>
                  <a:gd name="T14" fmla="*/ 18 w 72"/>
                  <a:gd name="T15" fmla="*/ 24 h 36"/>
                  <a:gd name="T16" fmla="*/ 6 w 72"/>
                  <a:gd name="T17" fmla="*/ 24 h 36"/>
                  <a:gd name="T18" fmla="*/ 0 w 72"/>
                  <a:gd name="T19" fmla="*/ 18 h 36"/>
                  <a:gd name="T20" fmla="*/ 6 w 72"/>
                  <a:gd name="T21" fmla="*/ 6 h 36"/>
                  <a:gd name="T22" fmla="*/ 12 w 72"/>
                  <a:gd name="T23" fmla="*/ 0 h 36"/>
                  <a:gd name="T24" fmla="*/ 18 w 72"/>
                  <a:gd name="T25" fmla="*/ 0 h 36"/>
                  <a:gd name="T26" fmla="*/ 30 w 72"/>
                  <a:gd name="T27" fmla="*/ 0 h 36"/>
                  <a:gd name="T28" fmla="*/ 36 w 72"/>
                  <a:gd name="T29" fmla="*/ 0 h 36"/>
                  <a:gd name="T30" fmla="*/ 48 w 72"/>
                  <a:gd name="T31" fmla="*/ 0 h 36"/>
                  <a:gd name="T32" fmla="*/ 54 w 72"/>
                  <a:gd name="T33" fmla="*/ 0 h 36"/>
                  <a:gd name="T34" fmla="*/ 60 w 72"/>
                  <a:gd name="T35" fmla="*/ 0 h 36"/>
                  <a:gd name="T36" fmla="*/ 60 w 72"/>
                  <a:gd name="T37" fmla="*/ 0 h 36"/>
                  <a:gd name="T38" fmla="*/ 60 w 72"/>
                  <a:gd name="T39" fmla="*/ 6 h 36"/>
                  <a:gd name="T40" fmla="*/ 66 w 72"/>
                  <a:gd name="T41" fmla="*/ 6 h 36"/>
                  <a:gd name="T42" fmla="*/ 72 w 72"/>
                  <a:gd name="T43" fmla="*/ 12 h 36"/>
                  <a:gd name="T44" fmla="*/ 60 w 72"/>
                  <a:gd name="T45" fmla="*/ 12 h 36"/>
                  <a:gd name="T46" fmla="*/ 48 w 72"/>
                  <a:gd name="T47" fmla="*/ 12 h 36"/>
                  <a:gd name="T48" fmla="*/ 36 w 72"/>
                  <a:gd name="T49" fmla="*/ 2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" h="36">
                    <a:moveTo>
                      <a:pt x="36" y="24"/>
                    </a:moveTo>
                    <a:lnTo>
                      <a:pt x="36" y="24"/>
                    </a:lnTo>
                    <a:lnTo>
                      <a:pt x="30" y="24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24"/>
                    </a:lnTo>
                    <a:lnTo>
                      <a:pt x="6" y="24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12"/>
                    </a:lnTo>
                    <a:lnTo>
                      <a:pt x="60" y="12"/>
                    </a:lnTo>
                    <a:lnTo>
                      <a:pt x="48" y="12"/>
                    </a:lnTo>
                    <a:lnTo>
                      <a:pt x="36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24" name="Freeform 194">
                <a:extLst>
                  <a:ext uri="{FF2B5EF4-FFF2-40B4-BE49-F238E27FC236}">
                    <a16:creationId xmlns:a16="http://schemas.microsoft.com/office/drawing/2014/main" id="{868C05EB-C990-4E8E-BDF0-953B73E4EB9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46" y="1922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0 h 6"/>
                  <a:gd name="T4" fmla="*/ 6 w 6"/>
                  <a:gd name="T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0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25" name="Freeform 195">
                <a:extLst>
                  <a:ext uri="{FF2B5EF4-FFF2-40B4-BE49-F238E27FC236}">
                    <a16:creationId xmlns:a16="http://schemas.microsoft.com/office/drawing/2014/main" id="{42734060-C138-42AD-A8E4-147EE6A9B92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58" y="1922"/>
                <a:ext cx="54" cy="48"/>
              </a:xfrm>
              <a:custGeom>
                <a:avLst/>
                <a:gdLst>
                  <a:gd name="T0" fmla="*/ 18 w 54"/>
                  <a:gd name="T1" fmla="*/ 12 h 48"/>
                  <a:gd name="T2" fmla="*/ 18 w 54"/>
                  <a:gd name="T3" fmla="*/ 12 h 48"/>
                  <a:gd name="T4" fmla="*/ 12 w 54"/>
                  <a:gd name="T5" fmla="*/ 12 h 48"/>
                  <a:gd name="T6" fmla="*/ 6 w 54"/>
                  <a:gd name="T7" fmla="*/ 24 h 48"/>
                  <a:gd name="T8" fmla="*/ 6 w 54"/>
                  <a:gd name="T9" fmla="*/ 24 h 48"/>
                  <a:gd name="T10" fmla="*/ 0 w 54"/>
                  <a:gd name="T11" fmla="*/ 24 h 48"/>
                  <a:gd name="T12" fmla="*/ 12 w 54"/>
                  <a:gd name="T13" fmla="*/ 36 h 48"/>
                  <a:gd name="T14" fmla="*/ 18 w 54"/>
                  <a:gd name="T15" fmla="*/ 48 h 48"/>
                  <a:gd name="T16" fmla="*/ 36 w 54"/>
                  <a:gd name="T17" fmla="*/ 48 h 48"/>
                  <a:gd name="T18" fmla="*/ 42 w 54"/>
                  <a:gd name="T19" fmla="*/ 48 h 48"/>
                  <a:gd name="T20" fmla="*/ 42 w 54"/>
                  <a:gd name="T21" fmla="*/ 42 h 48"/>
                  <a:gd name="T22" fmla="*/ 42 w 54"/>
                  <a:gd name="T23" fmla="*/ 30 h 48"/>
                  <a:gd name="T24" fmla="*/ 42 w 54"/>
                  <a:gd name="T25" fmla="*/ 24 h 48"/>
                  <a:gd name="T26" fmla="*/ 48 w 54"/>
                  <a:gd name="T27" fmla="*/ 30 h 48"/>
                  <a:gd name="T28" fmla="*/ 48 w 54"/>
                  <a:gd name="T29" fmla="*/ 18 h 48"/>
                  <a:gd name="T30" fmla="*/ 48 w 54"/>
                  <a:gd name="T31" fmla="*/ 6 h 48"/>
                  <a:gd name="T32" fmla="*/ 48 w 54"/>
                  <a:gd name="T33" fmla="*/ 0 h 48"/>
                  <a:gd name="T34" fmla="*/ 54 w 54"/>
                  <a:gd name="T35" fmla="*/ 0 h 48"/>
                  <a:gd name="T36" fmla="*/ 42 w 54"/>
                  <a:gd name="T37" fmla="*/ 0 h 48"/>
                  <a:gd name="T38" fmla="*/ 30 w 54"/>
                  <a:gd name="T39" fmla="*/ 0 h 48"/>
                  <a:gd name="T40" fmla="*/ 18 w 54"/>
                  <a:gd name="T41" fmla="*/ 1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4" h="48">
                    <a:moveTo>
                      <a:pt x="18" y="12"/>
                    </a:moveTo>
                    <a:lnTo>
                      <a:pt x="18" y="12"/>
                    </a:lnTo>
                    <a:lnTo>
                      <a:pt x="12" y="12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8" y="48"/>
                    </a:lnTo>
                    <a:lnTo>
                      <a:pt x="36" y="48"/>
                    </a:lnTo>
                    <a:lnTo>
                      <a:pt x="42" y="48"/>
                    </a:lnTo>
                    <a:lnTo>
                      <a:pt x="42" y="42"/>
                    </a:lnTo>
                    <a:lnTo>
                      <a:pt x="42" y="30"/>
                    </a:lnTo>
                    <a:lnTo>
                      <a:pt x="42" y="24"/>
                    </a:lnTo>
                    <a:lnTo>
                      <a:pt x="48" y="30"/>
                    </a:lnTo>
                    <a:lnTo>
                      <a:pt x="48" y="18"/>
                    </a:lnTo>
                    <a:lnTo>
                      <a:pt x="48" y="6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26" name="Rectangle 196">
                <a:extLst>
                  <a:ext uri="{FF2B5EF4-FFF2-40B4-BE49-F238E27FC236}">
                    <a16:creationId xmlns:a16="http://schemas.microsoft.com/office/drawing/2014/main" id="{F63E2E0C-AEA5-40C4-A2E2-70FF4CCE90FA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46" y="1940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27" name="Rectangle 197">
                <a:extLst>
                  <a:ext uri="{FF2B5EF4-FFF2-40B4-BE49-F238E27FC236}">
                    <a16:creationId xmlns:a16="http://schemas.microsoft.com/office/drawing/2014/main" id="{8A47E84E-B453-4297-BBCF-BEF223C0658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34" y="1892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28" name="Rectangle 198">
                <a:extLst>
                  <a:ext uri="{FF2B5EF4-FFF2-40B4-BE49-F238E27FC236}">
                    <a16:creationId xmlns:a16="http://schemas.microsoft.com/office/drawing/2014/main" id="{0DCD002E-5C2E-433D-B088-6C74F9BCFBF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34" y="1892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29" name="Freeform 199">
                <a:extLst>
                  <a:ext uri="{FF2B5EF4-FFF2-40B4-BE49-F238E27FC236}">
                    <a16:creationId xmlns:a16="http://schemas.microsoft.com/office/drawing/2014/main" id="{CAA51FC5-CB4E-45FE-8D31-B60B3797FA9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40" y="1904"/>
                <a:ext cx="6" cy="1"/>
              </a:xfrm>
              <a:custGeom>
                <a:avLst/>
                <a:gdLst>
                  <a:gd name="T0" fmla="*/ 6 w 6"/>
                  <a:gd name="T1" fmla="*/ 6 w 6"/>
                  <a:gd name="T2" fmla="*/ 0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30" name="Freeform 200">
                <a:extLst>
                  <a:ext uri="{FF2B5EF4-FFF2-40B4-BE49-F238E27FC236}">
                    <a16:creationId xmlns:a16="http://schemas.microsoft.com/office/drawing/2014/main" id="{B7B0EC68-C784-40CB-B886-BE8E90A4FEA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28" y="1880"/>
                <a:ext cx="6" cy="1"/>
              </a:xfrm>
              <a:custGeom>
                <a:avLst/>
                <a:gdLst>
                  <a:gd name="T0" fmla="*/ 6 w 6"/>
                  <a:gd name="T1" fmla="*/ 0 w 6"/>
                  <a:gd name="T2" fmla="*/ 0 w 6"/>
                  <a:gd name="T3" fmla="*/ 0 w 6"/>
                  <a:gd name="T4" fmla="*/ 0 w 6"/>
                  <a:gd name="T5" fmla="*/ 0 w 6"/>
                  <a:gd name="T6" fmla="*/ 0 w 6"/>
                  <a:gd name="T7" fmla="*/ 6 w 6"/>
                  <a:gd name="T8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  <a:cxn ang="0">
                    <a:pos x="T6" y="0"/>
                  </a:cxn>
                  <a:cxn ang="0">
                    <a:pos x="T7" y="0"/>
                  </a:cxn>
                  <a:cxn ang="0">
                    <a:pos x="T8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31" name="Rectangle 201">
                <a:extLst>
                  <a:ext uri="{FF2B5EF4-FFF2-40B4-BE49-F238E27FC236}">
                    <a16:creationId xmlns:a16="http://schemas.microsoft.com/office/drawing/2014/main" id="{6B6DBFEE-C43D-4CDD-A49F-67668D508A8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40" y="1892"/>
                <a:ext cx="6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32" name="Freeform 202">
                <a:extLst>
                  <a:ext uri="{FF2B5EF4-FFF2-40B4-BE49-F238E27FC236}">
                    <a16:creationId xmlns:a16="http://schemas.microsoft.com/office/drawing/2014/main" id="{5DB0ABDA-95F2-42EF-A5B1-EBB1C9B976C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40" y="1886"/>
                <a:ext cx="6" cy="1"/>
              </a:xfrm>
              <a:custGeom>
                <a:avLst/>
                <a:gdLst>
                  <a:gd name="T0" fmla="*/ 6 w 6"/>
                  <a:gd name="T1" fmla="*/ 6 w 6"/>
                  <a:gd name="T2" fmla="*/ 0 w 6"/>
                  <a:gd name="T3" fmla="*/ 0 w 6"/>
                  <a:gd name="T4" fmla="*/ 6 w 6"/>
                  <a:gd name="T5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33" name="Freeform 203">
                <a:extLst>
                  <a:ext uri="{FF2B5EF4-FFF2-40B4-BE49-F238E27FC236}">
                    <a16:creationId xmlns:a16="http://schemas.microsoft.com/office/drawing/2014/main" id="{D58D3BAF-F814-43C6-BEE1-4E0E1684B43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46" y="1874"/>
                <a:ext cx="12" cy="36"/>
              </a:xfrm>
              <a:custGeom>
                <a:avLst/>
                <a:gdLst>
                  <a:gd name="T0" fmla="*/ 6 w 12"/>
                  <a:gd name="T1" fmla="*/ 30 h 36"/>
                  <a:gd name="T2" fmla="*/ 0 w 12"/>
                  <a:gd name="T3" fmla="*/ 36 h 36"/>
                  <a:gd name="T4" fmla="*/ 0 w 12"/>
                  <a:gd name="T5" fmla="*/ 36 h 36"/>
                  <a:gd name="T6" fmla="*/ 0 w 12"/>
                  <a:gd name="T7" fmla="*/ 24 h 36"/>
                  <a:gd name="T8" fmla="*/ 0 w 12"/>
                  <a:gd name="T9" fmla="*/ 12 h 36"/>
                  <a:gd name="T10" fmla="*/ 12 w 12"/>
                  <a:gd name="T11" fmla="*/ 0 h 36"/>
                  <a:gd name="T12" fmla="*/ 12 w 12"/>
                  <a:gd name="T13" fmla="*/ 6 h 36"/>
                  <a:gd name="T14" fmla="*/ 12 w 12"/>
                  <a:gd name="T15" fmla="*/ 18 h 36"/>
                  <a:gd name="T16" fmla="*/ 6 w 12"/>
                  <a:gd name="T17" fmla="*/ 3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36">
                    <a:moveTo>
                      <a:pt x="6" y="30"/>
                    </a:moveTo>
                    <a:lnTo>
                      <a:pt x="0" y="36"/>
                    </a:lnTo>
                    <a:lnTo>
                      <a:pt x="0" y="36"/>
                    </a:lnTo>
                    <a:lnTo>
                      <a:pt x="0" y="24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12" y="6"/>
                    </a:lnTo>
                    <a:lnTo>
                      <a:pt x="12" y="18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34" name="Freeform 204">
                <a:extLst>
                  <a:ext uri="{FF2B5EF4-FFF2-40B4-BE49-F238E27FC236}">
                    <a16:creationId xmlns:a16="http://schemas.microsoft.com/office/drawing/2014/main" id="{8F460074-6127-4CCE-B530-0F466A74C69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11" y="1886"/>
                <a:ext cx="41" cy="48"/>
              </a:xfrm>
              <a:custGeom>
                <a:avLst/>
                <a:gdLst>
                  <a:gd name="T0" fmla="*/ 6 w 41"/>
                  <a:gd name="T1" fmla="*/ 42 h 48"/>
                  <a:gd name="T2" fmla="*/ 0 w 41"/>
                  <a:gd name="T3" fmla="*/ 36 h 48"/>
                  <a:gd name="T4" fmla="*/ 0 w 41"/>
                  <a:gd name="T5" fmla="*/ 30 h 48"/>
                  <a:gd name="T6" fmla="*/ 6 w 41"/>
                  <a:gd name="T7" fmla="*/ 18 h 48"/>
                  <a:gd name="T8" fmla="*/ 23 w 41"/>
                  <a:gd name="T9" fmla="*/ 18 h 48"/>
                  <a:gd name="T10" fmla="*/ 12 w 41"/>
                  <a:gd name="T11" fmla="*/ 6 h 48"/>
                  <a:gd name="T12" fmla="*/ 18 w 41"/>
                  <a:gd name="T13" fmla="*/ 6 h 48"/>
                  <a:gd name="T14" fmla="*/ 18 w 41"/>
                  <a:gd name="T15" fmla="*/ 0 h 48"/>
                  <a:gd name="T16" fmla="*/ 29 w 41"/>
                  <a:gd name="T17" fmla="*/ 0 h 48"/>
                  <a:gd name="T18" fmla="*/ 35 w 41"/>
                  <a:gd name="T19" fmla="*/ 0 h 48"/>
                  <a:gd name="T20" fmla="*/ 35 w 41"/>
                  <a:gd name="T21" fmla="*/ 12 h 48"/>
                  <a:gd name="T22" fmla="*/ 35 w 41"/>
                  <a:gd name="T23" fmla="*/ 24 h 48"/>
                  <a:gd name="T24" fmla="*/ 35 w 41"/>
                  <a:gd name="T25" fmla="*/ 24 h 48"/>
                  <a:gd name="T26" fmla="*/ 41 w 41"/>
                  <a:gd name="T27" fmla="*/ 24 h 48"/>
                  <a:gd name="T28" fmla="*/ 41 w 41"/>
                  <a:gd name="T29" fmla="*/ 24 h 48"/>
                  <a:gd name="T30" fmla="*/ 35 w 41"/>
                  <a:gd name="T31" fmla="*/ 30 h 48"/>
                  <a:gd name="T32" fmla="*/ 29 w 41"/>
                  <a:gd name="T33" fmla="*/ 42 h 48"/>
                  <a:gd name="T34" fmla="*/ 23 w 41"/>
                  <a:gd name="T35" fmla="*/ 48 h 48"/>
                  <a:gd name="T36" fmla="*/ 12 w 41"/>
                  <a:gd name="T37" fmla="*/ 48 h 48"/>
                  <a:gd name="T38" fmla="*/ 6 w 41"/>
                  <a:gd name="T39" fmla="*/ 4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1" h="48">
                    <a:moveTo>
                      <a:pt x="6" y="42"/>
                    </a:moveTo>
                    <a:lnTo>
                      <a:pt x="0" y="36"/>
                    </a:lnTo>
                    <a:lnTo>
                      <a:pt x="0" y="30"/>
                    </a:lnTo>
                    <a:lnTo>
                      <a:pt x="6" y="18"/>
                    </a:lnTo>
                    <a:lnTo>
                      <a:pt x="23" y="18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29" y="0"/>
                    </a:lnTo>
                    <a:lnTo>
                      <a:pt x="35" y="0"/>
                    </a:lnTo>
                    <a:lnTo>
                      <a:pt x="35" y="12"/>
                    </a:lnTo>
                    <a:lnTo>
                      <a:pt x="35" y="24"/>
                    </a:lnTo>
                    <a:lnTo>
                      <a:pt x="35" y="24"/>
                    </a:lnTo>
                    <a:lnTo>
                      <a:pt x="41" y="24"/>
                    </a:lnTo>
                    <a:lnTo>
                      <a:pt x="41" y="24"/>
                    </a:lnTo>
                    <a:lnTo>
                      <a:pt x="35" y="30"/>
                    </a:lnTo>
                    <a:lnTo>
                      <a:pt x="29" y="42"/>
                    </a:lnTo>
                    <a:lnTo>
                      <a:pt x="23" y="48"/>
                    </a:lnTo>
                    <a:lnTo>
                      <a:pt x="12" y="48"/>
                    </a:lnTo>
                    <a:lnTo>
                      <a:pt x="6" y="4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35" name="Freeform 205">
                <a:extLst>
                  <a:ext uri="{FF2B5EF4-FFF2-40B4-BE49-F238E27FC236}">
                    <a16:creationId xmlns:a16="http://schemas.microsoft.com/office/drawing/2014/main" id="{6FA27BBC-68D8-4800-B832-FAC92A3A97F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66" y="1874"/>
                <a:ext cx="24" cy="12"/>
              </a:xfrm>
              <a:custGeom>
                <a:avLst/>
                <a:gdLst>
                  <a:gd name="T0" fmla="*/ 6 w 24"/>
                  <a:gd name="T1" fmla="*/ 0 h 12"/>
                  <a:gd name="T2" fmla="*/ 0 w 24"/>
                  <a:gd name="T3" fmla="*/ 6 h 12"/>
                  <a:gd name="T4" fmla="*/ 12 w 24"/>
                  <a:gd name="T5" fmla="*/ 12 h 12"/>
                  <a:gd name="T6" fmla="*/ 24 w 24"/>
                  <a:gd name="T7" fmla="*/ 12 h 12"/>
                  <a:gd name="T8" fmla="*/ 6 w 24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2">
                    <a:moveTo>
                      <a:pt x="6" y="0"/>
                    </a:moveTo>
                    <a:lnTo>
                      <a:pt x="0" y="6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36" name="Freeform 206">
                <a:extLst>
                  <a:ext uri="{FF2B5EF4-FFF2-40B4-BE49-F238E27FC236}">
                    <a16:creationId xmlns:a16="http://schemas.microsoft.com/office/drawing/2014/main" id="{A34BCB2E-F5CC-44CD-8F13-52D9DA55625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86" y="1874"/>
                <a:ext cx="18" cy="6"/>
              </a:xfrm>
              <a:custGeom>
                <a:avLst/>
                <a:gdLst>
                  <a:gd name="T0" fmla="*/ 18 w 18"/>
                  <a:gd name="T1" fmla="*/ 6 h 6"/>
                  <a:gd name="T2" fmla="*/ 18 w 18"/>
                  <a:gd name="T3" fmla="*/ 6 h 6"/>
                  <a:gd name="T4" fmla="*/ 6 w 18"/>
                  <a:gd name="T5" fmla="*/ 6 h 6"/>
                  <a:gd name="T6" fmla="*/ 0 w 18"/>
                  <a:gd name="T7" fmla="*/ 6 h 6"/>
                  <a:gd name="T8" fmla="*/ 0 w 18"/>
                  <a:gd name="T9" fmla="*/ 0 h 6"/>
                  <a:gd name="T10" fmla="*/ 18 w 18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6">
                    <a:moveTo>
                      <a:pt x="18" y="6"/>
                    </a:moveTo>
                    <a:lnTo>
                      <a:pt x="18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37" name="Rectangle 207">
                <a:extLst>
                  <a:ext uri="{FF2B5EF4-FFF2-40B4-BE49-F238E27FC236}">
                    <a16:creationId xmlns:a16="http://schemas.microsoft.com/office/drawing/2014/main" id="{7C868661-2CAB-4831-A69D-75948C5CB89D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10" y="1886"/>
                <a:ext cx="6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38" name="Freeform 208">
                <a:extLst>
                  <a:ext uri="{FF2B5EF4-FFF2-40B4-BE49-F238E27FC236}">
                    <a16:creationId xmlns:a16="http://schemas.microsoft.com/office/drawing/2014/main" id="{B3447D11-1E28-42A1-994C-E7802DD695F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589" y="1701"/>
                <a:ext cx="293" cy="221"/>
              </a:xfrm>
              <a:custGeom>
                <a:avLst/>
                <a:gdLst>
                  <a:gd name="T0" fmla="*/ 36 w 293"/>
                  <a:gd name="T1" fmla="*/ 108 h 221"/>
                  <a:gd name="T2" fmla="*/ 24 w 293"/>
                  <a:gd name="T3" fmla="*/ 78 h 221"/>
                  <a:gd name="T4" fmla="*/ 12 w 293"/>
                  <a:gd name="T5" fmla="*/ 66 h 221"/>
                  <a:gd name="T6" fmla="*/ 18 w 293"/>
                  <a:gd name="T7" fmla="*/ 48 h 221"/>
                  <a:gd name="T8" fmla="*/ 6 w 293"/>
                  <a:gd name="T9" fmla="*/ 18 h 221"/>
                  <a:gd name="T10" fmla="*/ 30 w 293"/>
                  <a:gd name="T11" fmla="*/ 0 h 221"/>
                  <a:gd name="T12" fmla="*/ 54 w 293"/>
                  <a:gd name="T13" fmla="*/ 12 h 221"/>
                  <a:gd name="T14" fmla="*/ 90 w 293"/>
                  <a:gd name="T15" fmla="*/ 18 h 221"/>
                  <a:gd name="T16" fmla="*/ 120 w 293"/>
                  <a:gd name="T17" fmla="*/ 24 h 221"/>
                  <a:gd name="T18" fmla="*/ 132 w 293"/>
                  <a:gd name="T19" fmla="*/ 48 h 221"/>
                  <a:gd name="T20" fmla="*/ 162 w 293"/>
                  <a:gd name="T21" fmla="*/ 48 h 221"/>
                  <a:gd name="T22" fmla="*/ 180 w 293"/>
                  <a:gd name="T23" fmla="*/ 78 h 221"/>
                  <a:gd name="T24" fmla="*/ 180 w 293"/>
                  <a:gd name="T25" fmla="*/ 114 h 221"/>
                  <a:gd name="T26" fmla="*/ 180 w 293"/>
                  <a:gd name="T27" fmla="*/ 156 h 221"/>
                  <a:gd name="T28" fmla="*/ 192 w 293"/>
                  <a:gd name="T29" fmla="*/ 173 h 221"/>
                  <a:gd name="T30" fmla="*/ 222 w 293"/>
                  <a:gd name="T31" fmla="*/ 173 h 221"/>
                  <a:gd name="T32" fmla="*/ 240 w 293"/>
                  <a:gd name="T33" fmla="*/ 173 h 221"/>
                  <a:gd name="T34" fmla="*/ 251 w 293"/>
                  <a:gd name="T35" fmla="*/ 144 h 221"/>
                  <a:gd name="T36" fmla="*/ 281 w 293"/>
                  <a:gd name="T37" fmla="*/ 138 h 221"/>
                  <a:gd name="T38" fmla="*/ 293 w 293"/>
                  <a:gd name="T39" fmla="*/ 144 h 221"/>
                  <a:gd name="T40" fmla="*/ 281 w 293"/>
                  <a:gd name="T41" fmla="*/ 162 h 221"/>
                  <a:gd name="T42" fmla="*/ 269 w 293"/>
                  <a:gd name="T43" fmla="*/ 173 h 221"/>
                  <a:gd name="T44" fmla="*/ 251 w 293"/>
                  <a:gd name="T45" fmla="*/ 185 h 221"/>
                  <a:gd name="T46" fmla="*/ 234 w 293"/>
                  <a:gd name="T47" fmla="*/ 191 h 221"/>
                  <a:gd name="T48" fmla="*/ 222 w 293"/>
                  <a:gd name="T49" fmla="*/ 215 h 221"/>
                  <a:gd name="T50" fmla="*/ 204 w 293"/>
                  <a:gd name="T51" fmla="*/ 203 h 221"/>
                  <a:gd name="T52" fmla="*/ 192 w 293"/>
                  <a:gd name="T53" fmla="*/ 203 h 221"/>
                  <a:gd name="T54" fmla="*/ 174 w 293"/>
                  <a:gd name="T55" fmla="*/ 209 h 221"/>
                  <a:gd name="T56" fmla="*/ 138 w 293"/>
                  <a:gd name="T57" fmla="*/ 191 h 221"/>
                  <a:gd name="T58" fmla="*/ 114 w 293"/>
                  <a:gd name="T59" fmla="*/ 179 h 221"/>
                  <a:gd name="T60" fmla="*/ 90 w 293"/>
                  <a:gd name="T61" fmla="*/ 162 h 221"/>
                  <a:gd name="T62" fmla="*/ 90 w 293"/>
                  <a:gd name="T63" fmla="*/ 144 h 221"/>
                  <a:gd name="T64" fmla="*/ 84 w 293"/>
                  <a:gd name="T65" fmla="*/ 120 h 221"/>
                  <a:gd name="T66" fmla="*/ 78 w 293"/>
                  <a:gd name="T67" fmla="*/ 102 h 221"/>
                  <a:gd name="T68" fmla="*/ 72 w 293"/>
                  <a:gd name="T69" fmla="*/ 96 h 221"/>
                  <a:gd name="T70" fmla="*/ 60 w 293"/>
                  <a:gd name="T71" fmla="*/ 84 h 221"/>
                  <a:gd name="T72" fmla="*/ 54 w 293"/>
                  <a:gd name="T73" fmla="*/ 60 h 221"/>
                  <a:gd name="T74" fmla="*/ 42 w 293"/>
                  <a:gd name="T75" fmla="*/ 42 h 221"/>
                  <a:gd name="T76" fmla="*/ 30 w 293"/>
                  <a:gd name="T77" fmla="*/ 12 h 221"/>
                  <a:gd name="T78" fmla="*/ 18 w 293"/>
                  <a:gd name="T79" fmla="*/ 36 h 221"/>
                  <a:gd name="T80" fmla="*/ 36 w 293"/>
                  <a:gd name="T81" fmla="*/ 66 h 221"/>
                  <a:gd name="T82" fmla="*/ 36 w 293"/>
                  <a:gd name="T83" fmla="*/ 84 h 221"/>
                  <a:gd name="T84" fmla="*/ 48 w 293"/>
                  <a:gd name="T85" fmla="*/ 108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3" h="221">
                    <a:moveTo>
                      <a:pt x="54" y="114"/>
                    </a:moveTo>
                    <a:lnTo>
                      <a:pt x="42" y="120"/>
                    </a:lnTo>
                    <a:lnTo>
                      <a:pt x="36" y="108"/>
                    </a:lnTo>
                    <a:lnTo>
                      <a:pt x="30" y="96"/>
                    </a:lnTo>
                    <a:lnTo>
                      <a:pt x="30" y="90"/>
                    </a:lnTo>
                    <a:lnTo>
                      <a:pt x="24" y="78"/>
                    </a:lnTo>
                    <a:lnTo>
                      <a:pt x="24" y="72"/>
                    </a:lnTo>
                    <a:lnTo>
                      <a:pt x="18" y="72"/>
                    </a:lnTo>
                    <a:lnTo>
                      <a:pt x="12" y="66"/>
                    </a:lnTo>
                    <a:lnTo>
                      <a:pt x="6" y="60"/>
                    </a:lnTo>
                    <a:lnTo>
                      <a:pt x="12" y="60"/>
                    </a:lnTo>
                    <a:lnTo>
                      <a:pt x="18" y="48"/>
                    </a:lnTo>
                    <a:lnTo>
                      <a:pt x="12" y="42"/>
                    </a:lnTo>
                    <a:lnTo>
                      <a:pt x="6" y="30"/>
                    </a:lnTo>
                    <a:lnTo>
                      <a:pt x="6" y="18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54" y="12"/>
                    </a:lnTo>
                    <a:lnTo>
                      <a:pt x="60" y="18"/>
                    </a:lnTo>
                    <a:lnTo>
                      <a:pt x="72" y="18"/>
                    </a:lnTo>
                    <a:lnTo>
                      <a:pt x="90" y="18"/>
                    </a:lnTo>
                    <a:lnTo>
                      <a:pt x="90" y="12"/>
                    </a:lnTo>
                    <a:lnTo>
                      <a:pt x="108" y="12"/>
                    </a:lnTo>
                    <a:lnTo>
                      <a:pt x="120" y="24"/>
                    </a:lnTo>
                    <a:lnTo>
                      <a:pt x="120" y="36"/>
                    </a:lnTo>
                    <a:lnTo>
                      <a:pt x="126" y="42"/>
                    </a:lnTo>
                    <a:lnTo>
                      <a:pt x="132" y="48"/>
                    </a:lnTo>
                    <a:lnTo>
                      <a:pt x="144" y="36"/>
                    </a:lnTo>
                    <a:lnTo>
                      <a:pt x="156" y="36"/>
                    </a:lnTo>
                    <a:lnTo>
                      <a:pt x="162" y="48"/>
                    </a:lnTo>
                    <a:lnTo>
                      <a:pt x="168" y="60"/>
                    </a:lnTo>
                    <a:lnTo>
                      <a:pt x="168" y="78"/>
                    </a:lnTo>
                    <a:lnTo>
                      <a:pt x="180" y="78"/>
                    </a:lnTo>
                    <a:lnTo>
                      <a:pt x="192" y="84"/>
                    </a:lnTo>
                    <a:lnTo>
                      <a:pt x="186" y="96"/>
                    </a:lnTo>
                    <a:lnTo>
                      <a:pt x="180" y="114"/>
                    </a:lnTo>
                    <a:lnTo>
                      <a:pt x="174" y="132"/>
                    </a:lnTo>
                    <a:lnTo>
                      <a:pt x="180" y="144"/>
                    </a:lnTo>
                    <a:lnTo>
                      <a:pt x="180" y="156"/>
                    </a:lnTo>
                    <a:lnTo>
                      <a:pt x="186" y="162"/>
                    </a:lnTo>
                    <a:lnTo>
                      <a:pt x="186" y="173"/>
                    </a:lnTo>
                    <a:lnTo>
                      <a:pt x="192" y="173"/>
                    </a:lnTo>
                    <a:lnTo>
                      <a:pt x="204" y="179"/>
                    </a:lnTo>
                    <a:lnTo>
                      <a:pt x="210" y="173"/>
                    </a:lnTo>
                    <a:lnTo>
                      <a:pt x="222" y="173"/>
                    </a:lnTo>
                    <a:lnTo>
                      <a:pt x="228" y="173"/>
                    </a:lnTo>
                    <a:lnTo>
                      <a:pt x="234" y="173"/>
                    </a:lnTo>
                    <a:lnTo>
                      <a:pt x="240" y="173"/>
                    </a:lnTo>
                    <a:lnTo>
                      <a:pt x="240" y="168"/>
                    </a:lnTo>
                    <a:lnTo>
                      <a:pt x="245" y="162"/>
                    </a:lnTo>
                    <a:lnTo>
                      <a:pt x="251" y="144"/>
                    </a:lnTo>
                    <a:lnTo>
                      <a:pt x="263" y="138"/>
                    </a:lnTo>
                    <a:lnTo>
                      <a:pt x="269" y="138"/>
                    </a:lnTo>
                    <a:lnTo>
                      <a:pt x="281" y="138"/>
                    </a:lnTo>
                    <a:lnTo>
                      <a:pt x="287" y="138"/>
                    </a:lnTo>
                    <a:lnTo>
                      <a:pt x="287" y="138"/>
                    </a:lnTo>
                    <a:lnTo>
                      <a:pt x="293" y="144"/>
                    </a:lnTo>
                    <a:lnTo>
                      <a:pt x="281" y="156"/>
                    </a:lnTo>
                    <a:lnTo>
                      <a:pt x="281" y="162"/>
                    </a:lnTo>
                    <a:lnTo>
                      <a:pt x="281" y="162"/>
                    </a:lnTo>
                    <a:lnTo>
                      <a:pt x="281" y="168"/>
                    </a:lnTo>
                    <a:lnTo>
                      <a:pt x="275" y="173"/>
                    </a:lnTo>
                    <a:lnTo>
                      <a:pt x="269" y="173"/>
                    </a:lnTo>
                    <a:lnTo>
                      <a:pt x="269" y="173"/>
                    </a:lnTo>
                    <a:lnTo>
                      <a:pt x="257" y="185"/>
                    </a:lnTo>
                    <a:lnTo>
                      <a:pt x="251" y="185"/>
                    </a:lnTo>
                    <a:lnTo>
                      <a:pt x="240" y="185"/>
                    </a:lnTo>
                    <a:lnTo>
                      <a:pt x="240" y="191"/>
                    </a:lnTo>
                    <a:lnTo>
                      <a:pt x="234" y="191"/>
                    </a:lnTo>
                    <a:lnTo>
                      <a:pt x="245" y="203"/>
                    </a:lnTo>
                    <a:lnTo>
                      <a:pt x="228" y="203"/>
                    </a:lnTo>
                    <a:lnTo>
                      <a:pt x="222" y="215"/>
                    </a:lnTo>
                    <a:lnTo>
                      <a:pt x="222" y="221"/>
                    </a:lnTo>
                    <a:lnTo>
                      <a:pt x="210" y="215"/>
                    </a:lnTo>
                    <a:lnTo>
                      <a:pt x="204" y="203"/>
                    </a:lnTo>
                    <a:lnTo>
                      <a:pt x="204" y="203"/>
                    </a:lnTo>
                    <a:lnTo>
                      <a:pt x="198" y="203"/>
                    </a:lnTo>
                    <a:lnTo>
                      <a:pt x="192" y="203"/>
                    </a:lnTo>
                    <a:lnTo>
                      <a:pt x="198" y="203"/>
                    </a:lnTo>
                    <a:lnTo>
                      <a:pt x="186" y="203"/>
                    </a:lnTo>
                    <a:lnTo>
                      <a:pt x="174" y="209"/>
                    </a:lnTo>
                    <a:lnTo>
                      <a:pt x="162" y="203"/>
                    </a:lnTo>
                    <a:lnTo>
                      <a:pt x="150" y="197"/>
                    </a:lnTo>
                    <a:lnTo>
                      <a:pt x="138" y="191"/>
                    </a:lnTo>
                    <a:lnTo>
                      <a:pt x="126" y="185"/>
                    </a:lnTo>
                    <a:lnTo>
                      <a:pt x="120" y="185"/>
                    </a:lnTo>
                    <a:lnTo>
                      <a:pt x="114" y="179"/>
                    </a:lnTo>
                    <a:lnTo>
                      <a:pt x="102" y="173"/>
                    </a:lnTo>
                    <a:lnTo>
                      <a:pt x="96" y="168"/>
                    </a:lnTo>
                    <a:lnTo>
                      <a:pt x="90" y="162"/>
                    </a:lnTo>
                    <a:lnTo>
                      <a:pt x="84" y="150"/>
                    </a:lnTo>
                    <a:lnTo>
                      <a:pt x="90" y="150"/>
                    </a:lnTo>
                    <a:lnTo>
                      <a:pt x="90" y="144"/>
                    </a:lnTo>
                    <a:lnTo>
                      <a:pt x="96" y="138"/>
                    </a:lnTo>
                    <a:lnTo>
                      <a:pt x="90" y="126"/>
                    </a:lnTo>
                    <a:lnTo>
                      <a:pt x="84" y="120"/>
                    </a:lnTo>
                    <a:lnTo>
                      <a:pt x="78" y="108"/>
                    </a:lnTo>
                    <a:lnTo>
                      <a:pt x="72" y="102"/>
                    </a:lnTo>
                    <a:lnTo>
                      <a:pt x="78" y="102"/>
                    </a:lnTo>
                    <a:lnTo>
                      <a:pt x="72" y="96"/>
                    </a:lnTo>
                    <a:lnTo>
                      <a:pt x="66" y="96"/>
                    </a:lnTo>
                    <a:lnTo>
                      <a:pt x="72" y="96"/>
                    </a:lnTo>
                    <a:lnTo>
                      <a:pt x="60" y="90"/>
                    </a:lnTo>
                    <a:lnTo>
                      <a:pt x="66" y="84"/>
                    </a:lnTo>
                    <a:lnTo>
                      <a:pt x="60" y="84"/>
                    </a:lnTo>
                    <a:lnTo>
                      <a:pt x="66" y="78"/>
                    </a:lnTo>
                    <a:lnTo>
                      <a:pt x="60" y="72"/>
                    </a:lnTo>
                    <a:lnTo>
                      <a:pt x="54" y="60"/>
                    </a:lnTo>
                    <a:lnTo>
                      <a:pt x="54" y="60"/>
                    </a:lnTo>
                    <a:lnTo>
                      <a:pt x="42" y="54"/>
                    </a:lnTo>
                    <a:lnTo>
                      <a:pt x="42" y="42"/>
                    </a:lnTo>
                    <a:lnTo>
                      <a:pt x="36" y="30"/>
                    </a:lnTo>
                    <a:lnTo>
                      <a:pt x="36" y="18"/>
                    </a:lnTo>
                    <a:lnTo>
                      <a:pt x="30" y="12"/>
                    </a:lnTo>
                    <a:lnTo>
                      <a:pt x="24" y="12"/>
                    </a:lnTo>
                    <a:lnTo>
                      <a:pt x="18" y="24"/>
                    </a:lnTo>
                    <a:lnTo>
                      <a:pt x="18" y="36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36" y="66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6" y="84"/>
                    </a:lnTo>
                    <a:lnTo>
                      <a:pt x="42" y="102"/>
                    </a:lnTo>
                    <a:lnTo>
                      <a:pt x="42" y="102"/>
                    </a:lnTo>
                    <a:lnTo>
                      <a:pt x="48" y="108"/>
                    </a:lnTo>
                    <a:lnTo>
                      <a:pt x="54" y="11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39" name="Freeform 209">
                <a:extLst>
                  <a:ext uri="{FF2B5EF4-FFF2-40B4-BE49-F238E27FC236}">
                    <a16:creationId xmlns:a16="http://schemas.microsoft.com/office/drawing/2014/main" id="{3839E06B-CEA4-43FA-B351-69B48B6AE6D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78" y="1791"/>
                <a:ext cx="6" cy="12"/>
              </a:xfrm>
              <a:custGeom>
                <a:avLst/>
                <a:gdLst>
                  <a:gd name="T0" fmla="*/ 6 w 6"/>
                  <a:gd name="T1" fmla="*/ 12 h 12"/>
                  <a:gd name="T2" fmla="*/ 0 w 6"/>
                  <a:gd name="T3" fmla="*/ 0 h 12"/>
                  <a:gd name="T4" fmla="*/ 0 w 6"/>
                  <a:gd name="T5" fmla="*/ 12 h 12"/>
                  <a:gd name="T6" fmla="*/ 0 w 6"/>
                  <a:gd name="T7" fmla="*/ 12 h 12"/>
                  <a:gd name="T8" fmla="*/ 6 w 6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6" y="12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40" name="Freeform 210">
                <a:extLst>
                  <a:ext uri="{FF2B5EF4-FFF2-40B4-BE49-F238E27FC236}">
                    <a16:creationId xmlns:a16="http://schemas.microsoft.com/office/drawing/2014/main" id="{CD1D32EB-F137-41D6-BE8E-C1799F20C00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84" y="1773"/>
                <a:ext cx="6" cy="12"/>
              </a:xfrm>
              <a:custGeom>
                <a:avLst/>
                <a:gdLst>
                  <a:gd name="T0" fmla="*/ 6 w 6"/>
                  <a:gd name="T1" fmla="*/ 12 h 12"/>
                  <a:gd name="T2" fmla="*/ 6 w 6"/>
                  <a:gd name="T3" fmla="*/ 6 h 12"/>
                  <a:gd name="T4" fmla="*/ 0 w 6"/>
                  <a:gd name="T5" fmla="*/ 0 h 12"/>
                  <a:gd name="T6" fmla="*/ 6 w 6"/>
                  <a:gd name="T7" fmla="*/ 6 h 12"/>
                  <a:gd name="T8" fmla="*/ 6 w 6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2">
                    <a:moveTo>
                      <a:pt x="6" y="12"/>
                    </a:moveTo>
                    <a:lnTo>
                      <a:pt x="6" y="6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41" name="Freeform 211">
                <a:extLst>
                  <a:ext uri="{FF2B5EF4-FFF2-40B4-BE49-F238E27FC236}">
                    <a16:creationId xmlns:a16="http://schemas.microsoft.com/office/drawing/2014/main" id="{392CD9CB-D2D2-4FD2-BCDA-E722987DF65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96" y="1791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6 w 6"/>
                  <a:gd name="T3" fmla="*/ 6 h 6"/>
                  <a:gd name="T4" fmla="*/ 0 w 6"/>
                  <a:gd name="T5" fmla="*/ 0 h 6"/>
                  <a:gd name="T6" fmla="*/ 0 w 6"/>
                  <a:gd name="T7" fmla="*/ 0 h 6"/>
                  <a:gd name="T8" fmla="*/ 0 w 6"/>
                  <a:gd name="T9" fmla="*/ 0 h 6"/>
                  <a:gd name="T10" fmla="*/ 0 w 6"/>
                  <a:gd name="T11" fmla="*/ 6 h 6"/>
                  <a:gd name="T12" fmla="*/ 0 w 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42" name="Freeform 212">
                <a:extLst>
                  <a:ext uri="{FF2B5EF4-FFF2-40B4-BE49-F238E27FC236}">
                    <a16:creationId xmlns:a16="http://schemas.microsoft.com/office/drawing/2014/main" id="{EB7A6C86-185B-4CAC-BB9A-E84E052DC20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20" y="1839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6 h 6"/>
                  <a:gd name="T4" fmla="*/ 0 w 6"/>
                  <a:gd name="T5" fmla="*/ 6 h 6"/>
                  <a:gd name="T6" fmla="*/ 6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6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43" name="Freeform 213">
                <a:extLst>
                  <a:ext uri="{FF2B5EF4-FFF2-40B4-BE49-F238E27FC236}">
                    <a16:creationId xmlns:a16="http://schemas.microsoft.com/office/drawing/2014/main" id="{ED6D44BD-1404-4D13-92D9-5C9AA727068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14" y="1827"/>
                <a:ext cx="6" cy="1"/>
              </a:xfrm>
              <a:custGeom>
                <a:avLst/>
                <a:gdLst>
                  <a:gd name="T0" fmla="*/ 6 w 6"/>
                  <a:gd name="T1" fmla="*/ 6 w 6"/>
                  <a:gd name="T2" fmla="*/ 0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44" name="Freeform 214">
                <a:extLst>
                  <a:ext uri="{FF2B5EF4-FFF2-40B4-BE49-F238E27FC236}">
                    <a16:creationId xmlns:a16="http://schemas.microsoft.com/office/drawing/2014/main" id="{902A478A-D9F7-4398-82BD-343B799606B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72" y="1773"/>
                <a:ext cx="12" cy="6"/>
              </a:xfrm>
              <a:custGeom>
                <a:avLst/>
                <a:gdLst>
                  <a:gd name="T0" fmla="*/ 6 w 12"/>
                  <a:gd name="T1" fmla="*/ 0 h 6"/>
                  <a:gd name="T2" fmla="*/ 12 w 12"/>
                  <a:gd name="T3" fmla="*/ 0 h 6"/>
                  <a:gd name="T4" fmla="*/ 6 w 12"/>
                  <a:gd name="T5" fmla="*/ 6 h 6"/>
                  <a:gd name="T6" fmla="*/ 0 w 12"/>
                  <a:gd name="T7" fmla="*/ 0 h 6"/>
                  <a:gd name="T8" fmla="*/ 6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6" y="0"/>
                    </a:moveTo>
                    <a:lnTo>
                      <a:pt x="12" y="0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45" name="Freeform 215">
                <a:extLst>
                  <a:ext uri="{FF2B5EF4-FFF2-40B4-BE49-F238E27FC236}">
                    <a16:creationId xmlns:a16="http://schemas.microsoft.com/office/drawing/2014/main" id="{9BADB250-B466-4E18-915B-DBAD0785F5A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78" y="1809"/>
                <a:ext cx="6" cy="1"/>
              </a:xfrm>
              <a:custGeom>
                <a:avLst/>
                <a:gdLst>
                  <a:gd name="T0" fmla="*/ 6 w 6"/>
                  <a:gd name="T1" fmla="*/ 6 w 6"/>
                  <a:gd name="T2" fmla="*/ 0 w 6"/>
                  <a:gd name="T3" fmla="*/ 6 w 6"/>
                  <a:gd name="T4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46" name="Freeform 216">
                <a:extLst>
                  <a:ext uri="{FF2B5EF4-FFF2-40B4-BE49-F238E27FC236}">
                    <a16:creationId xmlns:a16="http://schemas.microsoft.com/office/drawing/2014/main" id="{7155034A-84FB-498D-8502-2078819FE94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28" y="2354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0 w 6"/>
                  <a:gd name="T3" fmla="*/ 6 h 6"/>
                  <a:gd name="T4" fmla="*/ 6 w 6"/>
                  <a:gd name="T5" fmla="*/ 0 h 6"/>
                  <a:gd name="T6" fmla="*/ 6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47" name="Freeform 217">
                <a:extLst>
                  <a:ext uri="{FF2B5EF4-FFF2-40B4-BE49-F238E27FC236}">
                    <a16:creationId xmlns:a16="http://schemas.microsoft.com/office/drawing/2014/main" id="{8E99F842-D55F-461C-A2FE-DFBB564D296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03" y="2240"/>
                <a:ext cx="438" cy="347"/>
              </a:xfrm>
              <a:custGeom>
                <a:avLst/>
                <a:gdLst>
                  <a:gd name="T0" fmla="*/ 246 w 438"/>
                  <a:gd name="T1" fmla="*/ 6 h 347"/>
                  <a:gd name="T2" fmla="*/ 252 w 438"/>
                  <a:gd name="T3" fmla="*/ 18 h 347"/>
                  <a:gd name="T4" fmla="*/ 228 w 438"/>
                  <a:gd name="T5" fmla="*/ 24 h 347"/>
                  <a:gd name="T6" fmla="*/ 222 w 438"/>
                  <a:gd name="T7" fmla="*/ 30 h 347"/>
                  <a:gd name="T8" fmla="*/ 216 w 438"/>
                  <a:gd name="T9" fmla="*/ 48 h 347"/>
                  <a:gd name="T10" fmla="*/ 210 w 438"/>
                  <a:gd name="T11" fmla="*/ 54 h 347"/>
                  <a:gd name="T12" fmla="*/ 192 w 438"/>
                  <a:gd name="T13" fmla="*/ 54 h 347"/>
                  <a:gd name="T14" fmla="*/ 186 w 438"/>
                  <a:gd name="T15" fmla="*/ 36 h 347"/>
                  <a:gd name="T16" fmla="*/ 174 w 438"/>
                  <a:gd name="T17" fmla="*/ 42 h 347"/>
                  <a:gd name="T18" fmla="*/ 168 w 438"/>
                  <a:gd name="T19" fmla="*/ 54 h 347"/>
                  <a:gd name="T20" fmla="*/ 156 w 438"/>
                  <a:gd name="T21" fmla="*/ 60 h 347"/>
                  <a:gd name="T22" fmla="*/ 156 w 438"/>
                  <a:gd name="T23" fmla="*/ 66 h 347"/>
                  <a:gd name="T24" fmla="*/ 144 w 438"/>
                  <a:gd name="T25" fmla="*/ 66 h 347"/>
                  <a:gd name="T26" fmla="*/ 144 w 438"/>
                  <a:gd name="T27" fmla="*/ 84 h 347"/>
                  <a:gd name="T28" fmla="*/ 126 w 438"/>
                  <a:gd name="T29" fmla="*/ 84 h 347"/>
                  <a:gd name="T30" fmla="*/ 102 w 438"/>
                  <a:gd name="T31" fmla="*/ 114 h 347"/>
                  <a:gd name="T32" fmla="*/ 66 w 438"/>
                  <a:gd name="T33" fmla="*/ 120 h 347"/>
                  <a:gd name="T34" fmla="*/ 30 w 438"/>
                  <a:gd name="T35" fmla="*/ 137 h 347"/>
                  <a:gd name="T36" fmla="*/ 18 w 438"/>
                  <a:gd name="T37" fmla="*/ 179 h 347"/>
                  <a:gd name="T38" fmla="*/ 18 w 438"/>
                  <a:gd name="T39" fmla="*/ 179 h 347"/>
                  <a:gd name="T40" fmla="*/ 12 w 438"/>
                  <a:gd name="T41" fmla="*/ 197 h 347"/>
                  <a:gd name="T42" fmla="*/ 18 w 438"/>
                  <a:gd name="T43" fmla="*/ 239 h 347"/>
                  <a:gd name="T44" fmla="*/ 6 w 438"/>
                  <a:gd name="T45" fmla="*/ 281 h 347"/>
                  <a:gd name="T46" fmla="*/ 18 w 438"/>
                  <a:gd name="T47" fmla="*/ 299 h 347"/>
                  <a:gd name="T48" fmla="*/ 48 w 438"/>
                  <a:gd name="T49" fmla="*/ 287 h 347"/>
                  <a:gd name="T50" fmla="*/ 96 w 438"/>
                  <a:gd name="T51" fmla="*/ 275 h 347"/>
                  <a:gd name="T52" fmla="*/ 150 w 438"/>
                  <a:gd name="T53" fmla="*/ 257 h 347"/>
                  <a:gd name="T54" fmla="*/ 198 w 438"/>
                  <a:gd name="T55" fmla="*/ 263 h 347"/>
                  <a:gd name="T56" fmla="*/ 210 w 438"/>
                  <a:gd name="T57" fmla="*/ 281 h 347"/>
                  <a:gd name="T58" fmla="*/ 216 w 438"/>
                  <a:gd name="T59" fmla="*/ 293 h 347"/>
                  <a:gd name="T60" fmla="*/ 240 w 438"/>
                  <a:gd name="T61" fmla="*/ 275 h 347"/>
                  <a:gd name="T62" fmla="*/ 228 w 438"/>
                  <a:gd name="T63" fmla="*/ 299 h 347"/>
                  <a:gd name="T64" fmla="*/ 240 w 438"/>
                  <a:gd name="T65" fmla="*/ 305 h 347"/>
                  <a:gd name="T66" fmla="*/ 240 w 438"/>
                  <a:gd name="T67" fmla="*/ 335 h 347"/>
                  <a:gd name="T68" fmla="*/ 282 w 438"/>
                  <a:gd name="T69" fmla="*/ 341 h 347"/>
                  <a:gd name="T70" fmla="*/ 282 w 438"/>
                  <a:gd name="T71" fmla="*/ 341 h 347"/>
                  <a:gd name="T72" fmla="*/ 294 w 438"/>
                  <a:gd name="T73" fmla="*/ 341 h 347"/>
                  <a:gd name="T74" fmla="*/ 342 w 438"/>
                  <a:gd name="T75" fmla="*/ 323 h 347"/>
                  <a:gd name="T76" fmla="*/ 378 w 438"/>
                  <a:gd name="T77" fmla="*/ 281 h 347"/>
                  <a:gd name="T78" fmla="*/ 414 w 438"/>
                  <a:gd name="T79" fmla="*/ 245 h 347"/>
                  <a:gd name="T80" fmla="*/ 432 w 438"/>
                  <a:gd name="T81" fmla="*/ 203 h 347"/>
                  <a:gd name="T82" fmla="*/ 432 w 438"/>
                  <a:gd name="T83" fmla="*/ 167 h 347"/>
                  <a:gd name="T84" fmla="*/ 420 w 438"/>
                  <a:gd name="T85" fmla="*/ 143 h 347"/>
                  <a:gd name="T86" fmla="*/ 408 w 438"/>
                  <a:gd name="T87" fmla="*/ 131 h 347"/>
                  <a:gd name="T88" fmla="*/ 396 w 438"/>
                  <a:gd name="T89" fmla="*/ 108 h 347"/>
                  <a:gd name="T90" fmla="*/ 384 w 438"/>
                  <a:gd name="T91" fmla="*/ 66 h 347"/>
                  <a:gd name="T92" fmla="*/ 366 w 438"/>
                  <a:gd name="T93" fmla="*/ 42 h 347"/>
                  <a:gd name="T94" fmla="*/ 366 w 438"/>
                  <a:gd name="T95" fmla="*/ 6 h 347"/>
                  <a:gd name="T96" fmla="*/ 354 w 438"/>
                  <a:gd name="T97" fmla="*/ 12 h 347"/>
                  <a:gd name="T98" fmla="*/ 348 w 438"/>
                  <a:gd name="T99" fmla="*/ 30 h 347"/>
                  <a:gd name="T100" fmla="*/ 342 w 438"/>
                  <a:gd name="T101" fmla="*/ 54 h 347"/>
                  <a:gd name="T102" fmla="*/ 312 w 438"/>
                  <a:gd name="T103" fmla="*/ 78 h 347"/>
                  <a:gd name="T104" fmla="*/ 276 w 438"/>
                  <a:gd name="T105" fmla="*/ 48 h 347"/>
                  <a:gd name="T106" fmla="*/ 294 w 438"/>
                  <a:gd name="T107" fmla="*/ 24 h 347"/>
                  <a:gd name="T108" fmla="*/ 288 w 438"/>
                  <a:gd name="T109" fmla="*/ 18 h 347"/>
                  <a:gd name="T110" fmla="*/ 270 w 438"/>
                  <a:gd name="T111" fmla="*/ 12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38" h="347">
                    <a:moveTo>
                      <a:pt x="258" y="6"/>
                    </a:moveTo>
                    <a:lnTo>
                      <a:pt x="252" y="6"/>
                    </a:lnTo>
                    <a:lnTo>
                      <a:pt x="246" y="6"/>
                    </a:lnTo>
                    <a:lnTo>
                      <a:pt x="246" y="6"/>
                    </a:lnTo>
                    <a:lnTo>
                      <a:pt x="246" y="6"/>
                    </a:lnTo>
                    <a:lnTo>
                      <a:pt x="246" y="6"/>
                    </a:lnTo>
                    <a:lnTo>
                      <a:pt x="252" y="12"/>
                    </a:lnTo>
                    <a:lnTo>
                      <a:pt x="252" y="18"/>
                    </a:lnTo>
                    <a:lnTo>
                      <a:pt x="246" y="18"/>
                    </a:lnTo>
                    <a:lnTo>
                      <a:pt x="240" y="18"/>
                    </a:lnTo>
                    <a:lnTo>
                      <a:pt x="234" y="18"/>
                    </a:lnTo>
                    <a:lnTo>
                      <a:pt x="228" y="24"/>
                    </a:lnTo>
                    <a:lnTo>
                      <a:pt x="228" y="18"/>
                    </a:lnTo>
                    <a:lnTo>
                      <a:pt x="228" y="24"/>
                    </a:lnTo>
                    <a:lnTo>
                      <a:pt x="222" y="30"/>
                    </a:lnTo>
                    <a:lnTo>
                      <a:pt x="222" y="30"/>
                    </a:lnTo>
                    <a:lnTo>
                      <a:pt x="216" y="36"/>
                    </a:lnTo>
                    <a:lnTo>
                      <a:pt x="210" y="42"/>
                    </a:lnTo>
                    <a:lnTo>
                      <a:pt x="216" y="48"/>
                    </a:lnTo>
                    <a:lnTo>
                      <a:pt x="216" y="48"/>
                    </a:lnTo>
                    <a:lnTo>
                      <a:pt x="216" y="54"/>
                    </a:lnTo>
                    <a:lnTo>
                      <a:pt x="216" y="54"/>
                    </a:lnTo>
                    <a:lnTo>
                      <a:pt x="210" y="48"/>
                    </a:lnTo>
                    <a:lnTo>
                      <a:pt x="210" y="54"/>
                    </a:lnTo>
                    <a:lnTo>
                      <a:pt x="204" y="48"/>
                    </a:lnTo>
                    <a:lnTo>
                      <a:pt x="198" y="54"/>
                    </a:lnTo>
                    <a:lnTo>
                      <a:pt x="198" y="54"/>
                    </a:lnTo>
                    <a:lnTo>
                      <a:pt x="192" y="54"/>
                    </a:lnTo>
                    <a:lnTo>
                      <a:pt x="192" y="54"/>
                    </a:lnTo>
                    <a:lnTo>
                      <a:pt x="198" y="48"/>
                    </a:lnTo>
                    <a:lnTo>
                      <a:pt x="186" y="36"/>
                    </a:lnTo>
                    <a:lnTo>
                      <a:pt x="186" y="36"/>
                    </a:lnTo>
                    <a:lnTo>
                      <a:pt x="180" y="42"/>
                    </a:lnTo>
                    <a:lnTo>
                      <a:pt x="180" y="36"/>
                    </a:lnTo>
                    <a:lnTo>
                      <a:pt x="180" y="42"/>
                    </a:lnTo>
                    <a:lnTo>
                      <a:pt x="174" y="42"/>
                    </a:lnTo>
                    <a:lnTo>
                      <a:pt x="174" y="48"/>
                    </a:lnTo>
                    <a:lnTo>
                      <a:pt x="174" y="42"/>
                    </a:lnTo>
                    <a:lnTo>
                      <a:pt x="168" y="48"/>
                    </a:lnTo>
                    <a:lnTo>
                      <a:pt x="168" y="54"/>
                    </a:lnTo>
                    <a:lnTo>
                      <a:pt x="162" y="54"/>
                    </a:lnTo>
                    <a:lnTo>
                      <a:pt x="162" y="60"/>
                    </a:lnTo>
                    <a:lnTo>
                      <a:pt x="162" y="54"/>
                    </a:lnTo>
                    <a:lnTo>
                      <a:pt x="156" y="60"/>
                    </a:lnTo>
                    <a:lnTo>
                      <a:pt x="156" y="60"/>
                    </a:lnTo>
                    <a:lnTo>
                      <a:pt x="156" y="60"/>
                    </a:lnTo>
                    <a:lnTo>
                      <a:pt x="156" y="66"/>
                    </a:lnTo>
                    <a:lnTo>
                      <a:pt x="156" y="66"/>
                    </a:lnTo>
                    <a:lnTo>
                      <a:pt x="156" y="66"/>
                    </a:lnTo>
                    <a:lnTo>
                      <a:pt x="150" y="66"/>
                    </a:lnTo>
                    <a:lnTo>
                      <a:pt x="150" y="66"/>
                    </a:lnTo>
                    <a:lnTo>
                      <a:pt x="144" y="66"/>
                    </a:lnTo>
                    <a:lnTo>
                      <a:pt x="144" y="72"/>
                    </a:lnTo>
                    <a:lnTo>
                      <a:pt x="144" y="78"/>
                    </a:lnTo>
                    <a:lnTo>
                      <a:pt x="144" y="78"/>
                    </a:lnTo>
                    <a:lnTo>
                      <a:pt x="144" y="84"/>
                    </a:lnTo>
                    <a:lnTo>
                      <a:pt x="138" y="78"/>
                    </a:lnTo>
                    <a:lnTo>
                      <a:pt x="138" y="66"/>
                    </a:lnTo>
                    <a:lnTo>
                      <a:pt x="132" y="72"/>
                    </a:lnTo>
                    <a:lnTo>
                      <a:pt x="126" y="84"/>
                    </a:lnTo>
                    <a:lnTo>
                      <a:pt x="126" y="90"/>
                    </a:lnTo>
                    <a:lnTo>
                      <a:pt x="114" y="102"/>
                    </a:lnTo>
                    <a:lnTo>
                      <a:pt x="108" y="108"/>
                    </a:lnTo>
                    <a:lnTo>
                      <a:pt x="102" y="114"/>
                    </a:lnTo>
                    <a:lnTo>
                      <a:pt x="90" y="114"/>
                    </a:lnTo>
                    <a:lnTo>
                      <a:pt x="78" y="120"/>
                    </a:lnTo>
                    <a:lnTo>
                      <a:pt x="66" y="120"/>
                    </a:lnTo>
                    <a:lnTo>
                      <a:pt x="66" y="120"/>
                    </a:lnTo>
                    <a:lnTo>
                      <a:pt x="48" y="131"/>
                    </a:lnTo>
                    <a:lnTo>
                      <a:pt x="36" y="137"/>
                    </a:lnTo>
                    <a:lnTo>
                      <a:pt x="30" y="143"/>
                    </a:lnTo>
                    <a:lnTo>
                      <a:pt x="30" y="137"/>
                    </a:lnTo>
                    <a:lnTo>
                      <a:pt x="24" y="149"/>
                    </a:lnTo>
                    <a:lnTo>
                      <a:pt x="18" y="161"/>
                    </a:lnTo>
                    <a:lnTo>
                      <a:pt x="18" y="173"/>
                    </a:lnTo>
                    <a:lnTo>
                      <a:pt x="18" y="179"/>
                    </a:lnTo>
                    <a:lnTo>
                      <a:pt x="24" y="191"/>
                    </a:lnTo>
                    <a:lnTo>
                      <a:pt x="18" y="191"/>
                    </a:lnTo>
                    <a:lnTo>
                      <a:pt x="18" y="185"/>
                    </a:lnTo>
                    <a:lnTo>
                      <a:pt x="18" y="179"/>
                    </a:lnTo>
                    <a:lnTo>
                      <a:pt x="18" y="191"/>
                    </a:lnTo>
                    <a:lnTo>
                      <a:pt x="12" y="191"/>
                    </a:lnTo>
                    <a:lnTo>
                      <a:pt x="12" y="191"/>
                    </a:lnTo>
                    <a:lnTo>
                      <a:pt x="12" y="197"/>
                    </a:lnTo>
                    <a:lnTo>
                      <a:pt x="12" y="209"/>
                    </a:lnTo>
                    <a:lnTo>
                      <a:pt x="18" y="221"/>
                    </a:lnTo>
                    <a:lnTo>
                      <a:pt x="18" y="233"/>
                    </a:lnTo>
                    <a:lnTo>
                      <a:pt x="18" y="239"/>
                    </a:lnTo>
                    <a:lnTo>
                      <a:pt x="18" y="251"/>
                    </a:lnTo>
                    <a:lnTo>
                      <a:pt x="12" y="257"/>
                    </a:lnTo>
                    <a:lnTo>
                      <a:pt x="12" y="269"/>
                    </a:lnTo>
                    <a:lnTo>
                      <a:pt x="6" y="281"/>
                    </a:lnTo>
                    <a:lnTo>
                      <a:pt x="0" y="281"/>
                    </a:lnTo>
                    <a:lnTo>
                      <a:pt x="0" y="293"/>
                    </a:lnTo>
                    <a:lnTo>
                      <a:pt x="6" y="293"/>
                    </a:lnTo>
                    <a:lnTo>
                      <a:pt x="18" y="299"/>
                    </a:lnTo>
                    <a:lnTo>
                      <a:pt x="30" y="299"/>
                    </a:lnTo>
                    <a:lnTo>
                      <a:pt x="42" y="293"/>
                    </a:lnTo>
                    <a:lnTo>
                      <a:pt x="42" y="293"/>
                    </a:lnTo>
                    <a:lnTo>
                      <a:pt x="48" y="287"/>
                    </a:lnTo>
                    <a:lnTo>
                      <a:pt x="60" y="287"/>
                    </a:lnTo>
                    <a:lnTo>
                      <a:pt x="72" y="287"/>
                    </a:lnTo>
                    <a:lnTo>
                      <a:pt x="90" y="287"/>
                    </a:lnTo>
                    <a:lnTo>
                      <a:pt x="96" y="275"/>
                    </a:lnTo>
                    <a:lnTo>
                      <a:pt x="114" y="269"/>
                    </a:lnTo>
                    <a:lnTo>
                      <a:pt x="126" y="263"/>
                    </a:lnTo>
                    <a:lnTo>
                      <a:pt x="138" y="263"/>
                    </a:lnTo>
                    <a:lnTo>
                      <a:pt x="150" y="257"/>
                    </a:lnTo>
                    <a:lnTo>
                      <a:pt x="168" y="257"/>
                    </a:lnTo>
                    <a:lnTo>
                      <a:pt x="180" y="257"/>
                    </a:lnTo>
                    <a:lnTo>
                      <a:pt x="186" y="257"/>
                    </a:lnTo>
                    <a:lnTo>
                      <a:pt x="198" y="263"/>
                    </a:lnTo>
                    <a:lnTo>
                      <a:pt x="204" y="269"/>
                    </a:lnTo>
                    <a:lnTo>
                      <a:pt x="204" y="269"/>
                    </a:lnTo>
                    <a:lnTo>
                      <a:pt x="204" y="275"/>
                    </a:lnTo>
                    <a:lnTo>
                      <a:pt x="210" y="281"/>
                    </a:lnTo>
                    <a:lnTo>
                      <a:pt x="210" y="293"/>
                    </a:lnTo>
                    <a:lnTo>
                      <a:pt x="204" y="293"/>
                    </a:lnTo>
                    <a:lnTo>
                      <a:pt x="210" y="299"/>
                    </a:lnTo>
                    <a:lnTo>
                      <a:pt x="216" y="293"/>
                    </a:lnTo>
                    <a:lnTo>
                      <a:pt x="228" y="281"/>
                    </a:lnTo>
                    <a:lnTo>
                      <a:pt x="240" y="275"/>
                    </a:lnTo>
                    <a:lnTo>
                      <a:pt x="246" y="269"/>
                    </a:lnTo>
                    <a:lnTo>
                      <a:pt x="240" y="275"/>
                    </a:lnTo>
                    <a:lnTo>
                      <a:pt x="234" y="287"/>
                    </a:lnTo>
                    <a:lnTo>
                      <a:pt x="228" y="299"/>
                    </a:lnTo>
                    <a:lnTo>
                      <a:pt x="222" y="299"/>
                    </a:lnTo>
                    <a:lnTo>
                      <a:pt x="228" y="299"/>
                    </a:lnTo>
                    <a:lnTo>
                      <a:pt x="240" y="287"/>
                    </a:lnTo>
                    <a:lnTo>
                      <a:pt x="240" y="293"/>
                    </a:lnTo>
                    <a:lnTo>
                      <a:pt x="228" y="305"/>
                    </a:lnTo>
                    <a:lnTo>
                      <a:pt x="240" y="305"/>
                    </a:lnTo>
                    <a:lnTo>
                      <a:pt x="240" y="305"/>
                    </a:lnTo>
                    <a:lnTo>
                      <a:pt x="240" y="311"/>
                    </a:lnTo>
                    <a:lnTo>
                      <a:pt x="240" y="323"/>
                    </a:lnTo>
                    <a:lnTo>
                      <a:pt x="240" y="335"/>
                    </a:lnTo>
                    <a:lnTo>
                      <a:pt x="246" y="341"/>
                    </a:lnTo>
                    <a:lnTo>
                      <a:pt x="258" y="341"/>
                    </a:lnTo>
                    <a:lnTo>
                      <a:pt x="264" y="347"/>
                    </a:lnTo>
                    <a:lnTo>
                      <a:pt x="282" y="341"/>
                    </a:lnTo>
                    <a:lnTo>
                      <a:pt x="276" y="335"/>
                    </a:lnTo>
                    <a:lnTo>
                      <a:pt x="288" y="335"/>
                    </a:lnTo>
                    <a:lnTo>
                      <a:pt x="282" y="341"/>
                    </a:lnTo>
                    <a:lnTo>
                      <a:pt x="282" y="341"/>
                    </a:lnTo>
                    <a:lnTo>
                      <a:pt x="288" y="341"/>
                    </a:lnTo>
                    <a:lnTo>
                      <a:pt x="288" y="347"/>
                    </a:lnTo>
                    <a:lnTo>
                      <a:pt x="294" y="347"/>
                    </a:lnTo>
                    <a:lnTo>
                      <a:pt x="294" y="341"/>
                    </a:lnTo>
                    <a:lnTo>
                      <a:pt x="312" y="335"/>
                    </a:lnTo>
                    <a:lnTo>
                      <a:pt x="324" y="335"/>
                    </a:lnTo>
                    <a:lnTo>
                      <a:pt x="336" y="329"/>
                    </a:lnTo>
                    <a:lnTo>
                      <a:pt x="342" y="323"/>
                    </a:lnTo>
                    <a:lnTo>
                      <a:pt x="354" y="311"/>
                    </a:lnTo>
                    <a:lnTo>
                      <a:pt x="366" y="299"/>
                    </a:lnTo>
                    <a:lnTo>
                      <a:pt x="372" y="281"/>
                    </a:lnTo>
                    <a:lnTo>
                      <a:pt x="378" y="281"/>
                    </a:lnTo>
                    <a:lnTo>
                      <a:pt x="390" y="269"/>
                    </a:lnTo>
                    <a:lnTo>
                      <a:pt x="396" y="269"/>
                    </a:lnTo>
                    <a:lnTo>
                      <a:pt x="408" y="257"/>
                    </a:lnTo>
                    <a:lnTo>
                      <a:pt x="414" y="245"/>
                    </a:lnTo>
                    <a:lnTo>
                      <a:pt x="420" y="233"/>
                    </a:lnTo>
                    <a:lnTo>
                      <a:pt x="432" y="221"/>
                    </a:lnTo>
                    <a:lnTo>
                      <a:pt x="432" y="215"/>
                    </a:lnTo>
                    <a:lnTo>
                      <a:pt x="432" y="203"/>
                    </a:lnTo>
                    <a:lnTo>
                      <a:pt x="432" y="191"/>
                    </a:lnTo>
                    <a:lnTo>
                      <a:pt x="438" y="185"/>
                    </a:lnTo>
                    <a:lnTo>
                      <a:pt x="432" y="179"/>
                    </a:lnTo>
                    <a:lnTo>
                      <a:pt x="432" y="167"/>
                    </a:lnTo>
                    <a:lnTo>
                      <a:pt x="426" y="161"/>
                    </a:lnTo>
                    <a:lnTo>
                      <a:pt x="420" y="155"/>
                    </a:lnTo>
                    <a:lnTo>
                      <a:pt x="420" y="143"/>
                    </a:lnTo>
                    <a:lnTo>
                      <a:pt x="420" y="143"/>
                    </a:lnTo>
                    <a:lnTo>
                      <a:pt x="414" y="137"/>
                    </a:lnTo>
                    <a:lnTo>
                      <a:pt x="414" y="143"/>
                    </a:lnTo>
                    <a:lnTo>
                      <a:pt x="408" y="143"/>
                    </a:lnTo>
                    <a:lnTo>
                      <a:pt x="408" y="131"/>
                    </a:lnTo>
                    <a:lnTo>
                      <a:pt x="408" y="120"/>
                    </a:lnTo>
                    <a:lnTo>
                      <a:pt x="408" y="120"/>
                    </a:lnTo>
                    <a:lnTo>
                      <a:pt x="402" y="114"/>
                    </a:lnTo>
                    <a:lnTo>
                      <a:pt x="396" y="108"/>
                    </a:lnTo>
                    <a:lnTo>
                      <a:pt x="384" y="96"/>
                    </a:lnTo>
                    <a:lnTo>
                      <a:pt x="384" y="84"/>
                    </a:lnTo>
                    <a:lnTo>
                      <a:pt x="384" y="72"/>
                    </a:lnTo>
                    <a:lnTo>
                      <a:pt x="384" y="66"/>
                    </a:lnTo>
                    <a:lnTo>
                      <a:pt x="384" y="54"/>
                    </a:lnTo>
                    <a:lnTo>
                      <a:pt x="384" y="48"/>
                    </a:lnTo>
                    <a:lnTo>
                      <a:pt x="378" y="42"/>
                    </a:lnTo>
                    <a:lnTo>
                      <a:pt x="366" y="42"/>
                    </a:lnTo>
                    <a:lnTo>
                      <a:pt x="366" y="36"/>
                    </a:lnTo>
                    <a:lnTo>
                      <a:pt x="366" y="24"/>
                    </a:lnTo>
                    <a:lnTo>
                      <a:pt x="366" y="12"/>
                    </a:lnTo>
                    <a:lnTo>
                      <a:pt x="366" y="6"/>
                    </a:lnTo>
                    <a:lnTo>
                      <a:pt x="360" y="0"/>
                    </a:lnTo>
                    <a:lnTo>
                      <a:pt x="360" y="0"/>
                    </a:lnTo>
                    <a:lnTo>
                      <a:pt x="354" y="6"/>
                    </a:lnTo>
                    <a:lnTo>
                      <a:pt x="354" y="12"/>
                    </a:lnTo>
                    <a:lnTo>
                      <a:pt x="348" y="24"/>
                    </a:lnTo>
                    <a:lnTo>
                      <a:pt x="354" y="24"/>
                    </a:lnTo>
                    <a:lnTo>
                      <a:pt x="348" y="24"/>
                    </a:lnTo>
                    <a:lnTo>
                      <a:pt x="348" y="30"/>
                    </a:lnTo>
                    <a:lnTo>
                      <a:pt x="348" y="36"/>
                    </a:lnTo>
                    <a:lnTo>
                      <a:pt x="348" y="36"/>
                    </a:lnTo>
                    <a:lnTo>
                      <a:pt x="342" y="42"/>
                    </a:lnTo>
                    <a:lnTo>
                      <a:pt x="342" y="54"/>
                    </a:lnTo>
                    <a:lnTo>
                      <a:pt x="336" y="66"/>
                    </a:lnTo>
                    <a:lnTo>
                      <a:pt x="330" y="84"/>
                    </a:lnTo>
                    <a:lnTo>
                      <a:pt x="318" y="84"/>
                    </a:lnTo>
                    <a:lnTo>
                      <a:pt x="312" y="78"/>
                    </a:lnTo>
                    <a:lnTo>
                      <a:pt x="300" y="72"/>
                    </a:lnTo>
                    <a:lnTo>
                      <a:pt x="288" y="60"/>
                    </a:lnTo>
                    <a:lnTo>
                      <a:pt x="282" y="54"/>
                    </a:lnTo>
                    <a:lnTo>
                      <a:pt x="276" y="48"/>
                    </a:lnTo>
                    <a:lnTo>
                      <a:pt x="282" y="36"/>
                    </a:lnTo>
                    <a:lnTo>
                      <a:pt x="288" y="30"/>
                    </a:lnTo>
                    <a:lnTo>
                      <a:pt x="288" y="30"/>
                    </a:lnTo>
                    <a:lnTo>
                      <a:pt x="294" y="24"/>
                    </a:lnTo>
                    <a:lnTo>
                      <a:pt x="300" y="18"/>
                    </a:lnTo>
                    <a:lnTo>
                      <a:pt x="294" y="12"/>
                    </a:lnTo>
                    <a:lnTo>
                      <a:pt x="288" y="18"/>
                    </a:lnTo>
                    <a:lnTo>
                      <a:pt x="288" y="18"/>
                    </a:lnTo>
                    <a:lnTo>
                      <a:pt x="282" y="18"/>
                    </a:lnTo>
                    <a:lnTo>
                      <a:pt x="288" y="12"/>
                    </a:lnTo>
                    <a:lnTo>
                      <a:pt x="276" y="18"/>
                    </a:lnTo>
                    <a:lnTo>
                      <a:pt x="270" y="12"/>
                    </a:lnTo>
                    <a:lnTo>
                      <a:pt x="264" y="12"/>
                    </a:lnTo>
                    <a:lnTo>
                      <a:pt x="25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48" name="Freeform 218">
                <a:extLst>
                  <a:ext uri="{FF2B5EF4-FFF2-40B4-BE49-F238E27FC236}">
                    <a16:creationId xmlns:a16="http://schemas.microsoft.com/office/drawing/2014/main" id="{9AEF6079-D077-451C-B763-7B825D44B92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55" y="2611"/>
                <a:ext cx="48" cy="36"/>
              </a:xfrm>
              <a:custGeom>
                <a:avLst/>
                <a:gdLst>
                  <a:gd name="T0" fmla="*/ 18 w 48"/>
                  <a:gd name="T1" fmla="*/ 24 h 36"/>
                  <a:gd name="T2" fmla="*/ 6 w 48"/>
                  <a:gd name="T3" fmla="*/ 36 h 36"/>
                  <a:gd name="T4" fmla="*/ 0 w 48"/>
                  <a:gd name="T5" fmla="*/ 30 h 36"/>
                  <a:gd name="T6" fmla="*/ 6 w 48"/>
                  <a:gd name="T7" fmla="*/ 30 h 36"/>
                  <a:gd name="T8" fmla="*/ 0 w 48"/>
                  <a:gd name="T9" fmla="*/ 18 h 36"/>
                  <a:gd name="T10" fmla="*/ 6 w 48"/>
                  <a:gd name="T11" fmla="*/ 18 h 36"/>
                  <a:gd name="T12" fmla="*/ 6 w 48"/>
                  <a:gd name="T13" fmla="*/ 18 h 36"/>
                  <a:gd name="T14" fmla="*/ 6 w 48"/>
                  <a:gd name="T15" fmla="*/ 12 h 36"/>
                  <a:gd name="T16" fmla="*/ 6 w 48"/>
                  <a:gd name="T17" fmla="*/ 0 h 36"/>
                  <a:gd name="T18" fmla="*/ 12 w 48"/>
                  <a:gd name="T19" fmla="*/ 0 h 36"/>
                  <a:gd name="T20" fmla="*/ 24 w 48"/>
                  <a:gd name="T21" fmla="*/ 0 h 36"/>
                  <a:gd name="T22" fmla="*/ 30 w 48"/>
                  <a:gd name="T23" fmla="*/ 6 h 36"/>
                  <a:gd name="T24" fmla="*/ 30 w 48"/>
                  <a:gd name="T25" fmla="*/ 0 h 36"/>
                  <a:gd name="T26" fmla="*/ 48 w 48"/>
                  <a:gd name="T27" fmla="*/ 0 h 36"/>
                  <a:gd name="T28" fmla="*/ 36 w 48"/>
                  <a:gd name="T29" fmla="*/ 18 h 36"/>
                  <a:gd name="T30" fmla="*/ 36 w 48"/>
                  <a:gd name="T31" fmla="*/ 12 h 36"/>
                  <a:gd name="T32" fmla="*/ 24 w 48"/>
                  <a:gd name="T33" fmla="*/ 30 h 36"/>
                  <a:gd name="T34" fmla="*/ 24 w 48"/>
                  <a:gd name="T35" fmla="*/ 24 h 36"/>
                  <a:gd name="T36" fmla="*/ 24 w 48"/>
                  <a:gd name="T37" fmla="*/ 24 h 36"/>
                  <a:gd name="T38" fmla="*/ 18 w 48"/>
                  <a:gd name="T39" fmla="*/ 2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" h="36">
                    <a:moveTo>
                      <a:pt x="18" y="24"/>
                    </a:moveTo>
                    <a:lnTo>
                      <a:pt x="6" y="36"/>
                    </a:lnTo>
                    <a:lnTo>
                      <a:pt x="0" y="30"/>
                    </a:lnTo>
                    <a:lnTo>
                      <a:pt x="6" y="30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48" y="0"/>
                    </a:lnTo>
                    <a:lnTo>
                      <a:pt x="36" y="18"/>
                    </a:lnTo>
                    <a:lnTo>
                      <a:pt x="36" y="12"/>
                    </a:lnTo>
                    <a:lnTo>
                      <a:pt x="24" y="30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18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49" name="Freeform 219">
                <a:extLst>
                  <a:ext uri="{FF2B5EF4-FFF2-40B4-BE49-F238E27FC236}">
                    <a16:creationId xmlns:a16="http://schemas.microsoft.com/office/drawing/2014/main" id="{A7D84FA5-9922-44FA-976B-2137F416B2A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728" y="2318"/>
                <a:ext cx="12" cy="12"/>
              </a:xfrm>
              <a:custGeom>
                <a:avLst/>
                <a:gdLst>
                  <a:gd name="T0" fmla="*/ 12 w 12"/>
                  <a:gd name="T1" fmla="*/ 12 h 12"/>
                  <a:gd name="T2" fmla="*/ 0 w 12"/>
                  <a:gd name="T3" fmla="*/ 12 h 12"/>
                  <a:gd name="T4" fmla="*/ 0 w 12"/>
                  <a:gd name="T5" fmla="*/ 6 h 12"/>
                  <a:gd name="T6" fmla="*/ 6 w 12"/>
                  <a:gd name="T7" fmla="*/ 0 h 12"/>
                  <a:gd name="T8" fmla="*/ 12 w 12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12"/>
                    </a:moveTo>
                    <a:lnTo>
                      <a:pt x="0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50" name="Freeform 220">
                <a:extLst>
                  <a:ext uri="{FF2B5EF4-FFF2-40B4-BE49-F238E27FC236}">
                    <a16:creationId xmlns:a16="http://schemas.microsoft.com/office/drawing/2014/main" id="{FFEE3BC4-8929-4748-B431-A4FB0A6873A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740" y="2306"/>
                <a:ext cx="18" cy="6"/>
              </a:xfrm>
              <a:custGeom>
                <a:avLst/>
                <a:gdLst>
                  <a:gd name="T0" fmla="*/ 12 w 18"/>
                  <a:gd name="T1" fmla="*/ 6 h 6"/>
                  <a:gd name="T2" fmla="*/ 18 w 18"/>
                  <a:gd name="T3" fmla="*/ 0 h 6"/>
                  <a:gd name="T4" fmla="*/ 0 w 18"/>
                  <a:gd name="T5" fmla="*/ 6 h 6"/>
                  <a:gd name="T6" fmla="*/ 0 w 18"/>
                  <a:gd name="T7" fmla="*/ 6 h 6"/>
                  <a:gd name="T8" fmla="*/ 12 w 18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2" y="6"/>
                    </a:moveTo>
                    <a:lnTo>
                      <a:pt x="18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51" name="Freeform 221">
                <a:extLst>
                  <a:ext uri="{FF2B5EF4-FFF2-40B4-BE49-F238E27FC236}">
                    <a16:creationId xmlns:a16="http://schemas.microsoft.com/office/drawing/2014/main" id="{13A2F07F-DBC3-4EA4-9794-D5ABACC3C19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578" y="2354"/>
                <a:ext cx="24" cy="29"/>
              </a:xfrm>
              <a:custGeom>
                <a:avLst/>
                <a:gdLst>
                  <a:gd name="T0" fmla="*/ 24 w 24"/>
                  <a:gd name="T1" fmla="*/ 29 h 29"/>
                  <a:gd name="T2" fmla="*/ 18 w 24"/>
                  <a:gd name="T3" fmla="*/ 23 h 29"/>
                  <a:gd name="T4" fmla="*/ 6 w 24"/>
                  <a:gd name="T5" fmla="*/ 17 h 29"/>
                  <a:gd name="T6" fmla="*/ 0 w 24"/>
                  <a:gd name="T7" fmla="*/ 6 h 29"/>
                  <a:gd name="T8" fmla="*/ 0 w 24"/>
                  <a:gd name="T9" fmla="*/ 0 h 29"/>
                  <a:gd name="T10" fmla="*/ 6 w 24"/>
                  <a:gd name="T11" fmla="*/ 6 h 29"/>
                  <a:gd name="T12" fmla="*/ 12 w 24"/>
                  <a:gd name="T13" fmla="*/ 11 h 29"/>
                  <a:gd name="T14" fmla="*/ 18 w 24"/>
                  <a:gd name="T15" fmla="*/ 17 h 29"/>
                  <a:gd name="T16" fmla="*/ 24 w 24"/>
                  <a:gd name="T17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29">
                    <a:moveTo>
                      <a:pt x="24" y="29"/>
                    </a:moveTo>
                    <a:lnTo>
                      <a:pt x="18" y="23"/>
                    </a:lnTo>
                    <a:lnTo>
                      <a:pt x="6" y="17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2" y="11"/>
                    </a:lnTo>
                    <a:lnTo>
                      <a:pt x="18" y="17"/>
                    </a:lnTo>
                    <a:lnTo>
                      <a:pt x="24" y="29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52" name="Freeform 222">
                <a:extLst>
                  <a:ext uri="{FF2B5EF4-FFF2-40B4-BE49-F238E27FC236}">
                    <a16:creationId xmlns:a16="http://schemas.microsoft.com/office/drawing/2014/main" id="{F920EE86-8F6B-4ABC-9826-412F88E3859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435" y="2605"/>
                <a:ext cx="125" cy="78"/>
              </a:xfrm>
              <a:custGeom>
                <a:avLst/>
                <a:gdLst>
                  <a:gd name="T0" fmla="*/ 77 w 125"/>
                  <a:gd name="T1" fmla="*/ 42 h 78"/>
                  <a:gd name="T2" fmla="*/ 77 w 125"/>
                  <a:gd name="T3" fmla="*/ 36 h 78"/>
                  <a:gd name="T4" fmla="*/ 77 w 125"/>
                  <a:gd name="T5" fmla="*/ 36 h 78"/>
                  <a:gd name="T6" fmla="*/ 71 w 125"/>
                  <a:gd name="T7" fmla="*/ 36 h 78"/>
                  <a:gd name="T8" fmla="*/ 77 w 125"/>
                  <a:gd name="T9" fmla="*/ 42 h 78"/>
                  <a:gd name="T10" fmla="*/ 65 w 125"/>
                  <a:gd name="T11" fmla="*/ 48 h 78"/>
                  <a:gd name="T12" fmla="*/ 65 w 125"/>
                  <a:gd name="T13" fmla="*/ 48 h 78"/>
                  <a:gd name="T14" fmla="*/ 59 w 125"/>
                  <a:gd name="T15" fmla="*/ 48 h 78"/>
                  <a:gd name="T16" fmla="*/ 59 w 125"/>
                  <a:gd name="T17" fmla="*/ 54 h 78"/>
                  <a:gd name="T18" fmla="*/ 59 w 125"/>
                  <a:gd name="T19" fmla="*/ 54 h 78"/>
                  <a:gd name="T20" fmla="*/ 41 w 125"/>
                  <a:gd name="T21" fmla="*/ 66 h 78"/>
                  <a:gd name="T22" fmla="*/ 18 w 125"/>
                  <a:gd name="T23" fmla="*/ 78 h 78"/>
                  <a:gd name="T24" fmla="*/ 12 w 125"/>
                  <a:gd name="T25" fmla="*/ 72 h 78"/>
                  <a:gd name="T26" fmla="*/ 6 w 125"/>
                  <a:gd name="T27" fmla="*/ 72 h 78"/>
                  <a:gd name="T28" fmla="*/ 0 w 125"/>
                  <a:gd name="T29" fmla="*/ 72 h 78"/>
                  <a:gd name="T30" fmla="*/ 0 w 125"/>
                  <a:gd name="T31" fmla="*/ 66 h 78"/>
                  <a:gd name="T32" fmla="*/ 0 w 125"/>
                  <a:gd name="T33" fmla="*/ 66 h 78"/>
                  <a:gd name="T34" fmla="*/ 6 w 125"/>
                  <a:gd name="T35" fmla="*/ 66 h 78"/>
                  <a:gd name="T36" fmla="*/ 6 w 125"/>
                  <a:gd name="T37" fmla="*/ 60 h 78"/>
                  <a:gd name="T38" fmla="*/ 12 w 125"/>
                  <a:gd name="T39" fmla="*/ 60 h 78"/>
                  <a:gd name="T40" fmla="*/ 18 w 125"/>
                  <a:gd name="T41" fmla="*/ 54 h 78"/>
                  <a:gd name="T42" fmla="*/ 24 w 125"/>
                  <a:gd name="T43" fmla="*/ 54 h 78"/>
                  <a:gd name="T44" fmla="*/ 30 w 125"/>
                  <a:gd name="T45" fmla="*/ 54 h 78"/>
                  <a:gd name="T46" fmla="*/ 41 w 125"/>
                  <a:gd name="T47" fmla="*/ 42 h 78"/>
                  <a:gd name="T48" fmla="*/ 47 w 125"/>
                  <a:gd name="T49" fmla="*/ 42 h 78"/>
                  <a:gd name="T50" fmla="*/ 65 w 125"/>
                  <a:gd name="T51" fmla="*/ 36 h 78"/>
                  <a:gd name="T52" fmla="*/ 77 w 125"/>
                  <a:gd name="T53" fmla="*/ 30 h 78"/>
                  <a:gd name="T54" fmla="*/ 83 w 125"/>
                  <a:gd name="T55" fmla="*/ 24 h 78"/>
                  <a:gd name="T56" fmla="*/ 83 w 125"/>
                  <a:gd name="T57" fmla="*/ 24 h 78"/>
                  <a:gd name="T58" fmla="*/ 95 w 125"/>
                  <a:gd name="T59" fmla="*/ 18 h 78"/>
                  <a:gd name="T60" fmla="*/ 113 w 125"/>
                  <a:gd name="T61" fmla="*/ 0 h 78"/>
                  <a:gd name="T62" fmla="*/ 119 w 125"/>
                  <a:gd name="T63" fmla="*/ 0 h 78"/>
                  <a:gd name="T64" fmla="*/ 113 w 125"/>
                  <a:gd name="T65" fmla="*/ 6 h 78"/>
                  <a:gd name="T66" fmla="*/ 113 w 125"/>
                  <a:gd name="T67" fmla="*/ 12 h 78"/>
                  <a:gd name="T68" fmla="*/ 119 w 125"/>
                  <a:gd name="T69" fmla="*/ 6 h 78"/>
                  <a:gd name="T70" fmla="*/ 119 w 125"/>
                  <a:gd name="T71" fmla="*/ 6 h 78"/>
                  <a:gd name="T72" fmla="*/ 119 w 125"/>
                  <a:gd name="T73" fmla="*/ 12 h 78"/>
                  <a:gd name="T74" fmla="*/ 119 w 125"/>
                  <a:gd name="T75" fmla="*/ 12 h 78"/>
                  <a:gd name="T76" fmla="*/ 125 w 125"/>
                  <a:gd name="T77" fmla="*/ 12 h 78"/>
                  <a:gd name="T78" fmla="*/ 119 w 125"/>
                  <a:gd name="T79" fmla="*/ 18 h 78"/>
                  <a:gd name="T80" fmla="*/ 107 w 125"/>
                  <a:gd name="T81" fmla="*/ 24 h 78"/>
                  <a:gd name="T82" fmla="*/ 95 w 125"/>
                  <a:gd name="T83" fmla="*/ 30 h 78"/>
                  <a:gd name="T84" fmla="*/ 83 w 125"/>
                  <a:gd name="T85" fmla="*/ 36 h 78"/>
                  <a:gd name="T86" fmla="*/ 83 w 125"/>
                  <a:gd name="T87" fmla="*/ 36 h 78"/>
                  <a:gd name="T88" fmla="*/ 83 w 125"/>
                  <a:gd name="T89" fmla="*/ 36 h 78"/>
                  <a:gd name="T90" fmla="*/ 83 w 125"/>
                  <a:gd name="T91" fmla="*/ 42 h 78"/>
                  <a:gd name="T92" fmla="*/ 83 w 125"/>
                  <a:gd name="T93" fmla="*/ 42 h 78"/>
                  <a:gd name="T94" fmla="*/ 77 w 125"/>
                  <a:gd name="T95" fmla="*/ 4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5" h="78">
                    <a:moveTo>
                      <a:pt x="77" y="42"/>
                    </a:moveTo>
                    <a:lnTo>
                      <a:pt x="77" y="36"/>
                    </a:lnTo>
                    <a:lnTo>
                      <a:pt x="77" y="36"/>
                    </a:lnTo>
                    <a:lnTo>
                      <a:pt x="71" y="36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65" y="48"/>
                    </a:lnTo>
                    <a:lnTo>
                      <a:pt x="59" y="48"/>
                    </a:lnTo>
                    <a:lnTo>
                      <a:pt x="59" y="54"/>
                    </a:lnTo>
                    <a:lnTo>
                      <a:pt x="59" y="54"/>
                    </a:lnTo>
                    <a:lnTo>
                      <a:pt x="41" y="66"/>
                    </a:lnTo>
                    <a:lnTo>
                      <a:pt x="18" y="78"/>
                    </a:lnTo>
                    <a:lnTo>
                      <a:pt x="12" y="72"/>
                    </a:lnTo>
                    <a:lnTo>
                      <a:pt x="6" y="72"/>
                    </a:lnTo>
                    <a:lnTo>
                      <a:pt x="0" y="72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6" y="66"/>
                    </a:lnTo>
                    <a:lnTo>
                      <a:pt x="6" y="60"/>
                    </a:lnTo>
                    <a:lnTo>
                      <a:pt x="12" y="60"/>
                    </a:lnTo>
                    <a:lnTo>
                      <a:pt x="18" y="54"/>
                    </a:lnTo>
                    <a:lnTo>
                      <a:pt x="24" y="54"/>
                    </a:lnTo>
                    <a:lnTo>
                      <a:pt x="30" y="54"/>
                    </a:lnTo>
                    <a:lnTo>
                      <a:pt x="41" y="42"/>
                    </a:lnTo>
                    <a:lnTo>
                      <a:pt x="47" y="42"/>
                    </a:lnTo>
                    <a:lnTo>
                      <a:pt x="65" y="36"/>
                    </a:lnTo>
                    <a:lnTo>
                      <a:pt x="77" y="30"/>
                    </a:lnTo>
                    <a:lnTo>
                      <a:pt x="83" y="24"/>
                    </a:lnTo>
                    <a:lnTo>
                      <a:pt x="83" y="24"/>
                    </a:lnTo>
                    <a:lnTo>
                      <a:pt x="95" y="18"/>
                    </a:lnTo>
                    <a:lnTo>
                      <a:pt x="113" y="0"/>
                    </a:lnTo>
                    <a:lnTo>
                      <a:pt x="119" y="0"/>
                    </a:lnTo>
                    <a:lnTo>
                      <a:pt x="113" y="6"/>
                    </a:lnTo>
                    <a:lnTo>
                      <a:pt x="113" y="12"/>
                    </a:lnTo>
                    <a:lnTo>
                      <a:pt x="119" y="6"/>
                    </a:lnTo>
                    <a:lnTo>
                      <a:pt x="119" y="6"/>
                    </a:lnTo>
                    <a:lnTo>
                      <a:pt x="119" y="12"/>
                    </a:lnTo>
                    <a:lnTo>
                      <a:pt x="119" y="12"/>
                    </a:lnTo>
                    <a:lnTo>
                      <a:pt x="125" y="12"/>
                    </a:lnTo>
                    <a:lnTo>
                      <a:pt x="119" y="18"/>
                    </a:lnTo>
                    <a:lnTo>
                      <a:pt x="107" y="24"/>
                    </a:lnTo>
                    <a:lnTo>
                      <a:pt x="95" y="30"/>
                    </a:lnTo>
                    <a:lnTo>
                      <a:pt x="83" y="36"/>
                    </a:lnTo>
                    <a:lnTo>
                      <a:pt x="83" y="36"/>
                    </a:lnTo>
                    <a:lnTo>
                      <a:pt x="83" y="36"/>
                    </a:lnTo>
                    <a:lnTo>
                      <a:pt x="83" y="42"/>
                    </a:lnTo>
                    <a:lnTo>
                      <a:pt x="83" y="42"/>
                    </a:lnTo>
                    <a:lnTo>
                      <a:pt x="77" y="4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53" name="Freeform 223">
                <a:extLst>
                  <a:ext uri="{FF2B5EF4-FFF2-40B4-BE49-F238E27FC236}">
                    <a16:creationId xmlns:a16="http://schemas.microsoft.com/office/drawing/2014/main" id="{CA3AB312-92B9-430E-A46C-C0FDDD6EE36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560" y="2533"/>
                <a:ext cx="72" cy="84"/>
              </a:xfrm>
              <a:custGeom>
                <a:avLst/>
                <a:gdLst>
                  <a:gd name="T0" fmla="*/ 12 w 72"/>
                  <a:gd name="T1" fmla="*/ 60 h 84"/>
                  <a:gd name="T2" fmla="*/ 12 w 72"/>
                  <a:gd name="T3" fmla="*/ 66 h 84"/>
                  <a:gd name="T4" fmla="*/ 18 w 72"/>
                  <a:gd name="T5" fmla="*/ 72 h 84"/>
                  <a:gd name="T6" fmla="*/ 0 w 72"/>
                  <a:gd name="T7" fmla="*/ 84 h 84"/>
                  <a:gd name="T8" fmla="*/ 6 w 72"/>
                  <a:gd name="T9" fmla="*/ 84 h 84"/>
                  <a:gd name="T10" fmla="*/ 18 w 72"/>
                  <a:gd name="T11" fmla="*/ 78 h 84"/>
                  <a:gd name="T12" fmla="*/ 36 w 72"/>
                  <a:gd name="T13" fmla="*/ 72 h 84"/>
                  <a:gd name="T14" fmla="*/ 42 w 72"/>
                  <a:gd name="T15" fmla="*/ 60 h 84"/>
                  <a:gd name="T16" fmla="*/ 54 w 72"/>
                  <a:gd name="T17" fmla="*/ 54 h 84"/>
                  <a:gd name="T18" fmla="*/ 60 w 72"/>
                  <a:gd name="T19" fmla="*/ 48 h 84"/>
                  <a:gd name="T20" fmla="*/ 72 w 72"/>
                  <a:gd name="T21" fmla="*/ 36 h 84"/>
                  <a:gd name="T22" fmla="*/ 72 w 72"/>
                  <a:gd name="T23" fmla="*/ 36 h 84"/>
                  <a:gd name="T24" fmla="*/ 60 w 72"/>
                  <a:gd name="T25" fmla="*/ 42 h 84"/>
                  <a:gd name="T26" fmla="*/ 48 w 72"/>
                  <a:gd name="T27" fmla="*/ 36 h 84"/>
                  <a:gd name="T28" fmla="*/ 54 w 72"/>
                  <a:gd name="T29" fmla="*/ 24 h 84"/>
                  <a:gd name="T30" fmla="*/ 48 w 72"/>
                  <a:gd name="T31" fmla="*/ 30 h 84"/>
                  <a:gd name="T32" fmla="*/ 42 w 72"/>
                  <a:gd name="T33" fmla="*/ 30 h 84"/>
                  <a:gd name="T34" fmla="*/ 42 w 72"/>
                  <a:gd name="T35" fmla="*/ 24 h 84"/>
                  <a:gd name="T36" fmla="*/ 48 w 72"/>
                  <a:gd name="T37" fmla="*/ 12 h 84"/>
                  <a:gd name="T38" fmla="*/ 48 w 72"/>
                  <a:gd name="T39" fmla="*/ 12 h 84"/>
                  <a:gd name="T40" fmla="*/ 48 w 72"/>
                  <a:gd name="T41" fmla="*/ 12 h 84"/>
                  <a:gd name="T42" fmla="*/ 42 w 72"/>
                  <a:gd name="T43" fmla="*/ 6 h 84"/>
                  <a:gd name="T44" fmla="*/ 42 w 72"/>
                  <a:gd name="T45" fmla="*/ 0 h 84"/>
                  <a:gd name="T46" fmla="*/ 36 w 72"/>
                  <a:gd name="T47" fmla="*/ 0 h 84"/>
                  <a:gd name="T48" fmla="*/ 36 w 72"/>
                  <a:gd name="T49" fmla="*/ 6 h 84"/>
                  <a:gd name="T50" fmla="*/ 36 w 72"/>
                  <a:gd name="T51" fmla="*/ 12 h 84"/>
                  <a:gd name="T52" fmla="*/ 36 w 72"/>
                  <a:gd name="T53" fmla="*/ 24 h 84"/>
                  <a:gd name="T54" fmla="*/ 36 w 72"/>
                  <a:gd name="T55" fmla="*/ 18 h 84"/>
                  <a:gd name="T56" fmla="*/ 42 w 72"/>
                  <a:gd name="T57" fmla="*/ 18 h 84"/>
                  <a:gd name="T58" fmla="*/ 42 w 72"/>
                  <a:gd name="T59" fmla="*/ 18 h 84"/>
                  <a:gd name="T60" fmla="*/ 36 w 72"/>
                  <a:gd name="T61" fmla="*/ 24 h 84"/>
                  <a:gd name="T62" fmla="*/ 36 w 72"/>
                  <a:gd name="T63" fmla="*/ 30 h 84"/>
                  <a:gd name="T64" fmla="*/ 42 w 72"/>
                  <a:gd name="T65" fmla="*/ 30 h 84"/>
                  <a:gd name="T66" fmla="*/ 36 w 72"/>
                  <a:gd name="T67" fmla="*/ 30 h 84"/>
                  <a:gd name="T68" fmla="*/ 36 w 72"/>
                  <a:gd name="T69" fmla="*/ 36 h 84"/>
                  <a:gd name="T70" fmla="*/ 24 w 72"/>
                  <a:gd name="T71" fmla="*/ 48 h 84"/>
                  <a:gd name="T72" fmla="*/ 12 w 72"/>
                  <a:gd name="T73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84">
                    <a:moveTo>
                      <a:pt x="12" y="60"/>
                    </a:moveTo>
                    <a:lnTo>
                      <a:pt x="12" y="66"/>
                    </a:lnTo>
                    <a:lnTo>
                      <a:pt x="18" y="72"/>
                    </a:lnTo>
                    <a:lnTo>
                      <a:pt x="0" y="84"/>
                    </a:lnTo>
                    <a:lnTo>
                      <a:pt x="6" y="84"/>
                    </a:lnTo>
                    <a:lnTo>
                      <a:pt x="18" y="78"/>
                    </a:lnTo>
                    <a:lnTo>
                      <a:pt x="36" y="72"/>
                    </a:lnTo>
                    <a:lnTo>
                      <a:pt x="42" y="6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72" y="36"/>
                    </a:lnTo>
                    <a:lnTo>
                      <a:pt x="72" y="36"/>
                    </a:lnTo>
                    <a:lnTo>
                      <a:pt x="60" y="42"/>
                    </a:lnTo>
                    <a:lnTo>
                      <a:pt x="48" y="36"/>
                    </a:lnTo>
                    <a:lnTo>
                      <a:pt x="54" y="24"/>
                    </a:lnTo>
                    <a:lnTo>
                      <a:pt x="48" y="30"/>
                    </a:lnTo>
                    <a:lnTo>
                      <a:pt x="42" y="30"/>
                    </a:lnTo>
                    <a:lnTo>
                      <a:pt x="42" y="24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48" y="12"/>
                    </a:lnTo>
                    <a:lnTo>
                      <a:pt x="42" y="6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36" y="6"/>
                    </a:lnTo>
                    <a:lnTo>
                      <a:pt x="36" y="12"/>
                    </a:lnTo>
                    <a:lnTo>
                      <a:pt x="36" y="24"/>
                    </a:lnTo>
                    <a:lnTo>
                      <a:pt x="36" y="18"/>
                    </a:lnTo>
                    <a:lnTo>
                      <a:pt x="42" y="18"/>
                    </a:lnTo>
                    <a:lnTo>
                      <a:pt x="42" y="18"/>
                    </a:lnTo>
                    <a:lnTo>
                      <a:pt x="36" y="24"/>
                    </a:lnTo>
                    <a:lnTo>
                      <a:pt x="36" y="30"/>
                    </a:lnTo>
                    <a:lnTo>
                      <a:pt x="42" y="30"/>
                    </a:lnTo>
                    <a:lnTo>
                      <a:pt x="36" y="30"/>
                    </a:lnTo>
                    <a:lnTo>
                      <a:pt x="36" y="36"/>
                    </a:lnTo>
                    <a:lnTo>
                      <a:pt x="24" y="48"/>
                    </a:lnTo>
                    <a:lnTo>
                      <a:pt x="12" y="6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54" name="Freeform 224">
                <a:extLst>
                  <a:ext uri="{FF2B5EF4-FFF2-40B4-BE49-F238E27FC236}">
                    <a16:creationId xmlns:a16="http://schemas.microsoft.com/office/drawing/2014/main" id="{4A071212-6F95-4404-AE63-DC009874CE7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435" y="2683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0 h 6"/>
                  <a:gd name="T4" fmla="*/ 6 w 6"/>
                  <a:gd name="T5" fmla="*/ 0 h 6"/>
                  <a:gd name="T6" fmla="*/ 0 w 6"/>
                  <a:gd name="T7" fmla="*/ 6 h 6"/>
                  <a:gd name="T8" fmla="*/ 6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55" name="Freeform 225">
                <a:extLst>
                  <a:ext uri="{FF2B5EF4-FFF2-40B4-BE49-F238E27FC236}">
                    <a16:creationId xmlns:a16="http://schemas.microsoft.com/office/drawing/2014/main" id="{EF93BB3F-8C08-42DF-B9B5-B9839450FE0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04" y="2365"/>
                <a:ext cx="6" cy="1"/>
              </a:xfrm>
              <a:custGeom>
                <a:avLst/>
                <a:gdLst>
                  <a:gd name="T0" fmla="*/ 0 w 6"/>
                  <a:gd name="T1" fmla="*/ 0 w 6"/>
                  <a:gd name="T2" fmla="*/ 6 w 6"/>
                  <a:gd name="T3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56" name="Freeform 226">
                <a:extLst>
                  <a:ext uri="{FF2B5EF4-FFF2-40B4-BE49-F238E27FC236}">
                    <a16:creationId xmlns:a16="http://schemas.microsoft.com/office/drawing/2014/main" id="{66239892-1924-4A87-B99E-560C97526A0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554" y="2222"/>
                <a:ext cx="12" cy="6"/>
              </a:xfrm>
              <a:custGeom>
                <a:avLst/>
                <a:gdLst>
                  <a:gd name="T0" fmla="*/ 12 w 12"/>
                  <a:gd name="T1" fmla="*/ 6 h 6"/>
                  <a:gd name="T2" fmla="*/ 12 w 12"/>
                  <a:gd name="T3" fmla="*/ 6 h 6"/>
                  <a:gd name="T4" fmla="*/ 0 w 12"/>
                  <a:gd name="T5" fmla="*/ 0 h 6"/>
                  <a:gd name="T6" fmla="*/ 0 w 12"/>
                  <a:gd name="T7" fmla="*/ 0 h 6"/>
                  <a:gd name="T8" fmla="*/ 12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2" y="6"/>
                    </a:moveTo>
                    <a:lnTo>
                      <a:pt x="12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57" name="Freeform 227">
                <a:extLst>
                  <a:ext uri="{FF2B5EF4-FFF2-40B4-BE49-F238E27FC236}">
                    <a16:creationId xmlns:a16="http://schemas.microsoft.com/office/drawing/2014/main" id="{6A0D7452-9FE8-4E10-9B1E-C577DC8C9FB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524" y="2186"/>
                <a:ext cx="6" cy="12"/>
              </a:xfrm>
              <a:custGeom>
                <a:avLst/>
                <a:gdLst>
                  <a:gd name="T0" fmla="*/ 0 w 6"/>
                  <a:gd name="T1" fmla="*/ 0 h 12"/>
                  <a:gd name="T2" fmla="*/ 6 w 6"/>
                  <a:gd name="T3" fmla="*/ 12 h 12"/>
                  <a:gd name="T4" fmla="*/ 0 w 6"/>
                  <a:gd name="T5" fmla="*/ 6 h 12"/>
                  <a:gd name="T6" fmla="*/ 0 w 6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6" y="1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58" name="Freeform 228">
                <a:extLst>
                  <a:ext uri="{FF2B5EF4-FFF2-40B4-BE49-F238E27FC236}">
                    <a16:creationId xmlns:a16="http://schemas.microsoft.com/office/drawing/2014/main" id="{2D8EE310-D2A6-4507-AC78-BFB1384709A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572" y="2234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0 h 6"/>
                  <a:gd name="T4" fmla="*/ 0 w 6"/>
                  <a:gd name="T5" fmla="*/ 0 h 6"/>
                  <a:gd name="T6" fmla="*/ 6 w 6"/>
                  <a:gd name="T7" fmla="*/ 6 h 6"/>
                  <a:gd name="T8" fmla="*/ 6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59" name="Freeform 229">
                <a:extLst>
                  <a:ext uri="{FF2B5EF4-FFF2-40B4-BE49-F238E27FC236}">
                    <a16:creationId xmlns:a16="http://schemas.microsoft.com/office/drawing/2014/main" id="{34B092E3-1C9A-4CC8-B41D-219BC8C8378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530" y="2204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0 h 6"/>
                  <a:gd name="T4" fmla="*/ 0 w 6"/>
                  <a:gd name="T5" fmla="*/ 0 h 6"/>
                  <a:gd name="T6" fmla="*/ 0 w 6"/>
                  <a:gd name="T7" fmla="*/ 6 h 6"/>
                  <a:gd name="T8" fmla="*/ 6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60" name="Freeform 230">
                <a:extLst>
                  <a:ext uri="{FF2B5EF4-FFF2-40B4-BE49-F238E27FC236}">
                    <a16:creationId xmlns:a16="http://schemas.microsoft.com/office/drawing/2014/main" id="{CDAD8904-F937-4703-97B9-0BA714ABD42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566" y="2210"/>
                <a:ext cx="6" cy="12"/>
              </a:xfrm>
              <a:custGeom>
                <a:avLst/>
                <a:gdLst>
                  <a:gd name="T0" fmla="*/ 0 w 6"/>
                  <a:gd name="T1" fmla="*/ 0 h 12"/>
                  <a:gd name="T2" fmla="*/ 6 w 6"/>
                  <a:gd name="T3" fmla="*/ 12 h 12"/>
                  <a:gd name="T4" fmla="*/ 0 w 6"/>
                  <a:gd name="T5" fmla="*/ 0 h 12"/>
                  <a:gd name="T6" fmla="*/ 0 w 6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6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61" name="Freeform 231">
                <a:extLst>
                  <a:ext uri="{FF2B5EF4-FFF2-40B4-BE49-F238E27FC236}">
                    <a16:creationId xmlns:a16="http://schemas.microsoft.com/office/drawing/2014/main" id="{482E985B-5DE7-4A28-9BA4-55FE52BCB23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542" y="2198"/>
                <a:ext cx="12" cy="12"/>
              </a:xfrm>
              <a:custGeom>
                <a:avLst/>
                <a:gdLst>
                  <a:gd name="T0" fmla="*/ 12 w 12"/>
                  <a:gd name="T1" fmla="*/ 12 h 12"/>
                  <a:gd name="T2" fmla="*/ 12 w 12"/>
                  <a:gd name="T3" fmla="*/ 12 h 12"/>
                  <a:gd name="T4" fmla="*/ 6 w 12"/>
                  <a:gd name="T5" fmla="*/ 6 h 12"/>
                  <a:gd name="T6" fmla="*/ 0 w 12"/>
                  <a:gd name="T7" fmla="*/ 0 h 12"/>
                  <a:gd name="T8" fmla="*/ 6 w 12"/>
                  <a:gd name="T9" fmla="*/ 6 h 12"/>
                  <a:gd name="T10" fmla="*/ 12 w 12"/>
                  <a:gd name="T11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2">
                    <a:moveTo>
                      <a:pt x="12" y="12"/>
                    </a:moveTo>
                    <a:lnTo>
                      <a:pt x="12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62" name="Freeform 232">
                <a:extLst>
                  <a:ext uri="{FF2B5EF4-FFF2-40B4-BE49-F238E27FC236}">
                    <a16:creationId xmlns:a16="http://schemas.microsoft.com/office/drawing/2014/main" id="{3EB9DFE2-C094-408C-87F8-577F67A93D1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734" y="2258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63" name="Freeform 233">
                <a:extLst>
                  <a:ext uri="{FF2B5EF4-FFF2-40B4-BE49-F238E27FC236}">
                    <a16:creationId xmlns:a16="http://schemas.microsoft.com/office/drawing/2014/main" id="{8AB88F6A-4C28-4BEB-9C29-9C98200C9EC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614" y="2288"/>
                <a:ext cx="6" cy="12"/>
              </a:xfrm>
              <a:custGeom>
                <a:avLst/>
                <a:gdLst>
                  <a:gd name="T0" fmla="*/ 6 w 6"/>
                  <a:gd name="T1" fmla="*/ 6 h 12"/>
                  <a:gd name="T2" fmla="*/ 6 w 6"/>
                  <a:gd name="T3" fmla="*/ 6 h 12"/>
                  <a:gd name="T4" fmla="*/ 6 w 6"/>
                  <a:gd name="T5" fmla="*/ 6 h 12"/>
                  <a:gd name="T6" fmla="*/ 6 w 6"/>
                  <a:gd name="T7" fmla="*/ 0 h 12"/>
                  <a:gd name="T8" fmla="*/ 0 w 6"/>
                  <a:gd name="T9" fmla="*/ 12 h 12"/>
                  <a:gd name="T10" fmla="*/ 6 w 6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2">
                    <a:moveTo>
                      <a:pt x="6" y="6"/>
                    </a:moveTo>
                    <a:lnTo>
                      <a:pt x="6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12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64" name="Freeform 234">
                <a:extLst>
                  <a:ext uri="{FF2B5EF4-FFF2-40B4-BE49-F238E27FC236}">
                    <a16:creationId xmlns:a16="http://schemas.microsoft.com/office/drawing/2014/main" id="{F7BBA5F3-0220-436C-86D3-A292F77E085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620" y="2300"/>
                <a:ext cx="6" cy="12"/>
              </a:xfrm>
              <a:custGeom>
                <a:avLst/>
                <a:gdLst>
                  <a:gd name="T0" fmla="*/ 6 w 6"/>
                  <a:gd name="T1" fmla="*/ 12 h 12"/>
                  <a:gd name="T2" fmla="*/ 0 w 6"/>
                  <a:gd name="T3" fmla="*/ 6 h 12"/>
                  <a:gd name="T4" fmla="*/ 0 w 6"/>
                  <a:gd name="T5" fmla="*/ 0 h 12"/>
                  <a:gd name="T6" fmla="*/ 6 w 6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2">
                    <a:moveTo>
                      <a:pt x="6" y="12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65" name="Rectangle 235">
                <a:extLst>
                  <a:ext uri="{FF2B5EF4-FFF2-40B4-BE49-F238E27FC236}">
                    <a16:creationId xmlns:a16="http://schemas.microsoft.com/office/drawing/2014/main" id="{24EE7A08-D6E3-421F-88BE-BBC39C90DDD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4632" y="2306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66" name="Freeform 236">
                <a:extLst>
                  <a:ext uri="{FF2B5EF4-FFF2-40B4-BE49-F238E27FC236}">
                    <a16:creationId xmlns:a16="http://schemas.microsoft.com/office/drawing/2014/main" id="{9A14A4E8-82CF-46E0-9810-D46E8304D19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632" y="2336"/>
                <a:ext cx="1" cy="6"/>
              </a:xfrm>
              <a:custGeom>
                <a:avLst/>
                <a:gdLst>
                  <a:gd name="T0" fmla="*/ 0 h 6"/>
                  <a:gd name="T1" fmla="*/ 0 h 6"/>
                  <a:gd name="T2" fmla="*/ 6 h 6"/>
                  <a:gd name="T3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67" name="Freeform 237">
                <a:extLst>
                  <a:ext uri="{FF2B5EF4-FFF2-40B4-BE49-F238E27FC236}">
                    <a16:creationId xmlns:a16="http://schemas.microsoft.com/office/drawing/2014/main" id="{B765A538-9A3A-4A2D-9A01-1436060BB9C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254" y="2737"/>
                <a:ext cx="18" cy="12"/>
              </a:xfrm>
              <a:custGeom>
                <a:avLst/>
                <a:gdLst>
                  <a:gd name="T0" fmla="*/ 18 w 18"/>
                  <a:gd name="T1" fmla="*/ 6 h 12"/>
                  <a:gd name="T2" fmla="*/ 12 w 18"/>
                  <a:gd name="T3" fmla="*/ 0 h 12"/>
                  <a:gd name="T4" fmla="*/ 6 w 18"/>
                  <a:gd name="T5" fmla="*/ 0 h 12"/>
                  <a:gd name="T6" fmla="*/ 6 w 18"/>
                  <a:gd name="T7" fmla="*/ 0 h 12"/>
                  <a:gd name="T8" fmla="*/ 0 w 18"/>
                  <a:gd name="T9" fmla="*/ 0 h 12"/>
                  <a:gd name="T10" fmla="*/ 0 w 18"/>
                  <a:gd name="T11" fmla="*/ 6 h 12"/>
                  <a:gd name="T12" fmla="*/ 0 w 18"/>
                  <a:gd name="T13" fmla="*/ 6 h 12"/>
                  <a:gd name="T14" fmla="*/ 0 w 18"/>
                  <a:gd name="T15" fmla="*/ 12 h 12"/>
                  <a:gd name="T16" fmla="*/ 6 w 18"/>
                  <a:gd name="T17" fmla="*/ 12 h 12"/>
                  <a:gd name="T18" fmla="*/ 6 w 18"/>
                  <a:gd name="T19" fmla="*/ 6 h 12"/>
                  <a:gd name="T20" fmla="*/ 6 w 18"/>
                  <a:gd name="T21" fmla="*/ 6 h 12"/>
                  <a:gd name="T22" fmla="*/ 18 w 18"/>
                  <a:gd name="T2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12">
                    <a:moveTo>
                      <a:pt x="18" y="6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68" name="Freeform 238">
                <a:extLst>
                  <a:ext uri="{FF2B5EF4-FFF2-40B4-BE49-F238E27FC236}">
                    <a16:creationId xmlns:a16="http://schemas.microsoft.com/office/drawing/2014/main" id="{8EA6FD29-08E5-490C-8EE6-A33905E7FF5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242" y="2737"/>
                <a:ext cx="12" cy="12"/>
              </a:xfrm>
              <a:custGeom>
                <a:avLst/>
                <a:gdLst>
                  <a:gd name="T0" fmla="*/ 6 w 12"/>
                  <a:gd name="T1" fmla="*/ 6 h 12"/>
                  <a:gd name="T2" fmla="*/ 0 w 12"/>
                  <a:gd name="T3" fmla="*/ 0 h 12"/>
                  <a:gd name="T4" fmla="*/ 12 w 12"/>
                  <a:gd name="T5" fmla="*/ 0 h 12"/>
                  <a:gd name="T6" fmla="*/ 6 w 12"/>
                  <a:gd name="T7" fmla="*/ 6 h 12"/>
                  <a:gd name="T8" fmla="*/ 0 w 12"/>
                  <a:gd name="T9" fmla="*/ 12 h 12"/>
                  <a:gd name="T10" fmla="*/ 6 w 12"/>
                  <a:gd name="T11" fmla="*/ 6 h 12"/>
                  <a:gd name="T12" fmla="*/ 0 w 12"/>
                  <a:gd name="T13" fmla="*/ 6 h 12"/>
                  <a:gd name="T14" fmla="*/ 6 w 12"/>
                  <a:gd name="T1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2">
                    <a:moveTo>
                      <a:pt x="6" y="6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69" name="Freeform 239">
                <a:extLst>
                  <a:ext uri="{FF2B5EF4-FFF2-40B4-BE49-F238E27FC236}">
                    <a16:creationId xmlns:a16="http://schemas.microsoft.com/office/drawing/2014/main" id="{D26B92DD-ED26-4499-B332-6E752395602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37" y="2318"/>
                <a:ext cx="150" cy="143"/>
              </a:xfrm>
              <a:custGeom>
                <a:avLst/>
                <a:gdLst>
                  <a:gd name="T0" fmla="*/ 90 w 150"/>
                  <a:gd name="T1" fmla="*/ 95 h 143"/>
                  <a:gd name="T2" fmla="*/ 90 w 150"/>
                  <a:gd name="T3" fmla="*/ 77 h 143"/>
                  <a:gd name="T4" fmla="*/ 90 w 150"/>
                  <a:gd name="T5" fmla="*/ 59 h 143"/>
                  <a:gd name="T6" fmla="*/ 102 w 150"/>
                  <a:gd name="T7" fmla="*/ 59 h 143"/>
                  <a:gd name="T8" fmla="*/ 102 w 150"/>
                  <a:gd name="T9" fmla="*/ 47 h 143"/>
                  <a:gd name="T10" fmla="*/ 102 w 150"/>
                  <a:gd name="T11" fmla="*/ 36 h 143"/>
                  <a:gd name="T12" fmla="*/ 102 w 150"/>
                  <a:gd name="T13" fmla="*/ 24 h 143"/>
                  <a:gd name="T14" fmla="*/ 102 w 150"/>
                  <a:gd name="T15" fmla="*/ 12 h 143"/>
                  <a:gd name="T16" fmla="*/ 114 w 150"/>
                  <a:gd name="T17" fmla="*/ 12 h 143"/>
                  <a:gd name="T18" fmla="*/ 126 w 150"/>
                  <a:gd name="T19" fmla="*/ 12 h 143"/>
                  <a:gd name="T20" fmla="*/ 132 w 150"/>
                  <a:gd name="T21" fmla="*/ 18 h 143"/>
                  <a:gd name="T22" fmla="*/ 138 w 150"/>
                  <a:gd name="T23" fmla="*/ 12 h 143"/>
                  <a:gd name="T24" fmla="*/ 150 w 150"/>
                  <a:gd name="T25" fmla="*/ 6 h 143"/>
                  <a:gd name="T26" fmla="*/ 138 w 150"/>
                  <a:gd name="T27" fmla="*/ 6 h 143"/>
                  <a:gd name="T28" fmla="*/ 126 w 150"/>
                  <a:gd name="T29" fmla="*/ 6 h 143"/>
                  <a:gd name="T30" fmla="*/ 114 w 150"/>
                  <a:gd name="T31" fmla="*/ 6 h 143"/>
                  <a:gd name="T32" fmla="*/ 96 w 150"/>
                  <a:gd name="T33" fmla="*/ 12 h 143"/>
                  <a:gd name="T34" fmla="*/ 84 w 150"/>
                  <a:gd name="T35" fmla="*/ 6 h 143"/>
                  <a:gd name="T36" fmla="*/ 72 w 150"/>
                  <a:gd name="T37" fmla="*/ 6 h 143"/>
                  <a:gd name="T38" fmla="*/ 72 w 150"/>
                  <a:gd name="T39" fmla="*/ 0 h 143"/>
                  <a:gd name="T40" fmla="*/ 60 w 150"/>
                  <a:gd name="T41" fmla="*/ 0 h 143"/>
                  <a:gd name="T42" fmla="*/ 48 w 150"/>
                  <a:gd name="T43" fmla="*/ 0 h 143"/>
                  <a:gd name="T44" fmla="*/ 36 w 150"/>
                  <a:gd name="T45" fmla="*/ 0 h 143"/>
                  <a:gd name="T46" fmla="*/ 24 w 150"/>
                  <a:gd name="T47" fmla="*/ 0 h 143"/>
                  <a:gd name="T48" fmla="*/ 12 w 150"/>
                  <a:gd name="T49" fmla="*/ 0 h 143"/>
                  <a:gd name="T50" fmla="*/ 0 w 150"/>
                  <a:gd name="T51" fmla="*/ 0 h 143"/>
                  <a:gd name="T52" fmla="*/ 0 w 150"/>
                  <a:gd name="T53" fmla="*/ 6 h 143"/>
                  <a:gd name="T54" fmla="*/ 6 w 150"/>
                  <a:gd name="T55" fmla="*/ 24 h 143"/>
                  <a:gd name="T56" fmla="*/ 18 w 150"/>
                  <a:gd name="T57" fmla="*/ 36 h 143"/>
                  <a:gd name="T58" fmla="*/ 24 w 150"/>
                  <a:gd name="T59" fmla="*/ 53 h 143"/>
                  <a:gd name="T60" fmla="*/ 30 w 150"/>
                  <a:gd name="T61" fmla="*/ 65 h 143"/>
                  <a:gd name="T62" fmla="*/ 30 w 150"/>
                  <a:gd name="T63" fmla="*/ 71 h 143"/>
                  <a:gd name="T64" fmla="*/ 30 w 150"/>
                  <a:gd name="T65" fmla="*/ 71 h 143"/>
                  <a:gd name="T66" fmla="*/ 30 w 150"/>
                  <a:gd name="T67" fmla="*/ 83 h 143"/>
                  <a:gd name="T68" fmla="*/ 30 w 150"/>
                  <a:gd name="T69" fmla="*/ 101 h 143"/>
                  <a:gd name="T70" fmla="*/ 36 w 150"/>
                  <a:gd name="T71" fmla="*/ 113 h 143"/>
                  <a:gd name="T72" fmla="*/ 36 w 150"/>
                  <a:gd name="T73" fmla="*/ 125 h 143"/>
                  <a:gd name="T74" fmla="*/ 42 w 150"/>
                  <a:gd name="T75" fmla="*/ 131 h 143"/>
                  <a:gd name="T76" fmla="*/ 48 w 150"/>
                  <a:gd name="T77" fmla="*/ 143 h 143"/>
                  <a:gd name="T78" fmla="*/ 54 w 150"/>
                  <a:gd name="T79" fmla="*/ 137 h 143"/>
                  <a:gd name="T80" fmla="*/ 60 w 150"/>
                  <a:gd name="T81" fmla="*/ 143 h 143"/>
                  <a:gd name="T82" fmla="*/ 72 w 150"/>
                  <a:gd name="T83" fmla="*/ 143 h 143"/>
                  <a:gd name="T84" fmla="*/ 84 w 150"/>
                  <a:gd name="T85" fmla="*/ 137 h 143"/>
                  <a:gd name="T86" fmla="*/ 84 w 150"/>
                  <a:gd name="T87" fmla="*/ 125 h 143"/>
                  <a:gd name="T88" fmla="*/ 84 w 150"/>
                  <a:gd name="T89" fmla="*/ 119 h 143"/>
                  <a:gd name="T90" fmla="*/ 84 w 150"/>
                  <a:gd name="T91" fmla="*/ 107 h 143"/>
                  <a:gd name="T92" fmla="*/ 90 w 150"/>
                  <a:gd name="T93" fmla="*/ 95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0" h="143">
                    <a:moveTo>
                      <a:pt x="90" y="95"/>
                    </a:moveTo>
                    <a:lnTo>
                      <a:pt x="90" y="77"/>
                    </a:lnTo>
                    <a:lnTo>
                      <a:pt x="90" y="59"/>
                    </a:lnTo>
                    <a:lnTo>
                      <a:pt x="102" y="59"/>
                    </a:lnTo>
                    <a:lnTo>
                      <a:pt x="102" y="47"/>
                    </a:lnTo>
                    <a:lnTo>
                      <a:pt x="102" y="36"/>
                    </a:lnTo>
                    <a:lnTo>
                      <a:pt x="102" y="24"/>
                    </a:lnTo>
                    <a:lnTo>
                      <a:pt x="102" y="12"/>
                    </a:lnTo>
                    <a:lnTo>
                      <a:pt x="114" y="12"/>
                    </a:lnTo>
                    <a:lnTo>
                      <a:pt x="126" y="12"/>
                    </a:lnTo>
                    <a:lnTo>
                      <a:pt x="132" y="18"/>
                    </a:lnTo>
                    <a:lnTo>
                      <a:pt x="138" y="12"/>
                    </a:lnTo>
                    <a:lnTo>
                      <a:pt x="150" y="6"/>
                    </a:lnTo>
                    <a:lnTo>
                      <a:pt x="138" y="6"/>
                    </a:lnTo>
                    <a:lnTo>
                      <a:pt x="126" y="6"/>
                    </a:lnTo>
                    <a:lnTo>
                      <a:pt x="114" y="6"/>
                    </a:lnTo>
                    <a:lnTo>
                      <a:pt x="96" y="12"/>
                    </a:lnTo>
                    <a:lnTo>
                      <a:pt x="84" y="6"/>
                    </a:lnTo>
                    <a:lnTo>
                      <a:pt x="72" y="6"/>
                    </a:lnTo>
                    <a:lnTo>
                      <a:pt x="72" y="0"/>
                    </a:lnTo>
                    <a:lnTo>
                      <a:pt x="60" y="0"/>
                    </a:lnTo>
                    <a:lnTo>
                      <a:pt x="48" y="0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24"/>
                    </a:lnTo>
                    <a:lnTo>
                      <a:pt x="18" y="36"/>
                    </a:lnTo>
                    <a:lnTo>
                      <a:pt x="24" y="53"/>
                    </a:lnTo>
                    <a:lnTo>
                      <a:pt x="30" y="65"/>
                    </a:lnTo>
                    <a:lnTo>
                      <a:pt x="30" y="71"/>
                    </a:lnTo>
                    <a:lnTo>
                      <a:pt x="30" y="71"/>
                    </a:lnTo>
                    <a:lnTo>
                      <a:pt x="30" y="83"/>
                    </a:lnTo>
                    <a:lnTo>
                      <a:pt x="30" y="101"/>
                    </a:lnTo>
                    <a:lnTo>
                      <a:pt x="36" y="113"/>
                    </a:lnTo>
                    <a:lnTo>
                      <a:pt x="36" y="125"/>
                    </a:lnTo>
                    <a:lnTo>
                      <a:pt x="42" y="131"/>
                    </a:lnTo>
                    <a:lnTo>
                      <a:pt x="48" y="143"/>
                    </a:lnTo>
                    <a:lnTo>
                      <a:pt x="54" y="137"/>
                    </a:lnTo>
                    <a:lnTo>
                      <a:pt x="60" y="143"/>
                    </a:lnTo>
                    <a:lnTo>
                      <a:pt x="72" y="143"/>
                    </a:lnTo>
                    <a:lnTo>
                      <a:pt x="84" y="137"/>
                    </a:lnTo>
                    <a:lnTo>
                      <a:pt x="84" y="125"/>
                    </a:lnTo>
                    <a:lnTo>
                      <a:pt x="84" y="119"/>
                    </a:lnTo>
                    <a:lnTo>
                      <a:pt x="84" y="107"/>
                    </a:lnTo>
                    <a:lnTo>
                      <a:pt x="90" y="95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70" name="Freeform 240">
                <a:extLst>
                  <a:ext uri="{FF2B5EF4-FFF2-40B4-BE49-F238E27FC236}">
                    <a16:creationId xmlns:a16="http://schemas.microsoft.com/office/drawing/2014/main" id="{6E70D833-5490-4BA6-AEE5-BBDC9340F54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56" y="2228"/>
                <a:ext cx="132" cy="161"/>
              </a:xfrm>
              <a:custGeom>
                <a:avLst/>
                <a:gdLst>
                  <a:gd name="T0" fmla="*/ 90 w 132"/>
                  <a:gd name="T1" fmla="*/ 126 h 161"/>
                  <a:gd name="T2" fmla="*/ 84 w 132"/>
                  <a:gd name="T3" fmla="*/ 137 h 161"/>
                  <a:gd name="T4" fmla="*/ 84 w 132"/>
                  <a:gd name="T5" fmla="*/ 155 h 161"/>
                  <a:gd name="T6" fmla="*/ 84 w 132"/>
                  <a:gd name="T7" fmla="*/ 149 h 161"/>
                  <a:gd name="T8" fmla="*/ 72 w 132"/>
                  <a:gd name="T9" fmla="*/ 149 h 161"/>
                  <a:gd name="T10" fmla="*/ 66 w 132"/>
                  <a:gd name="T11" fmla="*/ 155 h 161"/>
                  <a:gd name="T12" fmla="*/ 60 w 132"/>
                  <a:gd name="T13" fmla="*/ 149 h 161"/>
                  <a:gd name="T14" fmla="*/ 48 w 132"/>
                  <a:gd name="T15" fmla="*/ 149 h 161"/>
                  <a:gd name="T16" fmla="*/ 42 w 132"/>
                  <a:gd name="T17" fmla="*/ 149 h 161"/>
                  <a:gd name="T18" fmla="*/ 36 w 132"/>
                  <a:gd name="T19" fmla="*/ 161 h 161"/>
                  <a:gd name="T20" fmla="*/ 30 w 132"/>
                  <a:gd name="T21" fmla="*/ 155 h 161"/>
                  <a:gd name="T22" fmla="*/ 24 w 132"/>
                  <a:gd name="T23" fmla="*/ 149 h 161"/>
                  <a:gd name="T24" fmla="*/ 18 w 132"/>
                  <a:gd name="T25" fmla="*/ 137 h 161"/>
                  <a:gd name="T26" fmla="*/ 18 w 132"/>
                  <a:gd name="T27" fmla="*/ 126 h 161"/>
                  <a:gd name="T28" fmla="*/ 18 w 132"/>
                  <a:gd name="T29" fmla="*/ 114 h 161"/>
                  <a:gd name="T30" fmla="*/ 12 w 132"/>
                  <a:gd name="T31" fmla="*/ 108 h 161"/>
                  <a:gd name="T32" fmla="*/ 6 w 132"/>
                  <a:gd name="T33" fmla="*/ 102 h 161"/>
                  <a:gd name="T34" fmla="*/ 6 w 132"/>
                  <a:gd name="T35" fmla="*/ 96 h 161"/>
                  <a:gd name="T36" fmla="*/ 6 w 132"/>
                  <a:gd name="T37" fmla="*/ 90 h 161"/>
                  <a:gd name="T38" fmla="*/ 12 w 132"/>
                  <a:gd name="T39" fmla="*/ 78 h 161"/>
                  <a:gd name="T40" fmla="*/ 6 w 132"/>
                  <a:gd name="T41" fmla="*/ 78 h 161"/>
                  <a:gd name="T42" fmla="*/ 6 w 132"/>
                  <a:gd name="T43" fmla="*/ 66 h 161"/>
                  <a:gd name="T44" fmla="*/ 6 w 132"/>
                  <a:gd name="T45" fmla="*/ 54 h 161"/>
                  <a:gd name="T46" fmla="*/ 6 w 132"/>
                  <a:gd name="T47" fmla="*/ 48 h 161"/>
                  <a:gd name="T48" fmla="*/ 6 w 132"/>
                  <a:gd name="T49" fmla="*/ 36 h 161"/>
                  <a:gd name="T50" fmla="*/ 6 w 132"/>
                  <a:gd name="T51" fmla="*/ 30 h 161"/>
                  <a:gd name="T52" fmla="*/ 0 w 132"/>
                  <a:gd name="T53" fmla="*/ 24 h 161"/>
                  <a:gd name="T54" fmla="*/ 0 w 132"/>
                  <a:gd name="T55" fmla="*/ 12 h 161"/>
                  <a:gd name="T56" fmla="*/ 12 w 132"/>
                  <a:gd name="T57" fmla="*/ 12 h 161"/>
                  <a:gd name="T58" fmla="*/ 18 w 132"/>
                  <a:gd name="T59" fmla="*/ 12 h 161"/>
                  <a:gd name="T60" fmla="*/ 24 w 132"/>
                  <a:gd name="T61" fmla="*/ 6 h 161"/>
                  <a:gd name="T62" fmla="*/ 36 w 132"/>
                  <a:gd name="T63" fmla="*/ 0 h 161"/>
                  <a:gd name="T64" fmla="*/ 42 w 132"/>
                  <a:gd name="T65" fmla="*/ 0 h 161"/>
                  <a:gd name="T66" fmla="*/ 42 w 132"/>
                  <a:gd name="T67" fmla="*/ 12 h 161"/>
                  <a:gd name="T68" fmla="*/ 42 w 132"/>
                  <a:gd name="T69" fmla="*/ 18 h 161"/>
                  <a:gd name="T70" fmla="*/ 54 w 132"/>
                  <a:gd name="T71" fmla="*/ 30 h 161"/>
                  <a:gd name="T72" fmla="*/ 60 w 132"/>
                  <a:gd name="T73" fmla="*/ 30 h 161"/>
                  <a:gd name="T74" fmla="*/ 72 w 132"/>
                  <a:gd name="T75" fmla="*/ 36 h 161"/>
                  <a:gd name="T76" fmla="*/ 84 w 132"/>
                  <a:gd name="T77" fmla="*/ 42 h 161"/>
                  <a:gd name="T78" fmla="*/ 96 w 132"/>
                  <a:gd name="T79" fmla="*/ 48 h 161"/>
                  <a:gd name="T80" fmla="*/ 102 w 132"/>
                  <a:gd name="T81" fmla="*/ 54 h 161"/>
                  <a:gd name="T82" fmla="*/ 102 w 132"/>
                  <a:gd name="T83" fmla="*/ 66 h 161"/>
                  <a:gd name="T84" fmla="*/ 96 w 132"/>
                  <a:gd name="T85" fmla="*/ 66 h 161"/>
                  <a:gd name="T86" fmla="*/ 102 w 132"/>
                  <a:gd name="T87" fmla="*/ 66 h 161"/>
                  <a:gd name="T88" fmla="*/ 102 w 132"/>
                  <a:gd name="T89" fmla="*/ 78 h 161"/>
                  <a:gd name="T90" fmla="*/ 114 w 132"/>
                  <a:gd name="T91" fmla="*/ 78 h 161"/>
                  <a:gd name="T92" fmla="*/ 126 w 132"/>
                  <a:gd name="T93" fmla="*/ 78 h 161"/>
                  <a:gd name="T94" fmla="*/ 126 w 132"/>
                  <a:gd name="T95" fmla="*/ 90 h 161"/>
                  <a:gd name="T96" fmla="*/ 132 w 132"/>
                  <a:gd name="T97" fmla="*/ 96 h 161"/>
                  <a:gd name="T98" fmla="*/ 132 w 132"/>
                  <a:gd name="T99" fmla="*/ 102 h 161"/>
                  <a:gd name="T100" fmla="*/ 132 w 132"/>
                  <a:gd name="T101" fmla="*/ 114 h 161"/>
                  <a:gd name="T102" fmla="*/ 132 w 132"/>
                  <a:gd name="T103" fmla="*/ 120 h 161"/>
                  <a:gd name="T104" fmla="*/ 132 w 132"/>
                  <a:gd name="T105" fmla="*/ 126 h 161"/>
                  <a:gd name="T106" fmla="*/ 132 w 132"/>
                  <a:gd name="T107" fmla="*/ 126 h 161"/>
                  <a:gd name="T108" fmla="*/ 132 w 132"/>
                  <a:gd name="T109" fmla="*/ 126 h 161"/>
                  <a:gd name="T110" fmla="*/ 120 w 132"/>
                  <a:gd name="T111" fmla="*/ 120 h 161"/>
                  <a:gd name="T112" fmla="*/ 102 w 132"/>
                  <a:gd name="T113" fmla="*/ 120 h 161"/>
                  <a:gd name="T114" fmla="*/ 90 w 132"/>
                  <a:gd name="T115" fmla="*/ 120 h 161"/>
                  <a:gd name="T116" fmla="*/ 90 w 132"/>
                  <a:gd name="T117" fmla="*/ 126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2" h="161">
                    <a:moveTo>
                      <a:pt x="90" y="126"/>
                    </a:moveTo>
                    <a:lnTo>
                      <a:pt x="84" y="137"/>
                    </a:lnTo>
                    <a:lnTo>
                      <a:pt x="84" y="155"/>
                    </a:lnTo>
                    <a:lnTo>
                      <a:pt x="84" y="149"/>
                    </a:lnTo>
                    <a:lnTo>
                      <a:pt x="72" y="149"/>
                    </a:lnTo>
                    <a:lnTo>
                      <a:pt x="66" y="155"/>
                    </a:lnTo>
                    <a:lnTo>
                      <a:pt x="60" y="149"/>
                    </a:lnTo>
                    <a:lnTo>
                      <a:pt x="48" y="149"/>
                    </a:lnTo>
                    <a:lnTo>
                      <a:pt x="42" y="149"/>
                    </a:lnTo>
                    <a:lnTo>
                      <a:pt x="36" y="161"/>
                    </a:lnTo>
                    <a:lnTo>
                      <a:pt x="30" y="155"/>
                    </a:lnTo>
                    <a:lnTo>
                      <a:pt x="24" y="149"/>
                    </a:lnTo>
                    <a:lnTo>
                      <a:pt x="18" y="137"/>
                    </a:lnTo>
                    <a:lnTo>
                      <a:pt x="18" y="126"/>
                    </a:lnTo>
                    <a:lnTo>
                      <a:pt x="18" y="114"/>
                    </a:lnTo>
                    <a:lnTo>
                      <a:pt x="12" y="108"/>
                    </a:lnTo>
                    <a:lnTo>
                      <a:pt x="6" y="102"/>
                    </a:lnTo>
                    <a:lnTo>
                      <a:pt x="6" y="96"/>
                    </a:lnTo>
                    <a:lnTo>
                      <a:pt x="6" y="90"/>
                    </a:lnTo>
                    <a:lnTo>
                      <a:pt x="12" y="78"/>
                    </a:lnTo>
                    <a:lnTo>
                      <a:pt x="6" y="78"/>
                    </a:lnTo>
                    <a:lnTo>
                      <a:pt x="6" y="66"/>
                    </a:lnTo>
                    <a:lnTo>
                      <a:pt x="6" y="54"/>
                    </a:lnTo>
                    <a:lnTo>
                      <a:pt x="6" y="48"/>
                    </a:lnTo>
                    <a:lnTo>
                      <a:pt x="6" y="36"/>
                    </a:lnTo>
                    <a:lnTo>
                      <a:pt x="6" y="30"/>
                    </a:lnTo>
                    <a:lnTo>
                      <a:pt x="0" y="24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6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2" y="12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60" y="30"/>
                    </a:lnTo>
                    <a:lnTo>
                      <a:pt x="72" y="36"/>
                    </a:lnTo>
                    <a:lnTo>
                      <a:pt x="84" y="42"/>
                    </a:lnTo>
                    <a:lnTo>
                      <a:pt x="96" y="48"/>
                    </a:lnTo>
                    <a:lnTo>
                      <a:pt x="102" y="54"/>
                    </a:lnTo>
                    <a:lnTo>
                      <a:pt x="102" y="66"/>
                    </a:lnTo>
                    <a:lnTo>
                      <a:pt x="96" y="66"/>
                    </a:lnTo>
                    <a:lnTo>
                      <a:pt x="102" y="66"/>
                    </a:lnTo>
                    <a:lnTo>
                      <a:pt x="102" y="78"/>
                    </a:lnTo>
                    <a:lnTo>
                      <a:pt x="114" y="78"/>
                    </a:lnTo>
                    <a:lnTo>
                      <a:pt x="126" y="78"/>
                    </a:lnTo>
                    <a:lnTo>
                      <a:pt x="126" y="90"/>
                    </a:lnTo>
                    <a:lnTo>
                      <a:pt x="132" y="96"/>
                    </a:lnTo>
                    <a:lnTo>
                      <a:pt x="132" y="102"/>
                    </a:lnTo>
                    <a:lnTo>
                      <a:pt x="132" y="114"/>
                    </a:lnTo>
                    <a:lnTo>
                      <a:pt x="132" y="120"/>
                    </a:lnTo>
                    <a:lnTo>
                      <a:pt x="132" y="126"/>
                    </a:lnTo>
                    <a:lnTo>
                      <a:pt x="132" y="126"/>
                    </a:lnTo>
                    <a:lnTo>
                      <a:pt x="132" y="126"/>
                    </a:lnTo>
                    <a:lnTo>
                      <a:pt x="120" y="120"/>
                    </a:lnTo>
                    <a:lnTo>
                      <a:pt x="102" y="120"/>
                    </a:lnTo>
                    <a:lnTo>
                      <a:pt x="90" y="120"/>
                    </a:lnTo>
                    <a:lnTo>
                      <a:pt x="90" y="12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71" name="Freeform 241">
                <a:extLst>
                  <a:ext uri="{FF2B5EF4-FFF2-40B4-BE49-F238E27FC236}">
                    <a16:creationId xmlns:a16="http://schemas.microsoft.com/office/drawing/2014/main" id="{5F6C1702-3E09-4BF5-A3F7-C42EF7859D6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27" y="2324"/>
                <a:ext cx="96" cy="113"/>
              </a:xfrm>
              <a:custGeom>
                <a:avLst/>
                <a:gdLst>
                  <a:gd name="T0" fmla="*/ 0 w 96"/>
                  <a:gd name="T1" fmla="*/ 89 h 113"/>
                  <a:gd name="T2" fmla="*/ 0 w 96"/>
                  <a:gd name="T3" fmla="*/ 71 h 113"/>
                  <a:gd name="T4" fmla="*/ 0 w 96"/>
                  <a:gd name="T5" fmla="*/ 53 h 113"/>
                  <a:gd name="T6" fmla="*/ 12 w 96"/>
                  <a:gd name="T7" fmla="*/ 53 h 113"/>
                  <a:gd name="T8" fmla="*/ 12 w 96"/>
                  <a:gd name="T9" fmla="*/ 41 h 113"/>
                  <a:gd name="T10" fmla="*/ 12 w 96"/>
                  <a:gd name="T11" fmla="*/ 30 h 113"/>
                  <a:gd name="T12" fmla="*/ 12 w 96"/>
                  <a:gd name="T13" fmla="*/ 18 h 113"/>
                  <a:gd name="T14" fmla="*/ 12 w 96"/>
                  <a:gd name="T15" fmla="*/ 6 h 113"/>
                  <a:gd name="T16" fmla="*/ 24 w 96"/>
                  <a:gd name="T17" fmla="*/ 6 h 113"/>
                  <a:gd name="T18" fmla="*/ 36 w 96"/>
                  <a:gd name="T19" fmla="*/ 6 h 113"/>
                  <a:gd name="T20" fmla="*/ 42 w 96"/>
                  <a:gd name="T21" fmla="*/ 12 h 113"/>
                  <a:gd name="T22" fmla="*/ 48 w 96"/>
                  <a:gd name="T23" fmla="*/ 6 h 113"/>
                  <a:gd name="T24" fmla="*/ 60 w 96"/>
                  <a:gd name="T25" fmla="*/ 0 h 113"/>
                  <a:gd name="T26" fmla="*/ 66 w 96"/>
                  <a:gd name="T27" fmla="*/ 12 h 113"/>
                  <a:gd name="T28" fmla="*/ 72 w 96"/>
                  <a:gd name="T29" fmla="*/ 24 h 113"/>
                  <a:gd name="T30" fmla="*/ 78 w 96"/>
                  <a:gd name="T31" fmla="*/ 30 h 113"/>
                  <a:gd name="T32" fmla="*/ 78 w 96"/>
                  <a:gd name="T33" fmla="*/ 36 h 113"/>
                  <a:gd name="T34" fmla="*/ 84 w 96"/>
                  <a:gd name="T35" fmla="*/ 36 h 113"/>
                  <a:gd name="T36" fmla="*/ 84 w 96"/>
                  <a:gd name="T37" fmla="*/ 47 h 113"/>
                  <a:gd name="T38" fmla="*/ 96 w 96"/>
                  <a:gd name="T39" fmla="*/ 53 h 113"/>
                  <a:gd name="T40" fmla="*/ 96 w 96"/>
                  <a:gd name="T41" fmla="*/ 53 h 113"/>
                  <a:gd name="T42" fmla="*/ 96 w 96"/>
                  <a:gd name="T43" fmla="*/ 53 h 113"/>
                  <a:gd name="T44" fmla="*/ 84 w 96"/>
                  <a:gd name="T45" fmla="*/ 65 h 113"/>
                  <a:gd name="T46" fmla="*/ 72 w 96"/>
                  <a:gd name="T47" fmla="*/ 71 h 113"/>
                  <a:gd name="T48" fmla="*/ 66 w 96"/>
                  <a:gd name="T49" fmla="*/ 83 h 113"/>
                  <a:gd name="T50" fmla="*/ 60 w 96"/>
                  <a:gd name="T51" fmla="*/ 89 h 113"/>
                  <a:gd name="T52" fmla="*/ 54 w 96"/>
                  <a:gd name="T53" fmla="*/ 101 h 113"/>
                  <a:gd name="T54" fmla="*/ 36 w 96"/>
                  <a:gd name="T55" fmla="*/ 95 h 113"/>
                  <a:gd name="T56" fmla="*/ 30 w 96"/>
                  <a:gd name="T57" fmla="*/ 95 h 113"/>
                  <a:gd name="T58" fmla="*/ 24 w 96"/>
                  <a:gd name="T59" fmla="*/ 101 h 113"/>
                  <a:gd name="T60" fmla="*/ 18 w 96"/>
                  <a:gd name="T61" fmla="*/ 113 h 113"/>
                  <a:gd name="T62" fmla="*/ 6 w 96"/>
                  <a:gd name="T63" fmla="*/ 113 h 113"/>
                  <a:gd name="T64" fmla="*/ 0 w 96"/>
                  <a:gd name="T65" fmla="*/ 113 h 113"/>
                  <a:gd name="T66" fmla="*/ 6 w 96"/>
                  <a:gd name="T67" fmla="*/ 101 h 113"/>
                  <a:gd name="T68" fmla="*/ 0 w 96"/>
                  <a:gd name="T69" fmla="*/ 89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" h="113">
                    <a:moveTo>
                      <a:pt x="0" y="89"/>
                    </a:moveTo>
                    <a:lnTo>
                      <a:pt x="0" y="71"/>
                    </a:lnTo>
                    <a:lnTo>
                      <a:pt x="0" y="53"/>
                    </a:lnTo>
                    <a:lnTo>
                      <a:pt x="12" y="53"/>
                    </a:lnTo>
                    <a:lnTo>
                      <a:pt x="12" y="41"/>
                    </a:lnTo>
                    <a:lnTo>
                      <a:pt x="12" y="30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12"/>
                    </a:lnTo>
                    <a:lnTo>
                      <a:pt x="48" y="6"/>
                    </a:lnTo>
                    <a:lnTo>
                      <a:pt x="60" y="0"/>
                    </a:lnTo>
                    <a:lnTo>
                      <a:pt x="66" y="12"/>
                    </a:lnTo>
                    <a:lnTo>
                      <a:pt x="72" y="24"/>
                    </a:lnTo>
                    <a:lnTo>
                      <a:pt x="78" y="30"/>
                    </a:lnTo>
                    <a:lnTo>
                      <a:pt x="78" y="36"/>
                    </a:lnTo>
                    <a:lnTo>
                      <a:pt x="84" y="36"/>
                    </a:lnTo>
                    <a:lnTo>
                      <a:pt x="84" y="47"/>
                    </a:lnTo>
                    <a:lnTo>
                      <a:pt x="96" y="53"/>
                    </a:lnTo>
                    <a:lnTo>
                      <a:pt x="96" y="53"/>
                    </a:lnTo>
                    <a:lnTo>
                      <a:pt x="96" y="53"/>
                    </a:lnTo>
                    <a:lnTo>
                      <a:pt x="84" y="65"/>
                    </a:lnTo>
                    <a:lnTo>
                      <a:pt x="72" y="71"/>
                    </a:lnTo>
                    <a:lnTo>
                      <a:pt x="66" y="83"/>
                    </a:lnTo>
                    <a:lnTo>
                      <a:pt x="60" y="89"/>
                    </a:lnTo>
                    <a:lnTo>
                      <a:pt x="54" y="101"/>
                    </a:lnTo>
                    <a:lnTo>
                      <a:pt x="36" y="95"/>
                    </a:lnTo>
                    <a:lnTo>
                      <a:pt x="30" y="95"/>
                    </a:lnTo>
                    <a:lnTo>
                      <a:pt x="24" y="101"/>
                    </a:lnTo>
                    <a:lnTo>
                      <a:pt x="18" y="113"/>
                    </a:lnTo>
                    <a:lnTo>
                      <a:pt x="6" y="113"/>
                    </a:lnTo>
                    <a:lnTo>
                      <a:pt x="0" y="113"/>
                    </a:lnTo>
                    <a:lnTo>
                      <a:pt x="6" y="101"/>
                    </a:lnTo>
                    <a:lnTo>
                      <a:pt x="0" y="89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72" name="Freeform 242">
                <a:extLst>
                  <a:ext uri="{FF2B5EF4-FFF2-40B4-BE49-F238E27FC236}">
                    <a16:creationId xmlns:a16="http://schemas.microsoft.com/office/drawing/2014/main" id="{DDB78D87-C2D7-47F5-8797-BBC61699F60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84" y="2246"/>
                <a:ext cx="1" cy="6"/>
              </a:xfrm>
              <a:custGeom>
                <a:avLst/>
                <a:gdLst>
                  <a:gd name="T0" fmla="*/ 6 h 6"/>
                  <a:gd name="T1" fmla="*/ 6 h 6"/>
                  <a:gd name="T2" fmla="*/ 0 h 6"/>
                  <a:gd name="T3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73" name="Freeform 243">
                <a:extLst>
                  <a:ext uri="{FF2B5EF4-FFF2-40B4-BE49-F238E27FC236}">
                    <a16:creationId xmlns:a16="http://schemas.microsoft.com/office/drawing/2014/main" id="{D20D3F19-6C53-4782-BD6A-B0BFA57BEF8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99" y="2461"/>
                <a:ext cx="24" cy="24"/>
              </a:xfrm>
              <a:custGeom>
                <a:avLst/>
                <a:gdLst>
                  <a:gd name="T0" fmla="*/ 6 w 24"/>
                  <a:gd name="T1" fmla="*/ 0 h 24"/>
                  <a:gd name="T2" fmla="*/ 0 w 24"/>
                  <a:gd name="T3" fmla="*/ 12 h 24"/>
                  <a:gd name="T4" fmla="*/ 6 w 24"/>
                  <a:gd name="T5" fmla="*/ 24 h 24"/>
                  <a:gd name="T6" fmla="*/ 12 w 24"/>
                  <a:gd name="T7" fmla="*/ 18 h 24"/>
                  <a:gd name="T8" fmla="*/ 18 w 24"/>
                  <a:gd name="T9" fmla="*/ 12 h 24"/>
                  <a:gd name="T10" fmla="*/ 24 w 24"/>
                  <a:gd name="T11" fmla="*/ 6 h 24"/>
                  <a:gd name="T12" fmla="*/ 12 w 24"/>
                  <a:gd name="T13" fmla="*/ 0 h 24"/>
                  <a:gd name="T14" fmla="*/ 6 w 24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12"/>
                    </a:lnTo>
                    <a:lnTo>
                      <a:pt x="6" y="24"/>
                    </a:lnTo>
                    <a:lnTo>
                      <a:pt x="12" y="18"/>
                    </a:lnTo>
                    <a:lnTo>
                      <a:pt x="18" y="12"/>
                    </a:lnTo>
                    <a:lnTo>
                      <a:pt x="24" y="6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74" name="Freeform 244">
                <a:extLst>
                  <a:ext uri="{FF2B5EF4-FFF2-40B4-BE49-F238E27FC236}">
                    <a16:creationId xmlns:a16="http://schemas.microsoft.com/office/drawing/2014/main" id="{CA247775-AE7A-4D8A-83ED-01E3B5EB79F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72" y="2252"/>
                <a:ext cx="84" cy="167"/>
              </a:xfrm>
              <a:custGeom>
                <a:avLst/>
                <a:gdLst>
                  <a:gd name="T0" fmla="*/ 36 w 84"/>
                  <a:gd name="T1" fmla="*/ 48 h 167"/>
                  <a:gd name="T2" fmla="*/ 30 w 84"/>
                  <a:gd name="T3" fmla="*/ 54 h 167"/>
                  <a:gd name="T4" fmla="*/ 18 w 84"/>
                  <a:gd name="T5" fmla="*/ 54 h 167"/>
                  <a:gd name="T6" fmla="*/ 18 w 84"/>
                  <a:gd name="T7" fmla="*/ 66 h 167"/>
                  <a:gd name="T8" fmla="*/ 12 w 84"/>
                  <a:gd name="T9" fmla="*/ 78 h 167"/>
                  <a:gd name="T10" fmla="*/ 18 w 84"/>
                  <a:gd name="T11" fmla="*/ 90 h 167"/>
                  <a:gd name="T12" fmla="*/ 18 w 84"/>
                  <a:gd name="T13" fmla="*/ 102 h 167"/>
                  <a:gd name="T14" fmla="*/ 12 w 84"/>
                  <a:gd name="T15" fmla="*/ 108 h 167"/>
                  <a:gd name="T16" fmla="*/ 6 w 84"/>
                  <a:gd name="T17" fmla="*/ 119 h 167"/>
                  <a:gd name="T18" fmla="*/ 0 w 84"/>
                  <a:gd name="T19" fmla="*/ 131 h 167"/>
                  <a:gd name="T20" fmla="*/ 6 w 84"/>
                  <a:gd name="T21" fmla="*/ 149 h 167"/>
                  <a:gd name="T22" fmla="*/ 6 w 84"/>
                  <a:gd name="T23" fmla="*/ 161 h 167"/>
                  <a:gd name="T24" fmla="*/ 24 w 84"/>
                  <a:gd name="T25" fmla="*/ 167 h 167"/>
                  <a:gd name="T26" fmla="*/ 30 w 84"/>
                  <a:gd name="T27" fmla="*/ 167 h 167"/>
                  <a:gd name="T28" fmla="*/ 42 w 84"/>
                  <a:gd name="T29" fmla="*/ 161 h 167"/>
                  <a:gd name="T30" fmla="*/ 48 w 84"/>
                  <a:gd name="T31" fmla="*/ 149 h 167"/>
                  <a:gd name="T32" fmla="*/ 48 w 84"/>
                  <a:gd name="T33" fmla="*/ 137 h 167"/>
                  <a:gd name="T34" fmla="*/ 54 w 84"/>
                  <a:gd name="T35" fmla="*/ 125 h 167"/>
                  <a:gd name="T36" fmla="*/ 60 w 84"/>
                  <a:gd name="T37" fmla="*/ 113 h 167"/>
                  <a:gd name="T38" fmla="*/ 60 w 84"/>
                  <a:gd name="T39" fmla="*/ 102 h 167"/>
                  <a:gd name="T40" fmla="*/ 66 w 84"/>
                  <a:gd name="T41" fmla="*/ 90 h 167"/>
                  <a:gd name="T42" fmla="*/ 72 w 84"/>
                  <a:gd name="T43" fmla="*/ 78 h 167"/>
                  <a:gd name="T44" fmla="*/ 72 w 84"/>
                  <a:gd name="T45" fmla="*/ 72 h 167"/>
                  <a:gd name="T46" fmla="*/ 78 w 84"/>
                  <a:gd name="T47" fmla="*/ 60 h 167"/>
                  <a:gd name="T48" fmla="*/ 78 w 84"/>
                  <a:gd name="T49" fmla="*/ 42 h 167"/>
                  <a:gd name="T50" fmla="*/ 84 w 84"/>
                  <a:gd name="T51" fmla="*/ 48 h 167"/>
                  <a:gd name="T52" fmla="*/ 84 w 84"/>
                  <a:gd name="T53" fmla="*/ 42 h 167"/>
                  <a:gd name="T54" fmla="*/ 84 w 84"/>
                  <a:gd name="T55" fmla="*/ 30 h 167"/>
                  <a:gd name="T56" fmla="*/ 78 w 84"/>
                  <a:gd name="T57" fmla="*/ 12 h 167"/>
                  <a:gd name="T58" fmla="*/ 78 w 84"/>
                  <a:gd name="T59" fmla="*/ 0 h 167"/>
                  <a:gd name="T60" fmla="*/ 72 w 84"/>
                  <a:gd name="T61" fmla="*/ 0 h 167"/>
                  <a:gd name="T62" fmla="*/ 72 w 84"/>
                  <a:gd name="T63" fmla="*/ 6 h 167"/>
                  <a:gd name="T64" fmla="*/ 66 w 84"/>
                  <a:gd name="T65" fmla="*/ 18 h 167"/>
                  <a:gd name="T66" fmla="*/ 66 w 84"/>
                  <a:gd name="T67" fmla="*/ 24 h 167"/>
                  <a:gd name="T68" fmla="*/ 60 w 84"/>
                  <a:gd name="T69" fmla="*/ 24 h 167"/>
                  <a:gd name="T70" fmla="*/ 60 w 84"/>
                  <a:gd name="T71" fmla="*/ 24 h 167"/>
                  <a:gd name="T72" fmla="*/ 60 w 84"/>
                  <a:gd name="T73" fmla="*/ 30 h 167"/>
                  <a:gd name="T74" fmla="*/ 60 w 84"/>
                  <a:gd name="T75" fmla="*/ 36 h 167"/>
                  <a:gd name="T76" fmla="*/ 60 w 84"/>
                  <a:gd name="T77" fmla="*/ 36 h 167"/>
                  <a:gd name="T78" fmla="*/ 54 w 84"/>
                  <a:gd name="T79" fmla="*/ 36 h 167"/>
                  <a:gd name="T80" fmla="*/ 54 w 84"/>
                  <a:gd name="T81" fmla="*/ 36 h 167"/>
                  <a:gd name="T82" fmla="*/ 48 w 84"/>
                  <a:gd name="T83" fmla="*/ 42 h 167"/>
                  <a:gd name="T84" fmla="*/ 48 w 84"/>
                  <a:gd name="T85" fmla="*/ 42 h 167"/>
                  <a:gd name="T86" fmla="*/ 48 w 84"/>
                  <a:gd name="T87" fmla="*/ 42 h 167"/>
                  <a:gd name="T88" fmla="*/ 42 w 84"/>
                  <a:gd name="T89" fmla="*/ 48 h 167"/>
                  <a:gd name="T90" fmla="*/ 36 w 84"/>
                  <a:gd name="T91" fmla="*/ 48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4" h="167">
                    <a:moveTo>
                      <a:pt x="36" y="48"/>
                    </a:moveTo>
                    <a:lnTo>
                      <a:pt x="30" y="54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18" y="102"/>
                    </a:lnTo>
                    <a:lnTo>
                      <a:pt x="12" y="108"/>
                    </a:lnTo>
                    <a:lnTo>
                      <a:pt x="6" y="119"/>
                    </a:lnTo>
                    <a:lnTo>
                      <a:pt x="0" y="131"/>
                    </a:lnTo>
                    <a:lnTo>
                      <a:pt x="6" y="149"/>
                    </a:lnTo>
                    <a:lnTo>
                      <a:pt x="6" y="161"/>
                    </a:lnTo>
                    <a:lnTo>
                      <a:pt x="24" y="167"/>
                    </a:lnTo>
                    <a:lnTo>
                      <a:pt x="30" y="167"/>
                    </a:lnTo>
                    <a:lnTo>
                      <a:pt x="42" y="161"/>
                    </a:lnTo>
                    <a:lnTo>
                      <a:pt x="48" y="149"/>
                    </a:lnTo>
                    <a:lnTo>
                      <a:pt x="48" y="137"/>
                    </a:lnTo>
                    <a:lnTo>
                      <a:pt x="54" y="125"/>
                    </a:lnTo>
                    <a:lnTo>
                      <a:pt x="60" y="113"/>
                    </a:lnTo>
                    <a:lnTo>
                      <a:pt x="60" y="102"/>
                    </a:lnTo>
                    <a:lnTo>
                      <a:pt x="66" y="90"/>
                    </a:lnTo>
                    <a:lnTo>
                      <a:pt x="72" y="78"/>
                    </a:lnTo>
                    <a:lnTo>
                      <a:pt x="72" y="72"/>
                    </a:lnTo>
                    <a:lnTo>
                      <a:pt x="78" y="60"/>
                    </a:lnTo>
                    <a:lnTo>
                      <a:pt x="78" y="42"/>
                    </a:lnTo>
                    <a:lnTo>
                      <a:pt x="84" y="48"/>
                    </a:lnTo>
                    <a:lnTo>
                      <a:pt x="84" y="42"/>
                    </a:lnTo>
                    <a:lnTo>
                      <a:pt x="84" y="30"/>
                    </a:lnTo>
                    <a:lnTo>
                      <a:pt x="78" y="12"/>
                    </a:lnTo>
                    <a:lnTo>
                      <a:pt x="78" y="0"/>
                    </a:lnTo>
                    <a:lnTo>
                      <a:pt x="72" y="0"/>
                    </a:lnTo>
                    <a:lnTo>
                      <a:pt x="72" y="6"/>
                    </a:lnTo>
                    <a:lnTo>
                      <a:pt x="66" y="18"/>
                    </a:lnTo>
                    <a:lnTo>
                      <a:pt x="66" y="24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60" y="30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54" y="36"/>
                    </a:lnTo>
                    <a:lnTo>
                      <a:pt x="54" y="36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2" y="48"/>
                    </a:lnTo>
                    <a:lnTo>
                      <a:pt x="36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75" name="Freeform 245">
                <a:extLst>
                  <a:ext uri="{FF2B5EF4-FFF2-40B4-BE49-F238E27FC236}">
                    <a16:creationId xmlns:a16="http://schemas.microsoft.com/office/drawing/2014/main" id="{324662DD-4FDF-4C4B-A327-8232BED45A2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64" y="2222"/>
                <a:ext cx="36" cy="96"/>
              </a:xfrm>
              <a:custGeom>
                <a:avLst/>
                <a:gdLst>
                  <a:gd name="T0" fmla="*/ 24 w 36"/>
                  <a:gd name="T1" fmla="*/ 66 h 96"/>
                  <a:gd name="T2" fmla="*/ 18 w 36"/>
                  <a:gd name="T3" fmla="*/ 78 h 96"/>
                  <a:gd name="T4" fmla="*/ 24 w 36"/>
                  <a:gd name="T5" fmla="*/ 90 h 96"/>
                  <a:gd name="T6" fmla="*/ 30 w 36"/>
                  <a:gd name="T7" fmla="*/ 96 h 96"/>
                  <a:gd name="T8" fmla="*/ 24 w 36"/>
                  <a:gd name="T9" fmla="*/ 90 h 96"/>
                  <a:gd name="T10" fmla="*/ 30 w 36"/>
                  <a:gd name="T11" fmla="*/ 84 h 96"/>
                  <a:gd name="T12" fmla="*/ 36 w 36"/>
                  <a:gd name="T13" fmla="*/ 72 h 96"/>
                  <a:gd name="T14" fmla="*/ 36 w 36"/>
                  <a:gd name="T15" fmla="*/ 66 h 96"/>
                  <a:gd name="T16" fmla="*/ 30 w 36"/>
                  <a:gd name="T17" fmla="*/ 60 h 96"/>
                  <a:gd name="T18" fmla="*/ 24 w 36"/>
                  <a:gd name="T19" fmla="*/ 48 h 96"/>
                  <a:gd name="T20" fmla="*/ 24 w 36"/>
                  <a:gd name="T21" fmla="*/ 36 h 96"/>
                  <a:gd name="T22" fmla="*/ 24 w 36"/>
                  <a:gd name="T23" fmla="*/ 30 h 96"/>
                  <a:gd name="T24" fmla="*/ 30 w 36"/>
                  <a:gd name="T25" fmla="*/ 24 h 96"/>
                  <a:gd name="T26" fmla="*/ 24 w 36"/>
                  <a:gd name="T27" fmla="*/ 18 h 96"/>
                  <a:gd name="T28" fmla="*/ 24 w 36"/>
                  <a:gd name="T29" fmla="*/ 6 h 96"/>
                  <a:gd name="T30" fmla="*/ 18 w 36"/>
                  <a:gd name="T31" fmla="*/ 0 h 96"/>
                  <a:gd name="T32" fmla="*/ 6 w 36"/>
                  <a:gd name="T33" fmla="*/ 0 h 96"/>
                  <a:gd name="T34" fmla="*/ 6 w 36"/>
                  <a:gd name="T35" fmla="*/ 0 h 96"/>
                  <a:gd name="T36" fmla="*/ 12 w 36"/>
                  <a:gd name="T37" fmla="*/ 12 h 96"/>
                  <a:gd name="T38" fmla="*/ 12 w 36"/>
                  <a:gd name="T39" fmla="*/ 18 h 96"/>
                  <a:gd name="T40" fmla="*/ 12 w 36"/>
                  <a:gd name="T41" fmla="*/ 24 h 96"/>
                  <a:gd name="T42" fmla="*/ 12 w 36"/>
                  <a:gd name="T43" fmla="*/ 36 h 96"/>
                  <a:gd name="T44" fmla="*/ 6 w 36"/>
                  <a:gd name="T45" fmla="*/ 42 h 96"/>
                  <a:gd name="T46" fmla="*/ 0 w 36"/>
                  <a:gd name="T47" fmla="*/ 54 h 96"/>
                  <a:gd name="T48" fmla="*/ 6 w 36"/>
                  <a:gd name="T49" fmla="*/ 54 h 96"/>
                  <a:gd name="T50" fmla="*/ 12 w 36"/>
                  <a:gd name="T51" fmla="*/ 60 h 96"/>
                  <a:gd name="T52" fmla="*/ 18 w 36"/>
                  <a:gd name="T53" fmla="*/ 60 h 96"/>
                  <a:gd name="T54" fmla="*/ 24 w 36"/>
                  <a:gd name="T55" fmla="*/ 6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" h="96">
                    <a:moveTo>
                      <a:pt x="24" y="66"/>
                    </a:moveTo>
                    <a:lnTo>
                      <a:pt x="18" y="78"/>
                    </a:lnTo>
                    <a:lnTo>
                      <a:pt x="24" y="90"/>
                    </a:lnTo>
                    <a:lnTo>
                      <a:pt x="30" y="96"/>
                    </a:lnTo>
                    <a:lnTo>
                      <a:pt x="24" y="90"/>
                    </a:lnTo>
                    <a:lnTo>
                      <a:pt x="30" y="84"/>
                    </a:lnTo>
                    <a:lnTo>
                      <a:pt x="36" y="72"/>
                    </a:lnTo>
                    <a:lnTo>
                      <a:pt x="36" y="66"/>
                    </a:lnTo>
                    <a:lnTo>
                      <a:pt x="30" y="60"/>
                    </a:lnTo>
                    <a:lnTo>
                      <a:pt x="24" y="48"/>
                    </a:lnTo>
                    <a:lnTo>
                      <a:pt x="24" y="36"/>
                    </a:lnTo>
                    <a:lnTo>
                      <a:pt x="24" y="30"/>
                    </a:lnTo>
                    <a:lnTo>
                      <a:pt x="30" y="24"/>
                    </a:lnTo>
                    <a:lnTo>
                      <a:pt x="24" y="18"/>
                    </a:lnTo>
                    <a:lnTo>
                      <a:pt x="24" y="6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12" y="12"/>
                    </a:lnTo>
                    <a:lnTo>
                      <a:pt x="12" y="18"/>
                    </a:lnTo>
                    <a:lnTo>
                      <a:pt x="12" y="24"/>
                    </a:lnTo>
                    <a:lnTo>
                      <a:pt x="12" y="36"/>
                    </a:lnTo>
                    <a:lnTo>
                      <a:pt x="6" y="42"/>
                    </a:lnTo>
                    <a:lnTo>
                      <a:pt x="0" y="54"/>
                    </a:lnTo>
                    <a:lnTo>
                      <a:pt x="6" y="54"/>
                    </a:lnTo>
                    <a:lnTo>
                      <a:pt x="12" y="60"/>
                    </a:lnTo>
                    <a:lnTo>
                      <a:pt x="18" y="60"/>
                    </a:lnTo>
                    <a:lnTo>
                      <a:pt x="24" y="6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76" name="Freeform 246">
                <a:extLst>
                  <a:ext uri="{FF2B5EF4-FFF2-40B4-BE49-F238E27FC236}">
                    <a16:creationId xmlns:a16="http://schemas.microsoft.com/office/drawing/2014/main" id="{A78AEBF0-1B81-4EDD-98EA-E8DE62A8624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41" y="2234"/>
                <a:ext cx="113" cy="203"/>
              </a:xfrm>
              <a:custGeom>
                <a:avLst/>
                <a:gdLst>
                  <a:gd name="T0" fmla="*/ 41 w 113"/>
                  <a:gd name="T1" fmla="*/ 120 h 203"/>
                  <a:gd name="T2" fmla="*/ 47 w 113"/>
                  <a:gd name="T3" fmla="*/ 114 h 203"/>
                  <a:gd name="T4" fmla="*/ 65 w 113"/>
                  <a:gd name="T5" fmla="*/ 96 h 203"/>
                  <a:gd name="T6" fmla="*/ 89 w 113"/>
                  <a:gd name="T7" fmla="*/ 84 h 203"/>
                  <a:gd name="T8" fmla="*/ 113 w 113"/>
                  <a:gd name="T9" fmla="*/ 60 h 203"/>
                  <a:gd name="T10" fmla="*/ 113 w 113"/>
                  <a:gd name="T11" fmla="*/ 48 h 203"/>
                  <a:gd name="T12" fmla="*/ 113 w 113"/>
                  <a:gd name="T13" fmla="*/ 24 h 203"/>
                  <a:gd name="T14" fmla="*/ 113 w 113"/>
                  <a:gd name="T15" fmla="*/ 0 h 203"/>
                  <a:gd name="T16" fmla="*/ 101 w 113"/>
                  <a:gd name="T17" fmla="*/ 6 h 203"/>
                  <a:gd name="T18" fmla="*/ 83 w 113"/>
                  <a:gd name="T19" fmla="*/ 12 h 203"/>
                  <a:gd name="T20" fmla="*/ 59 w 113"/>
                  <a:gd name="T21" fmla="*/ 12 h 203"/>
                  <a:gd name="T22" fmla="*/ 53 w 113"/>
                  <a:gd name="T23" fmla="*/ 12 h 203"/>
                  <a:gd name="T24" fmla="*/ 47 w 113"/>
                  <a:gd name="T25" fmla="*/ 24 h 203"/>
                  <a:gd name="T26" fmla="*/ 53 w 113"/>
                  <a:gd name="T27" fmla="*/ 48 h 203"/>
                  <a:gd name="T28" fmla="*/ 59 w 113"/>
                  <a:gd name="T29" fmla="*/ 60 h 203"/>
                  <a:gd name="T30" fmla="*/ 47 w 113"/>
                  <a:gd name="T31" fmla="*/ 78 h 203"/>
                  <a:gd name="T32" fmla="*/ 47 w 113"/>
                  <a:gd name="T33" fmla="*/ 78 h 203"/>
                  <a:gd name="T34" fmla="*/ 47 w 113"/>
                  <a:gd name="T35" fmla="*/ 54 h 203"/>
                  <a:gd name="T36" fmla="*/ 35 w 113"/>
                  <a:gd name="T37" fmla="*/ 48 h 203"/>
                  <a:gd name="T38" fmla="*/ 23 w 113"/>
                  <a:gd name="T39" fmla="*/ 48 h 203"/>
                  <a:gd name="T40" fmla="*/ 6 w 113"/>
                  <a:gd name="T41" fmla="*/ 54 h 203"/>
                  <a:gd name="T42" fmla="*/ 0 w 113"/>
                  <a:gd name="T43" fmla="*/ 66 h 203"/>
                  <a:gd name="T44" fmla="*/ 6 w 113"/>
                  <a:gd name="T45" fmla="*/ 72 h 203"/>
                  <a:gd name="T46" fmla="*/ 23 w 113"/>
                  <a:gd name="T47" fmla="*/ 78 h 203"/>
                  <a:gd name="T48" fmla="*/ 23 w 113"/>
                  <a:gd name="T49" fmla="*/ 102 h 203"/>
                  <a:gd name="T50" fmla="*/ 23 w 113"/>
                  <a:gd name="T51" fmla="*/ 126 h 203"/>
                  <a:gd name="T52" fmla="*/ 12 w 113"/>
                  <a:gd name="T53" fmla="*/ 143 h 203"/>
                  <a:gd name="T54" fmla="*/ 6 w 113"/>
                  <a:gd name="T55" fmla="*/ 155 h 203"/>
                  <a:gd name="T56" fmla="*/ 12 w 113"/>
                  <a:gd name="T57" fmla="*/ 179 h 203"/>
                  <a:gd name="T58" fmla="*/ 12 w 113"/>
                  <a:gd name="T59" fmla="*/ 203 h 203"/>
                  <a:gd name="T60" fmla="*/ 17 w 113"/>
                  <a:gd name="T61" fmla="*/ 197 h 203"/>
                  <a:gd name="T62" fmla="*/ 29 w 113"/>
                  <a:gd name="T63" fmla="*/ 179 h 203"/>
                  <a:gd name="T64" fmla="*/ 47 w 113"/>
                  <a:gd name="T65" fmla="*/ 173 h 203"/>
                  <a:gd name="T66" fmla="*/ 47 w 113"/>
                  <a:gd name="T67" fmla="*/ 155 h 203"/>
                  <a:gd name="T68" fmla="*/ 47 w 113"/>
                  <a:gd name="T69" fmla="*/ 149 h 203"/>
                  <a:gd name="T70" fmla="*/ 47 w 113"/>
                  <a:gd name="T71" fmla="*/ 12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3" h="203">
                    <a:moveTo>
                      <a:pt x="47" y="126"/>
                    </a:moveTo>
                    <a:lnTo>
                      <a:pt x="41" y="120"/>
                    </a:lnTo>
                    <a:lnTo>
                      <a:pt x="41" y="114"/>
                    </a:lnTo>
                    <a:lnTo>
                      <a:pt x="47" y="114"/>
                    </a:lnTo>
                    <a:lnTo>
                      <a:pt x="59" y="108"/>
                    </a:lnTo>
                    <a:lnTo>
                      <a:pt x="65" y="96"/>
                    </a:lnTo>
                    <a:lnTo>
                      <a:pt x="77" y="90"/>
                    </a:lnTo>
                    <a:lnTo>
                      <a:pt x="89" y="84"/>
                    </a:lnTo>
                    <a:lnTo>
                      <a:pt x="101" y="72"/>
                    </a:lnTo>
                    <a:lnTo>
                      <a:pt x="113" y="60"/>
                    </a:lnTo>
                    <a:lnTo>
                      <a:pt x="113" y="48"/>
                    </a:lnTo>
                    <a:lnTo>
                      <a:pt x="113" y="48"/>
                    </a:lnTo>
                    <a:lnTo>
                      <a:pt x="107" y="30"/>
                    </a:lnTo>
                    <a:lnTo>
                      <a:pt x="113" y="24"/>
                    </a:lnTo>
                    <a:lnTo>
                      <a:pt x="113" y="12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101" y="6"/>
                    </a:lnTo>
                    <a:lnTo>
                      <a:pt x="89" y="12"/>
                    </a:lnTo>
                    <a:lnTo>
                      <a:pt x="83" y="12"/>
                    </a:lnTo>
                    <a:lnTo>
                      <a:pt x="77" y="18"/>
                    </a:lnTo>
                    <a:lnTo>
                      <a:pt x="59" y="12"/>
                    </a:lnTo>
                    <a:lnTo>
                      <a:pt x="53" y="12"/>
                    </a:lnTo>
                    <a:lnTo>
                      <a:pt x="53" y="12"/>
                    </a:lnTo>
                    <a:lnTo>
                      <a:pt x="47" y="18"/>
                    </a:lnTo>
                    <a:lnTo>
                      <a:pt x="47" y="24"/>
                    </a:lnTo>
                    <a:lnTo>
                      <a:pt x="47" y="36"/>
                    </a:lnTo>
                    <a:lnTo>
                      <a:pt x="53" y="48"/>
                    </a:lnTo>
                    <a:lnTo>
                      <a:pt x="59" y="54"/>
                    </a:lnTo>
                    <a:lnTo>
                      <a:pt x="59" y="60"/>
                    </a:lnTo>
                    <a:lnTo>
                      <a:pt x="53" y="72"/>
                    </a:lnTo>
                    <a:lnTo>
                      <a:pt x="47" y="78"/>
                    </a:lnTo>
                    <a:lnTo>
                      <a:pt x="53" y="84"/>
                    </a:lnTo>
                    <a:lnTo>
                      <a:pt x="47" y="78"/>
                    </a:lnTo>
                    <a:lnTo>
                      <a:pt x="41" y="66"/>
                    </a:lnTo>
                    <a:lnTo>
                      <a:pt x="47" y="54"/>
                    </a:lnTo>
                    <a:lnTo>
                      <a:pt x="41" y="48"/>
                    </a:lnTo>
                    <a:lnTo>
                      <a:pt x="35" y="48"/>
                    </a:lnTo>
                    <a:lnTo>
                      <a:pt x="29" y="42"/>
                    </a:lnTo>
                    <a:lnTo>
                      <a:pt x="23" y="48"/>
                    </a:lnTo>
                    <a:lnTo>
                      <a:pt x="12" y="54"/>
                    </a:lnTo>
                    <a:lnTo>
                      <a:pt x="6" y="54"/>
                    </a:lnTo>
                    <a:lnTo>
                      <a:pt x="0" y="60"/>
                    </a:lnTo>
                    <a:lnTo>
                      <a:pt x="0" y="66"/>
                    </a:lnTo>
                    <a:lnTo>
                      <a:pt x="0" y="72"/>
                    </a:lnTo>
                    <a:lnTo>
                      <a:pt x="6" y="72"/>
                    </a:lnTo>
                    <a:lnTo>
                      <a:pt x="17" y="72"/>
                    </a:lnTo>
                    <a:lnTo>
                      <a:pt x="23" y="78"/>
                    </a:lnTo>
                    <a:lnTo>
                      <a:pt x="23" y="96"/>
                    </a:lnTo>
                    <a:lnTo>
                      <a:pt x="23" y="102"/>
                    </a:lnTo>
                    <a:lnTo>
                      <a:pt x="23" y="114"/>
                    </a:lnTo>
                    <a:lnTo>
                      <a:pt x="23" y="126"/>
                    </a:lnTo>
                    <a:lnTo>
                      <a:pt x="17" y="137"/>
                    </a:lnTo>
                    <a:lnTo>
                      <a:pt x="12" y="143"/>
                    </a:lnTo>
                    <a:lnTo>
                      <a:pt x="6" y="149"/>
                    </a:lnTo>
                    <a:lnTo>
                      <a:pt x="6" y="155"/>
                    </a:lnTo>
                    <a:lnTo>
                      <a:pt x="12" y="167"/>
                    </a:lnTo>
                    <a:lnTo>
                      <a:pt x="12" y="179"/>
                    </a:lnTo>
                    <a:lnTo>
                      <a:pt x="12" y="191"/>
                    </a:lnTo>
                    <a:lnTo>
                      <a:pt x="12" y="203"/>
                    </a:lnTo>
                    <a:lnTo>
                      <a:pt x="17" y="203"/>
                    </a:lnTo>
                    <a:lnTo>
                      <a:pt x="17" y="197"/>
                    </a:lnTo>
                    <a:lnTo>
                      <a:pt x="17" y="191"/>
                    </a:lnTo>
                    <a:lnTo>
                      <a:pt x="29" y="179"/>
                    </a:lnTo>
                    <a:lnTo>
                      <a:pt x="41" y="173"/>
                    </a:lnTo>
                    <a:lnTo>
                      <a:pt x="47" y="173"/>
                    </a:lnTo>
                    <a:lnTo>
                      <a:pt x="47" y="167"/>
                    </a:lnTo>
                    <a:lnTo>
                      <a:pt x="47" y="155"/>
                    </a:lnTo>
                    <a:lnTo>
                      <a:pt x="53" y="143"/>
                    </a:lnTo>
                    <a:lnTo>
                      <a:pt x="47" y="149"/>
                    </a:lnTo>
                    <a:lnTo>
                      <a:pt x="47" y="137"/>
                    </a:lnTo>
                    <a:lnTo>
                      <a:pt x="47" y="12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77" name="Freeform 247">
                <a:extLst>
                  <a:ext uri="{FF2B5EF4-FFF2-40B4-BE49-F238E27FC236}">
                    <a16:creationId xmlns:a16="http://schemas.microsoft.com/office/drawing/2014/main" id="{5926627E-A5A5-4774-A1BC-317A90032A0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85" y="2377"/>
                <a:ext cx="173" cy="156"/>
              </a:xfrm>
              <a:custGeom>
                <a:avLst/>
                <a:gdLst>
                  <a:gd name="T0" fmla="*/ 36 w 173"/>
                  <a:gd name="T1" fmla="*/ 48 h 156"/>
                  <a:gd name="T2" fmla="*/ 36 w 173"/>
                  <a:gd name="T3" fmla="*/ 66 h 156"/>
                  <a:gd name="T4" fmla="*/ 24 w 173"/>
                  <a:gd name="T5" fmla="*/ 84 h 156"/>
                  <a:gd name="T6" fmla="*/ 6 w 173"/>
                  <a:gd name="T7" fmla="*/ 78 h 156"/>
                  <a:gd name="T8" fmla="*/ 6 w 173"/>
                  <a:gd name="T9" fmla="*/ 90 h 156"/>
                  <a:gd name="T10" fmla="*/ 12 w 173"/>
                  <a:gd name="T11" fmla="*/ 114 h 156"/>
                  <a:gd name="T12" fmla="*/ 12 w 173"/>
                  <a:gd name="T13" fmla="*/ 132 h 156"/>
                  <a:gd name="T14" fmla="*/ 18 w 173"/>
                  <a:gd name="T15" fmla="*/ 150 h 156"/>
                  <a:gd name="T16" fmla="*/ 24 w 173"/>
                  <a:gd name="T17" fmla="*/ 156 h 156"/>
                  <a:gd name="T18" fmla="*/ 42 w 173"/>
                  <a:gd name="T19" fmla="*/ 156 h 156"/>
                  <a:gd name="T20" fmla="*/ 66 w 173"/>
                  <a:gd name="T21" fmla="*/ 150 h 156"/>
                  <a:gd name="T22" fmla="*/ 90 w 173"/>
                  <a:gd name="T23" fmla="*/ 150 h 156"/>
                  <a:gd name="T24" fmla="*/ 108 w 173"/>
                  <a:gd name="T25" fmla="*/ 138 h 156"/>
                  <a:gd name="T26" fmla="*/ 126 w 173"/>
                  <a:gd name="T27" fmla="*/ 126 h 156"/>
                  <a:gd name="T28" fmla="*/ 144 w 173"/>
                  <a:gd name="T29" fmla="*/ 108 h 156"/>
                  <a:gd name="T30" fmla="*/ 156 w 173"/>
                  <a:gd name="T31" fmla="*/ 96 h 156"/>
                  <a:gd name="T32" fmla="*/ 168 w 173"/>
                  <a:gd name="T33" fmla="*/ 72 h 156"/>
                  <a:gd name="T34" fmla="*/ 168 w 173"/>
                  <a:gd name="T35" fmla="*/ 60 h 156"/>
                  <a:gd name="T36" fmla="*/ 156 w 173"/>
                  <a:gd name="T37" fmla="*/ 60 h 156"/>
                  <a:gd name="T38" fmla="*/ 162 w 173"/>
                  <a:gd name="T39" fmla="*/ 48 h 156"/>
                  <a:gd name="T40" fmla="*/ 168 w 173"/>
                  <a:gd name="T41" fmla="*/ 36 h 156"/>
                  <a:gd name="T42" fmla="*/ 162 w 173"/>
                  <a:gd name="T43" fmla="*/ 12 h 156"/>
                  <a:gd name="T44" fmla="*/ 150 w 173"/>
                  <a:gd name="T45" fmla="*/ 6 h 156"/>
                  <a:gd name="T46" fmla="*/ 138 w 173"/>
                  <a:gd name="T47" fmla="*/ 0 h 156"/>
                  <a:gd name="T48" fmla="*/ 114 w 173"/>
                  <a:gd name="T49" fmla="*/ 18 h 156"/>
                  <a:gd name="T50" fmla="*/ 102 w 173"/>
                  <a:gd name="T51" fmla="*/ 36 h 156"/>
                  <a:gd name="T52" fmla="*/ 78 w 173"/>
                  <a:gd name="T53" fmla="*/ 42 h 156"/>
                  <a:gd name="T54" fmla="*/ 66 w 173"/>
                  <a:gd name="T55" fmla="*/ 48 h 156"/>
                  <a:gd name="T56" fmla="*/ 48 w 173"/>
                  <a:gd name="T57" fmla="*/ 60 h 156"/>
                  <a:gd name="T58" fmla="*/ 48 w 173"/>
                  <a:gd name="T59" fmla="*/ 48 h 156"/>
                  <a:gd name="T60" fmla="*/ 120 w 173"/>
                  <a:gd name="T61" fmla="*/ 84 h 156"/>
                  <a:gd name="T62" fmla="*/ 120 w 173"/>
                  <a:gd name="T63" fmla="*/ 108 h 156"/>
                  <a:gd name="T64" fmla="*/ 132 w 173"/>
                  <a:gd name="T65" fmla="*/ 96 h 156"/>
                  <a:gd name="T66" fmla="*/ 126 w 173"/>
                  <a:gd name="T67" fmla="*/ 84 h 156"/>
                  <a:gd name="T68" fmla="*/ 42 w 173"/>
                  <a:gd name="T69" fmla="*/ 3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3" h="156">
                    <a:moveTo>
                      <a:pt x="42" y="36"/>
                    </a:moveTo>
                    <a:lnTo>
                      <a:pt x="36" y="48"/>
                    </a:lnTo>
                    <a:lnTo>
                      <a:pt x="36" y="60"/>
                    </a:lnTo>
                    <a:lnTo>
                      <a:pt x="36" y="66"/>
                    </a:lnTo>
                    <a:lnTo>
                      <a:pt x="36" y="78"/>
                    </a:lnTo>
                    <a:lnTo>
                      <a:pt x="24" y="84"/>
                    </a:lnTo>
                    <a:lnTo>
                      <a:pt x="12" y="84"/>
                    </a:lnTo>
                    <a:lnTo>
                      <a:pt x="6" y="7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12" y="102"/>
                    </a:lnTo>
                    <a:lnTo>
                      <a:pt x="12" y="114"/>
                    </a:lnTo>
                    <a:lnTo>
                      <a:pt x="18" y="126"/>
                    </a:lnTo>
                    <a:lnTo>
                      <a:pt x="12" y="132"/>
                    </a:lnTo>
                    <a:lnTo>
                      <a:pt x="12" y="138"/>
                    </a:lnTo>
                    <a:lnTo>
                      <a:pt x="18" y="150"/>
                    </a:lnTo>
                    <a:lnTo>
                      <a:pt x="24" y="150"/>
                    </a:lnTo>
                    <a:lnTo>
                      <a:pt x="24" y="156"/>
                    </a:lnTo>
                    <a:lnTo>
                      <a:pt x="36" y="156"/>
                    </a:lnTo>
                    <a:lnTo>
                      <a:pt x="42" y="156"/>
                    </a:lnTo>
                    <a:lnTo>
                      <a:pt x="54" y="150"/>
                    </a:lnTo>
                    <a:lnTo>
                      <a:pt x="66" y="150"/>
                    </a:lnTo>
                    <a:lnTo>
                      <a:pt x="78" y="150"/>
                    </a:lnTo>
                    <a:lnTo>
                      <a:pt x="90" y="150"/>
                    </a:lnTo>
                    <a:lnTo>
                      <a:pt x="102" y="144"/>
                    </a:lnTo>
                    <a:lnTo>
                      <a:pt x="108" y="138"/>
                    </a:lnTo>
                    <a:lnTo>
                      <a:pt x="120" y="132"/>
                    </a:lnTo>
                    <a:lnTo>
                      <a:pt x="126" y="126"/>
                    </a:lnTo>
                    <a:lnTo>
                      <a:pt x="138" y="120"/>
                    </a:lnTo>
                    <a:lnTo>
                      <a:pt x="144" y="108"/>
                    </a:lnTo>
                    <a:lnTo>
                      <a:pt x="150" y="102"/>
                    </a:lnTo>
                    <a:lnTo>
                      <a:pt x="156" y="96"/>
                    </a:lnTo>
                    <a:lnTo>
                      <a:pt x="168" y="84"/>
                    </a:lnTo>
                    <a:lnTo>
                      <a:pt x="168" y="72"/>
                    </a:lnTo>
                    <a:lnTo>
                      <a:pt x="173" y="60"/>
                    </a:lnTo>
                    <a:lnTo>
                      <a:pt x="168" y="60"/>
                    </a:lnTo>
                    <a:lnTo>
                      <a:pt x="168" y="66"/>
                    </a:lnTo>
                    <a:lnTo>
                      <a:pt x="156" y="60"/>
                    </a:lnTo>
                    <a:lnTo>
                      <a:pt x="156" y="54"/>
                    </a:lnTo>
                    <a:lnTo>
                      <a:pt x="162" y="48"/>
                    </a:lnTo>
                    <a:lnTo>
                      <a:pt x="168" y="48"/>
                    </a:lnTo>
                    <a:lnTo>
                      <a:pt x="168" y="36"/>
                    </a:lnTo>
                    <a:lnTo>
                      <a:pt x="168" y="24"/>
                    </a:lnTo>
                    <a:lnTo>
                      <a:pt x="162" y="12"/>
                    </a:lnTo>
                    <a:lnTo>
                      <a:pt x="162" y="6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8" y="0"/>
                    </a:lnTo>
                    <a:lnTo>
                      <a:pt x="126" y="12"/>
                    </a:lnTo>
                    <a:lnTo>
                      <a:pt x="114" y="18"/>
                    </a:lnTo>
                    <a:lnTo>
                      <a:pt x="108" y="30"/>
                    </a:lnTo>
                    <a:lnTo>
                      <a:pt x="102" y="36"/>
                    </a:lnTo>
                    <a:lnTo>
                      <a:pt x="96" y="48"/>
                    </a:lnTo>
                    <a:lnTo>
                      <a:pt x="78" y="42"/>
                    </a:lnTo>
                    <a:lnTo>
                      <a:pt x="72" y="42"/>
                    </a:lnTo>
                    <a:lnTo>
                      <a:pt x="66" y="48"/>
                    </a:lnTo>
                    <a:lnTo>
                      <a:pt x="60" y="60"/>
                    </a:lnTo>
                    <a:lnTo>
                      <a:pt x="48" y="60"/>
                    </a:lnTo>
                    <a:lnTo>
                      <a:pt x="42" y="60"/>
                    </a:lnTo>
                    <a:lnTo>
                      <a:pt x="48" y="48"/>
                    </a:lnTo>
                    <a:lnTo>
                      <a:pt x="42" y="36"/>
                    </a:lnTo>
                    <a:lnTo>
                      <a:pt x="120" y="84"/>
                    </a:lnTo>
                    <a:lnTo>
                      <a:pt x="114" y="96"/>
                    </a:lnTo>
                    <a:lnTo>
                      <a:pt x="120" y="108"/>
                    </a:lnTo>
                    <a:lnTo>
                      <a:pt x="126" y="102"/>
                    </a:lnTo>
                    <a:lnTo>
                      <a:pt x="132" y="96"/>
                    </a:lnTo>
                    <a:lnTo>
                      <a:pt x="138" y="90"/>
                    </a:lnTo>
                    <a:lnTo>
                      <a:pt x="126" y="84"/>
                    </a:lnTo>
                    <a:lnTo>
                      <a:pt x="120" y="84"/>
                    </a:lnTo>
                    <a:lnTo>
                      <a:pt x="42" y="3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78" name="Freeform 248">
                <a:extLst>
                  <a:ext uri="{FF2B5EF4-FFF2-40B4-BE49-F238E27FC236}">
                    <a16:creationId xmlns:a16="http://schemas.microsoft.com/office/drawing/2014/main" id="{744381B8-06F8-4B86-9C9B-494CEFCCE1F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85" y="2377"/>
                <a:ext cx="173" cy="156"/>
              </a:xfrm>
              <a:custGeom>
                <a:avLst/>
                <a:gdLst>
                  <a:gd name="T0" fmla="*/ 42 w 173"/>
                  <a:gd name="T1" fmla="*/ 36 h 156"/>
                  <a:gd name="T2" fmla="*/ 36 w 173"/>
                  <a:gd name="T3" fmla="*/ 48 h 156"/>
                  <a:gd name="T4" fmla="*/ 36 w 173"/>
                  <a:gd name="T5" fmla="*/ 60 h 156"/>
                  <a:gd name="T6" fmla="*/ 36 w 173"/>
                  <a:gd name="T7" fmla="*/ 66 h 156"/>
                  <a:gd name="T8" fmla="*/ 36 w 173"/>
                  <a:gd name="T9" fmla="*/ 78 h 156"/>
                  <a:gd name="T10" fmla="*/ 24 w 173"/>
                  <a:gd name="T11" fmla="*/ 84 h 156"/>
                  <a:gd name="T12" fmla="*/ 12 w 173"/>
                  <a:gd name="T13" fmla="*/ 84 h 156"/>
                  <a:gd name="T14" fmla="*/ 6 w 173"/>
                  <a:gd name="T15" fmla="*/ 78 h 156"/>
                  <a:gd name="T16" fmla="*/ 0 w 173"/>
                  <a:gd name="T17" fmla="*/ 84 h 156"/>
                  <a:gd name="T18" fmla="*/ 6 w 173"/>
                  <a:gd name="T19" fmla="*/ 90 h 156"/>
                  <a:gd name="T20" fmla="*/ 12 w 173"/>
                  <a:gd name="T21" fmla="*/ 102 h 156"/>
                  <a:gd name="T22" fmla="*/ 12 w 173"/>
                  <a:gd name="T23" fmla="*/ 114 h 156"/>
                  <a:gd name="T24" fmla="*/ 18 w 173"/>
                  <a:gd name="T25" fmla="*/ 126 h 156"/>
                  <a:gd name="T26" fmla="*/ 12 w 173"/>
                  <a:gd name="T27" fmla="*/ 132 h 156"/>
                  <a:gd name="T28" fmla="*/ 12 w 173"/>
                  <a:gd name="T29" fmla="*/ 138 h 156"/>
                  <a:gd name="T30" fmla="*/ 18 w 173"/>
                  <a:gd name="T31" fmla="*/ 150 h 156"/>
                  <a:gd name="T32" fmla="*/ 24 w 173"/>
                  <a:gd name="T33" fmla="*/ 150 h 156"/>
                  <a:gd name="T34" fmla="*/ 24 w 173"/>
                  <a:gd name="T35" fmla="*/ 156 h 156"/>
                  <a:gd name="T36" fmla="*/ 36 w 173"/>
                  <a:gd name="T37" fmla="*/ 156 h 156"/>
                  <a:gd name="T38" fmla="*/ 42 w 173"/>
                  <a:gd name="T39" fmla="*/ 156 h 156"/>
                  <a:gd name="T40" fmla="*/ 54 w 173"/>
                  <a:gd name="T41" fmla="*/ 150 h 156"/>
                  <a:gd name="T42" fmla="*/ 66 w 173"/>
                  <a:gd name="T43" fmla="*/ 150 h 156"/>
                  <a:gd name="T44" fmla="*/ 78 w 173"/>
                  <a:gd name="T45" fmla="*/ 150 h 156"/>
                  <a:gd name="T46" fmla="*/ 90 w 173"/>
                  <a:gd name="T47" fmla="*/ 150 h 156"/>
                  <a:gd name="T48" fmla="*/ 102 w 173"/>
                  <a:gd name="T49" fmla="*/ 144 h 156"/>
                  <a:gd name="T50" fmla="*/ 108 w 173"/>
                  <a:gd name="T51" fmla="*/ 138 h 156"/>
                  <a:gd name="T52" fmla="*/ 120 w 173"/>
                  <a:gd name="T53" fmla="*/ 132 h 156"/>
                  <a:gd name="T54" fmla="*/ 126 w 173"/>
                  <a:gd name="T55" fmla="*/ 126 h 156"/>
                  <a:gd name="T56" fmla="*/ 138 w 173"/>
                  <a:gd name="T57" fmla="*/ 120 h 156"/>
                  <a:gd name="T58" fmla="*/ 144 w 173"/>
                  <a:gd name="T59" fmla="*/ 108 h 156"/>
                  <a:gd name="T60" fmla="*/ 150 w 173"/>
                  <a:gd name="T61" fmla="*/ 102 h 156"/>
                  <a:gd name="T62" fmla="*/ 156 w 173"/>
                  <a:gd name="T63" fmla="*/ 96 h 156"/>
                  <a:gd name="T64" fmla="*/ 168 w 173"/>
                  <a:gd name="T65" fmla="*/ 84 h 156"/>
                  <a:gd name="T66" fmla="*/ 168 w 173"/>
                  <a:gd name="T67" fmla="*/ 72 h 156"/>
                  <a:gd name="T68" fmla="*/ 173 w 173"/>
                  <a:gd name="T69" fmla="*/ 60 h 156"/>
                  <a:gd name="T70" fmla="*/ 168 w 173"/>
                  <a:gd name="T71" fmla="*/ 60 h 156"/>
                  <a:gd name="T72" fmla="*/ 168 w 173"/>
                  <a:gd name="T73" fmla="*/ 66 h 156"/>
                  <a:gd name="T74" fmla="*/ 156 w 173"/>
                  <a:gd name="T75" fmla="*/ 60 h 156"/>
                  <a:gd name="T76" fmla="*/ 156 w 173"/>
                  <a:gd name="T77" fmla="*/ 54 h 156"/>
                  <a:gd name="T78" fmla="*/ 162 w 173"/>
                  <a:gd name="T79" fmla="*/ 48 h 156"/>
                  <a:gd name="T80" fmla="*/ 168 w 173"/>
                  <a:gd name="T81" fmla="*/ 48 h 156"/>
                  <a:gd name="T82" fmla="*/ 168 w 173"/>
                  <a:gd name="T83" fmla="*/ 36 h 156"/>
                  <a:gd name="T84" fmla="*/ 168 w 173"/>
                  <a:gd name="T85" fmla="*/ 24 h 156"/>
                  <a:gd name="T86" fmla="*/ 162 w 173"/>
                  <a:gd name="T87" fmla="*/ 12 h 156"/>
                  <a:gd name="T88" fmla="*/ 162 w 173"/>
                  <a:gd name="T89" fmla="*/ 6 h 156"/>
                  <a:gd name="T90" fmla="*/ 150 w 173"/>
                  <a:gd name="T91" fmla="*/ 6 h 156"/>
                  <a:gd name="T92" fmla="*/ 144 w 173"/>
                  <a:gd name="T93" fmla="*/ 0 h 156"/>
                  <a:gd name="T94" fmla="*/ 138 w 173"/>
                  <a:gd name="T95" fmla="*/ 0 h 156"/>
                  <a:gd name="T96" fmla="*/ 126 w 173"/>
                  <a:gd name="T97" fmla="*/ 12 h 156"/>
                  <a:gd name="T98" fmla="*/ 114 w 173"/>
                  <a:gd name="T99" fmla="*/ 18 h 156"/>
                  <a:gd name="T100" fmla="*/ 108 w 173"/>
                  <a:gd name="T101" fmla="*/ 30 h 156"/>
                  <a:gd name="T102" fmla="*/ 102 w 173"/>
                  <a:gd name="T103" fmla="*/ 36 h 156"/>
                  <a:gd name="T104" fmla="*/ 96 w 173"/>
                  <a:gd name="T105" fmla="*/ 48 h 156"/>
                  <a:gd name="T106" fmla="*/ 78 w 173"/>
                  <a:gd name="T107" fmla="*/ 42 h 156"/>
                  <a:gd name="T108" fmla="*/ 72 w 173"/>
                  <a:gd name="T109" fmla="*/ 42 h 156"/>
                  <a:gd name="T110" fmla="*/ 66 w 173"/>
                  <a:gd name="T111" fmla="*/ 48 h 156"/>
                  <a:gd name="T112" fmla="*/ 60 w 173"/>
                  <a:gd name="T113" fmla="*/ 60 h 156"/>
                  <a:gd name="T114" fmla="*/ 48 w 173"/>
                  <a:gd name="T115" fmla="*/ 60 h 156"/>
                  <a:gd name="T116" fmla="*/ 42 w 173"/>
                  <a:gd name="T117" fmla="*/ 60 h 156"/>
                  <a:gd name="T118" fmla="*/ 48 w 173"/>
                  <a:gd name="T119" fmla="*/ 48 h 156"/>
                  <a:gd name="T120" fmla="*/ 42 w 173"/>
                  <a:gd name="T121" fmla="*/ 3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73" h="156">
                    <a:moveTo>
                      <a:pt x="42" y="36"/>
                    </a:moveTo>
                    <a:lnTo>
                      <a:pt x="36" y="48"/>
                    </a:lnTo>
                    <a:lnTo>
                      <a:pt x="36" y="60"/>
                    </a:lnTo>
                    <a:lnTo>
                      <a:pt x="36" y="66"/>
                    </a:lnTo>
                    <a:lnTo>
                      <a:pt x="36" y="78"/>
                    </a:lnTo>
                    <a:lnTo>
                      <a:pt x="24" y="84"/>
                    </a:lnTo>
                    <a:lnTo>
                      <a:pt x="12" y="84"/>
                    </a:lnTo>
                    <a:lnTo>
                      <a:pt x="6" y="7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12" y="102"/>
                    </a:lnTo>
                    <a:lnTo>
                      <a:pt x="12" y="114"/>
                    </a:lnTo>
                    <a:lnTo>
                      <a:pt x="18" y="126"/>
                    </a:lnTo>
                    <a:lnTo>
                      <a:pt x="12" y="132"/>
                    </a:lnTo>
                    <a:lnTo>
                      <a:pt x="12" y="138"/>
                    </a:lnTo>
                    <a:lnTo>
                      <a:pt x="18" y="150"/>
                    </a:lnTo>
                    <a:lnTo>
                      <a:pt x="24" y="150"/>
                    </a:lnTo>
                    <a:lnTo>
                      <a:pt x="24" y="156"/>
                    </a:lnTo>
                    <a:lnTo>
                      <a:pt x="36" y="156"/>
                    </a:lnTo>
                    <a:lnTo>
                      <a:pt x="42" y="156"/>
                    </a:lnTo>
                    <a:lnTo>
                      <a:pt x="54" y="150"/>
                    </a:lnTo>
                    <a:lnTo>
                      <a:pt x="66" y="150"/>
                    </a:lnTo>
                    <a:lnTo>
                      <a:pt x="78" y="150"/>
                    </a:lnTo>
                    <a:lnTo>
                      <a:pt x="90" y="150"/>
                    </a:lnTo>
                    <a:lnTo>
                      <a:pt x="102" y="144"/>
                    </a:lnTo>
                    <a:lnTo>
                      <a:pt x="108" y="138"/>
                    </a:lnTo>
                    <a:lnTo>
                      <a:pt x="120" y="132"/>
                    </a:lnTo>
                    <a:lnTo>
                      <a:pt x="126" y="126"/>
                    </a:lnTo>
                    <a:lnTo>
                      <a:pt x="138" y="120"/>
                    </a:lnTo>
                    <a:lnTo>
                      <a:pt x="144" y="108"/>
                    </a:lnTo>
                    <a:lnTo>
                      <a:pt x="150" y="102"/>
                    </a:lnTo>
                    <a:lnTo>
                      <a:pt x="156" y="96"/>
                    </a:lnTo>
                    <a:lnTo>
                      <a:pt x="168" y="84"/>
                    </a:lnTo>
                    <a:lnTo>
                      <a:pt x="168" y="72"/>
                    </a:lnTo>
                    <a:lnTo>
                      <a:pt x="173" y="60"/>
                    </a:lnTo>
                    <a:lnTo>
                      <a:pt x="168" y="60"/>
                    </a:lnTo>
                    <a:lnTo>
                      <a:pt x="168" y="66"/>
                    </a:lnTo>
                    <a:lnTo>
                      <a:pt x="156" y="60"/>
                    </a:lnTo>
                    <a:lnTo>
                      <a:pt x="156" y="54"/>
                    </a:lnTo>
                    <a:lnTo>
                      <a:pt x="162" y="48"/>
                    </a:lnTo>
                    <a:lnTo>
                      <a:pt x="168" y="48"/>
                    </a:lnTo>
                    <a:lnTo>
                      <a:pt x="168" y="36"/>
                    </a:lnTo>
                    <a:lnTo>
                      <a:pt x="168" y="24"/>
                    </a:lnTo>
                    <a:lnTo>
                      <a:pt x="162" y="12"/>
                    </a:lnTo>
                    <a:lnTo>
                      <a:pt x="162" y="6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8" y="0"/>
                    </a:lnTo>
                    <a:lnTo>
                      <a:pt x="126" y="12"/>
                    </a:lnTo>
                    <a:lnTo>
                      <a:pt x="114" y="18"/>
                    </a:lnTo>
                    <a:lnTo>
                      <a:pt x="108" y="30"/>
                    </a:lnTo>
                    <a:lnTo>
                      <a:pt x="102" y="36"/>
                    </a:lnTo>
                    <a:lnTo>
                      <a:pt x="96" y="48"/>
                    </a:lnTo>
                    <a:lnTo>
                      <a:pt x="78" y="42"/>
                    </a:lnTo>
                    <a:lnTo>
                      <a:pt x="72" y="42"/>
                    </a:lnTo>
                    <a:lnTo>
                      <a:pt x="66" y="48"/>
                    </a:lnTo>
                    <a:lnTo>
                      <a:pt x="60" y="60"/>
                    </a:lnTo>
                    <a:lnTo>
                      <a:pt x="48" y="60"/>
                    </a:lnTo>
                    <a:lnTo>
                      <a:pt x="42" y="60"/>
                    </a:lnTo>
                    <a:lnTo>
                      <a:pt x="48" y="48"/>
                    </a:lnTo>
                    <a:lnTo>
                      <a:pt x="42" y="3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79" name="Freeform 249">
                <a:extLst>
                  <a:ext uri="{FF2B5EF4-FFF2-40B4-BE49-F238E27FC236}">
                    <a16:creationId xmlns:a16="http://schemas.microsoft.com/office/drawing/2014/main" id="{E6A4F8A7-DD6E-480E-B806-DF71B2AE503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99" y="2461"/>
                <a:ext cx="24" cy="24"/>
              </a:xfrm>
              <a:custGeom>
                <a:avLst/>
                <a:gdLst>
                  <a:gd name="T0" fmla="*/ 6 w 24"/>
                  <a:gd name="T1" fmla="*/ 0 h 24"/>
                  <a:gd name="T2" fmla="*/ 0 w 24"/>
                  <a:gd name="T3" fmla="*/ 12 h 24"/>
                  <a:gd name="T4" fmla="*/ 6 w 24"/>
                  <a:gd name="T5" fmla="*/ 24 h 24"/>
                  <a:gd name="T6" fmla="*/ 12 w 24"/>
                  <a:gd name="T7" fmla="*/ 18 h 24"/>
                  <a:gd name="T8" fmla="*/ 18 w 24"/>
                  <a:gd name="T9" fmla="*/ 12 h 24"/>
                  <a:gd name="T10" fmla="*/ 24 w 24"/>
                  <a:gd name="T11" fmla="*/ 6 h 24"/>
                  <a:gd name="T12" fmla="*/ 12 w 24"/>
                  <a:gd name="T13" fmla="*/ 0 h 24"/>
                  <a:gd name="T14" fmla="*/ 6 w 24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12"/>
                    </a:lnTo>
                    <a:lnTo>
                      <a:pt x="6" y="24"/>
                    </a:lnTo>
                    <a:lnTo>
                      <a:pt x="12" y="18"/>
                    </a:lnTo>
                    <a:lnTo>
                      <a:pt x="18" y="12"/>
                    </a:lnTo>
                    <a:lnTo>
                      <a:pt x="24" y="6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80" name="Freeform 250">
                <a:extLst>
                  <a:ext uri="{FF2B5EF4-FFF2-40B4-BE49-F238E27FC236}">
                    <a16:creationId xmlns:a16="http://schemas.microsoft.com/office/drawing/2014/main" id="{277D4307-1EA9-4A56-91F0-3368D10FEEB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67" y="2383"/>
                <a:ext cx="1" cy="6"/>
              </a:xfrm>
              <a:custGeom>
                <a:avLst/>
                <a:gdLst>
                  <a:gd name="T0" fmla="*/ 6 h 6"/>
                  <a:gd name="T1" fmla="*/ 6 h 6"/>
                  <a:gd name="T2" fmla="*/ 0 h 6"/>
                  <a:gd name="T3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81" name="Freeform 251">
                <a:extLst>
                  <a:ext uri="{FF2B5EF4-FFF2-40B4-BE49-F238E27FC236}">
                    <a16:creationId xmlns:a16="http://schemas.microsoft.com/office/drawing/2014/main" id="{DBA683E3-CD43-4C1A-A29D-1D416A3BFE7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41" y="2425"/>
                <a:ext cx="12" cy="18"/>
              </a:xfrm>
              <a:custGeom>
                <a:avLst/>
                <a:gdLst>
                  <a:gd name="T0" fmla="*/ 6 w 12"/>
                  <a:gd name="T1" fmla="*/ 0 h 18"/>
                  <a:gd name="T2" fmla="*/ 0 w 12"/>
                  <a:gd name="T3" fmla="*/ 6 h 18"/>
                  <a:gd name="T4" fmla="*/ 0 w 12"/>
                  <a:gd name="T5" fmla="*/ 12 h 18"/>
                  <a:gd name="T6" fmla="*/ 12 w 12"/>
                  <a:gd name="T7" fmla="*/ 18 h 18"/>
                  <a:gd name="T8" fmla="*/ 12 w 12"/>
                  <a:gd name="T9" fmla="*/ 12 h 18"/>
                  <a:gd name="T10" fmla="*/ 12 w 12"/>
                  <a:gd name="T11" fmla="*/ 0 h 18"/>
                  <a:gd name="T12" fmla="*/ 6 w 12"/>
                  <a:gd name="T1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6" y="0"/>
                    </a:moveTo>
                    <a:lnTo>
                      <a:pt x="0" y="6"/>
                    </a:lnTo>
                    <a:lnTo>
                      <a:pt x="0" y="12"/>
                    </a:lnTo>
                    <a:lnTo>
                      <a:pt x="12" y="18"/>
                    </a:lnTo>
                    <a:lnTo>
                      <a:pt x="12" y="12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82" name="Freeform 252">
                <a:extLst>
                  <a:ext uri="{FF2B5EF4-FFF2-40B4-BE49-F238E27FC236}">
                    <a16:creationId xmlns:a16="http://schemas.microsoft.com/office/drawing/2014/main" id="{A99AECB7-FF13-4D2E-9A50-8ADC429F7A2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37" y="2180"/>
                <a:ext cx="138" cy="150"/>
              </a:xfrm>
              <a:custGeom>
                <a:avLst/>
                <a:gdLst>
                  <a:gd name="T0" fmla="*/ 138 w 138"/>
                  <a:gd name="T1" fmla="*/ 84 h 150"/>
                  <a:gd name="T2" fmla="*/ 126 w 138"/>
                  <a:gd name="T3" fmla="*/ 84 h 150"/>
                  <a:gd name="T4" fmla="*/ 114 w 138"/>
                  <a:gd name="T5" fmla="*/ 84 h 150"/>
                  <a:gd name="T6" fmla="*/ 114 w 138"/>
                  <a:gd name="T7" fmla="*/ 96 h 150"/>
                  <a:gd name="T8" fmla="*/ 114 w 138"/>
                  <a:gd name="T9" fmla="*/ 108 h 150"/>
                  <a:gd name="T10" fmla="*/ 114 w 138"/>
                  <a:gd name="T11" fmla="*/ 114 h 150"/>
                  <a:gd name="T12" fmla="*/ 114 w 138"/>
                  <a:gd name="T13" fmla="*/ 126 h 150"/>
                  <a:gd name="T14" fmla="*/ 120 w 138"/>
                  <a:gd name="T15" fmla="*/ 132 h 150"/>
                  <a:gd name="T16" fmla="*/ 126 w 138"/>
                  <a:gd name="T17" fmla="*/ 144 h 150"/>
                  <a:gd name="T18" fmla="*/ 114 w 138"/>
                  <a:gd name="T19" fmla="*/ 144 h 150"/>
                  <a:gd name="T20" fmla="*/ 96 w 138"/>
                  <a:gd name="T21" fmla="*/ 150 h 150"/>
                  <a:gd name="T22" fmla="*/ 84 w 138"/>
                  <a:gd name="T23" fmla="*/ 144 h 150"/>
                  <a:gd name="T24" fmla="*/ 72 w 138"/>
                  <a:gd name="T25" fmla="*/ 144 h 150"/>
                  <a:gd name="T26" fmla="*/ 72 w 138"/>
                  <a:gd name="T27" fmla="*/ 138 h 150"/>
                  <a:gd name="T28" fmla="*/ 60 w 138"/>
                  <a:gd name="T29" fmla="*/ 138 h 150"/>
                  <a:gd name="T30" fmla="*/ 48 w 138"/>
                  <a:gd name="T31" fmla="*/ 138 h 150"/>
                  <a:gd name="T32" fmla="*/ 36 w 138"/>
                  <a:gd name="T33" fmla="*/ 138 h 150"/>
                  <a:gd name="T34" fmla="*/ 24 w 138"/>
                  <a:gd name="T35" fmla="*/ 138 h 150"/>
                  <a:gd name="T36" fmla="*/ 12 w 138"/>
                  <a:gd name="T37" fmla="*/ 138 h 150"/>
                  <a:gd name="T38" fmla="*/ 0 w 138"/>
                  <a:gd name="T39" fmla="*/ 138 h 150"/>
                  <a:gd name="T40" fmla="*/ 0 w 138"/>
                  <a:gd name="T41" fmla="*/ 132 h 150"/>
                  <a:gd name="T42" fmla="*/ 6 w 138"/>
                  <a:gd name="T43" fmla="*/ 120 h 150"/>
                  <a:gd name="T44" fmla="*/ 6 w 138"/>
                  <a:gd name="T45" fmla="*/ 102 h 150"/>
                  <a:gd name="T46" fmla="*/ 12 w 138"/>
                  <a:gd name="T47" fmla="*/ 90 h 150"/>
                  <a:gd name="T48" fmla="*/ 18 w 138"/>
                  <a:gd name="T49" fmla="*/ 78 h 150"/>
                  <a:gd name="T50" fmla="*/ 24 w 138"/>
                  <a:gd name="T51" fmla="*/ 72 h 150"/>
                  <a:gd name="T52" fmla="*/ 24 w 138"/>
                  <a:gd name="T53" fmla="*/ 54 h 150"/>
                  <a:gd name="T54" fmla="*/ 18 w 138"/>
                  <a:gd name="T55" fmla="*/ 48 h 150"/>
                  <a:gd name="T56" fmla="*/ 18 w 138"/>
                  <a:gd name="T57" fmla="*/ 36 h 150"/>
                  <a:gd name="T58" fmla="*/ 18 w 138"/>
                  <a:gd name="T59" fmla="*/ 30 h 150"/>
                  <a:gd name="T60" fmla="*/ 12 w 138"/>
                  <a:gd name="T61" fmla="*/ 18 h 150"/>
                  <a:gd name="T62" fmla="*/ 12 w 138"/>
                  <a:gd name="T63" fmla="*/ 0 h 150"/>
                  <a:gd name="T64" fmla="*/ 18 w 138"/>
                  <a:gd name="T65" fmla="*/ 0 h 150"/>
                  <a:gd name="T66" fmla="*/ 30 w 138"/>
                  <a:gd name="T67" fmla="*/ 0 h 150"/>
                  <a:gd name="T68" fmla="*/ 36 w 138"/>
                  <a:gd name="T69" fmla="*/ 0 h 150"/>
                  <a:gd name="T70" fmla="*/ 48 w 138"/>
                  <a:gd name="T71" fmla="*/ 0 h 150"/>
                  <a:gd name="T72" fmla="*/ 54 w 138"/>
                  <a:gd name="T73" fmla="*/ 0 h 150"/>
                  <a:gd name="T74" fmla="*/ 60 w 138"/>
                  <a:gd name="T75" fmla="*/ 12 h 150"/>
                  <a:gd name="T76" fmla="*/ 66 w 138"/>
                  <a:gd name="T77" fmla="*/ 24 h 150"/>
                  <a:gd name="T78" fmla="*/ 72 w 138"/>
                  <a:gd name="T79" fmla="*/ 24 h 150"/>
                  <a:gd name="T80" fmla="*/ 84 w 138"/>
                  <a:gd name="T81" fmla="*/ 24 h 150"/>
                  <a:gd name="T82" fmla="*/ 90 w 138"/>
                  <a:gd name="T83" fmla="*/ 12 h 150"/>
                  <a:gd name="T84" fmla="*/ 102 w 138"/>
                  <a:gd name="T85" fmla="*/ 12 h 150"/>
                  <a:gd name="T86" fmla="*/ 96 w 138"/>
                  <a:gd name="T87" fmla="*/ 18 h 150"/>
                  <a:gd name="T88" fmla="*/ 114 w 138"/>
                  <a:gd name="T89" fmla="*/ 18 h 150"/>
                  <a:gd name="T90" fmla="*/ 114 w 138"/>
                  <a:gd name="T91" fmla="*/ 30 h 150"/>
                  <a:gd name="T92" fmla="*/ 114 w 138"/>
                  <a:gd name="T93" fmla="*/ 48 h 150"/>
                  <a:gd name="T94" fmla="*/ 120 w 138"/>
                  <a:gd name="T95" fmla="*/ 60 h 150"/>
                  <a:gd name="T96" fmla="*/ 120 w 138"/>
                  <a:gd name="T97" fmla="*/ 66 h 150"/>
                  <a:gd name="T98" fmla="*/ 126 w 138"/>
                  <a:gd name="T99" fmla="*/ 60 h 150"/>
                  <a:gd name="T100" fmla="*/ 138 w 138"/>
                  <a:gd name="T101" fmla="*/ 60 h 150"/>
                  <a:gd name="T102" fmla="*/ 138 w 138"/>
                  <a:gd name="T103" fmla="*/ 72 h 150"/>
                  <a:gd name="T104" fmla="*/ 138 w 138"/>
                  <a:gd name="T105" fmla="*/ 8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8" h="150">
                    <a:moveTo>
                      <a:pt x="138" y="84"/>
                    </a:moveTo>
                    <a:lnTo>
                      <a:pt x="126" y="84"/>
                    </a:lnTo>
                    <a:lnTo>
                      <a:pt x="114" y="84"/>
                    </a:lnTo>
                    <a:lnTo>
                      <a:pt x="114" y="96"/>
                    </a:lnTo>
                    <a:lnTo>
                      <a:pt x="114" y="108"/>
                    </a:lnTo>
                    <a:lnTo>
                      <a:pt x="114" y="114"/>
                    </a:lnTo>
                    <a:lnTo>
                      <a:pt x="114" y="126"/>
                    </a:lnTo>
                    <a:lnTo>
                      <a:pt x="120" y="132"/>
                    </a:lnTo>
                    <a:lnTo>
                      <a:pt x="126" y="144"/>
                    </a:lnTo>
                    <a:lnTo>
                      <a:pt x="114" y="144"/>
                    </a:lnTo>
                    <a:lnTo>
                      <a:pt x="96" y="150"/>
                    </a:lnTo>
                    <a:lnTo>
                      <a:pt x="84" y="144"/>
                    </a:lnTo>
                    <a:lnTo>
                      <a:pt x="72" y="144"/>
                    </a:lnTo>
                    <a:lnTo>
                      <a:pt x="72" y="138"/>
                    </a:lnTo>
                    <a:lnTo>
                      <a:pt x="60" y="138"/>
                    </a:lnTo>
                    <a:lnTo>
                      <a:pt x="48" y="138"/>
                    </a:lnTo>
                    <a:lnTo>
                      <a:pt x="36" y="138"/>
                    </a:lnTo>
                    <a:lnTo>
                      <a:pt x="24" y="138"/>
                    </a:lnTo>
                    <a:lnTo>
                      <a:pt x="12" y="138"/>
                    </a:lnTo>
                    <a:lnTo>
                      <a:pt x="0" y="138"/>
                    </a:lnTo>
                    <a:lnTo>
                      <a:pt x="0" y="132"/>
                    </a:lnTo>
                    <a:lnTo>
                      <a:pt x="6" y="120"/>
                    </a:lnTo>
                    <a:lnTo>
                      <a:pt x="6" y="102"/>
                    </a:lnTo>
                    <a:lnTo>
                      <a:pt x="12" y="90"/>
                    </a:lnTo>
                    <a:lnTo>
                      <a:pt x="18" y="78"/>
                    </a:lnTo>
                    <a:lnTo>
                      <a:pt x="24" y="72"/>
                    </a:lnTo>
                    <a:lnTo>
                      <a:pt x="24" y="54"/>
                    </a:lnTo>
                    <a:lnTo>
                      <a:pt x="18" y="48"/>
                    </a:lnTo>
                    <a:lnTo>
                      <a:pt x="18" y="36"/>
                    </a:lnTo>
                    <a:lnTo>
                      <a:pt x="18" y="30"/>
                    </a:lnTo>
                    <a:lnTo>
                      <a:pt x="12" y="18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12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84" y="24"/>
                    </a:lnTo>
                    <a:lnTo>
                      <a:pt x="90" y="12"/>
                    </a:lnTo>
                    <a:lnTo>
                      <a:pt x="102" y="12"/>
                    </a:lnTo>
                    <a:lnTo>
                      <a:pt x="96" y="18"/>
                    </a:lnTo>
                    <a:lnTo>
                      <a:pt x="114" y="18"/>
                    </a:lnTo>
                    <a:lnTo>
                      <a:pt x="114" y="30"/>
                    </a:lnTo>
                    <a:lnTo>
                      <a:pt x="114" y="48"/>
                    </a:lnTo>
                    <a:lnTo>
                      <a:pt x="120" y="60"/>
                    </a:lnTo>
                    <a:lnTo>
                      <a:pt x="120" y="66"/>
                    </a:lnTo>
                    <a:lnTo>
                      <a:pt x="126" y="60"/>
                    </a:lnTo>
                    <a:lnTo>
                      <a:pt x="138" y="60"/>
                    </a:lnTo>
                    <a:lnTo>
                      <a:pt x="138" y="72"/>
                    </a:lnTo>
                    <a:lnTo>
                      <a:pt x="138" y="8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83" name="Freeform 253">
                <a:extLst>
                  <a:ext uri="{FF2B5EF4-FFF2-40B4-BE49-F238E27FC236}">
                    <a16:creationId xmlns:a16="http://schemas.microsoft.com/office/drawing/2014/main" id="{3693DAFE-7094-4488-9D11-F51AA4B71DD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43" y="2162"/>
                <a:ext cx="12" cy="12"/>
              </a:xfrm>
              <a:custGeom>
                <a:avLst/>
                <a:gdLst>
                  <a:gd name="T0" fmla="*/ 0 w 12"/>
                  <a:gd name="T1" fmla="*/ 12 h 12"/>
                  <a:gd name="T2" fmla="*/ 0 w 12"/>
                  <a:gd name="T3" fmla="*/ 6 h 12"/>
                  <a:gd name="T4" fmla="*/ 6 w 12"/>
                  <a:gd name="T5" fmla="*/ 0 h 12"/>
                  <a:gd name="T6" fmla="*/ 12 w 12"/>
                  <a:gd name="T7" fmla="*/ 0 h 12"/>
                  <a:gd name="T8" fmla="*/ 6 w 12"/>
                  <a:gd name="T9" fmla="*/ 6 h 12"/>
                  <a:gd name="T10" fmla="*/ 6 w 12"/>
                  <a:gd name="T11" fmla="*/ 12 h 12"/>
                  <a:gd name="T12" fmla="*/ 0 w 12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6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84" name="Freeform 254">
                <a:extLst>
                  <a:ext uri="{FF2B5EF4-FFF2-40B4-BE49-F238E27FC236}">
                    <a16:creationId xmlns:a16="http://schemas.microsoft.com/office/drawing/2014/main" id="{A8B25A10-6C7E-4E8D-A22A-B45142E82B4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02" y="2042"/>
                <a:ext cx="432" cy="479"/>
              </a:xfrm>
              <a:custGeom>
                <a:avLst/>
                <a:gdLst>
                  <a:gd name="T0" fmla="*/ 324 w 432"/>
                  <a:gd name="T1" fmla="*/ 90 h 479"/>
                  <a:gd name="T2" fmla="*/ 318 w 432"/>
                  <a:gd name="T3" fmla="*/ 84 h 479"/>
                  <a:gd name="T4" fmla="*/ 306 w 432"/>
                  <a:gd name="T5" fmla="*/ 78 h 479"/>
                  <a:gd name="T6" fmla="*/ 288 w 432"/>
                  <a:gd name="T7" fmla="*/ 72 h 479"/>
                  <a:gd name="T8" fmla="*/ 276 w 432"/>
                  <a:gd name="T9" fmla="*/ 84 h 479"/>
                  <a:gd name="T10" fmla="*/ 258 w 432"/>
                  <a:gd name="T11" fmla="*/ 84 h 479"/>
                  <a:gd name="T12" fmla="*/ 240 w 432"/>
                  <a:gd name="T13" fmla="*/ 84 h 479"/>
                  <a:gd name="T14" fmla="*/ 258 w 432"/>
                  <a:gd name="T15" fmla="*/ 54 h 479"/>
                  <a:gd name="T16" fmla="*/ 252 w 432"/>
                  <a:gd name="T17" fmla="*/ 24 h 479"/>
                  <a:gd name="T18" fmla="*/ 246 w 432"/>
                  <a:gd name="T19" fmla="*/ 12 h 479"/>
                  <a:gd name="T20" fmla="*/ 228 w 432"/>
                  <a:gd name="T21" fmla="*/ 36 h 479"/>
                  <a:gd name="T22" fmla="*/ 198 w 432"/>
                  <a:gd name="T23" fmla="*/ 36 h 479"/>
                  <a:gd name="T24" fmla="*/ 168 w 432"/>
                  <a:gd name="T25" fmla="*/ 48 h 479"/>
                  <a:gd name="T26" fmla="*/ 156 w 432"/>
                  <a:gd name="T27" fmla="*/ 12 h 479"/>
                  <a:gd name="T28" fmla="*/ 144 w 432"/>
                  <a:gd name="T29" fmla="*/ 0 h 479"/>
                  <a:gd name="T30" fmla="*/ 120 w 432"/>
                  <a:gd name="T31" fmla="*/ 18 h 479"/>
                  <a:gd name="T32" fmla="*/ 108 w 432"/>
                  <a:gd name="T33" fmla="*/ 30 h 479"/>
                  <a:gd name="T34" fmla="*/ 90 w 432"/>
                  <a:gd name="T35" fmla="*/ 54 h 479"/>
                  <a:gd name="T36" fmla="*/ 72 w 432"/>
                  <a:gd name="T37" fmla="*/ 48 h 479"/>
                  <a:gd name="T38" fmla="*/ 60 w 432"/>
                  <a:gd name="T39" fmla="*/ 42 h 479"/>
                  <a:gd name="T40" fmla="*/ 54 w 432"/>
                  <a:gd name="T41" fmla="*/ 54 h 479"/>
                  <a:gd name="T42" fmla="*/ 48 w 432"/>
                  <a:gd name="T43" fmla="*/ 78 h 479"/>
                  <a:gd name="T44" fmla="*/ 30 w 432"/>
                  <a:gd name="T45" fmla="*/ 120 h 479"/>
                  <a:gd name="T46" fmla="*/ 6 w 432"/>
                  <a:gd name="T47" fmla="*/ 144 h 479"/>
                  <a:gd name="T48" fmla="*/ 12 w 432"/>
                  <a:gd name="T49" fmla="*/ 180 h 479"/>
                  <a:gd name="T50" fmla="*/ 36 w 432"/>
                  <a:gd name="T51" fmla="*/ 180 h 479"/>
                  <a:gd name="T52" fmla="*/ 66 w 432"/>
                  <a:gd name="T53" fmla="*/ 198 h 479"/>
                  <a:gd name="T54" fmla="*/ 96 w 432"/>
                  <a:gd name="T55" fmla="*/ 186 h 479"/>
                  <a:gd name="T56" fmla="*/ 114 w 432"/>
                  <a:gd name="T57" fmla="*/ 216 h 479"/>
                  <a:gd name="T58" fmla="*/ 156 w 432"/>
                  <a:gd name="T59" fmla="*/ 240 h 479"/>
                  <a:gd name="T60" fmla="*/ 156 w 432"/>
                  <a:gd name="T61" fmla="*/ 264 h 479"/>
                  <a:gd name="T62" fmla="*/ 186 w 432"/>
                  <a:gd name="T63" fmla="*/ 282 h 479"/>
                  <a:gd name="T64" fmla="*/ 186 w 432"/>
                  <a:gd name="T65" fmla="*/ 312 h 479"/>
                  <a:gd name="T66" fmla="*/ 204 w 432"/>
                  <a:gd name="T67" fmla="*/ 335 h 479"/>
                  <a:gd name="T68" fmla="*/ 222 w 432"/>
                  <a:gd name="T69" fmla="*/ 359 h 479"/>
                  <a:gd name="T70" fmla="*/ 234 w 432"/>
                  <a:gd name="T71" fmla="*/ 377 h 479"/>
                  <a:gd name="T72" fmla="*/ 222 w 432"/>
                  <a:gd name="T73" fmla="*/ 413 h 479"/>
                  <a:gd name="T74" fmla="*/ 210 w 432"/>
                  <a:gd name="T75" fmla="*/ 437 h 479"/>
                  <a:gd name="T76" fmla="*/ 246 w 432"/>
                  <a:gd name="T77" fmla="*/ 461 h 479"/>
                  <a:gd name="T78" fmla="*/ 258 w 432"/>
                  <a:gd name="T79" fmla="*/ 473 h 479"/>
                  <a:gd name="T80" fmla="*/ 270 w 432"/>
                  <a:gd name="T81" fmla="*/ 443 h 479"/>
                  <a:gd name="T82" fmla="*/ 276 w 432"/>
                  <a:gd name="T83" fmla="*/ 437 h 479"/>
                  <a:gd name="T84" fmla="*/ 270 w 432"/>
                  <a:gd name="T85" fmla="*/ 461 h 479"/>
                  <a:gd name="T86" fmla="*/ 288 w 432"/>
                  <a:gd name="T87" fmla="*/ 419 h 479"/>
                  <a:gd name="T88" fmla="*/ 294 w 432"/>
                  <a:gd name="T89" fmla="*/ 395 h 479"/>
                  <a:gd name="T90" fmla="*/ 294 w 432"/>
                  <a:gd name="T91" fmla="*/ 377 h 479"/>
                  <a:gd name="T92" fmla="*/ 324 w 432"/>
                  <a:gd name="T93" fmla="*/ 353 h 479"/>
                  <a:gd name="T94" fmla="*/ 342 w 432"/>
                  <a:gd name="T95" fmla="*/ 347 h 479"/>
                  <a:gd name="T96" fmla="*/ 366 w 432"/>
                  <a:gd name="T97" fmla="*/ 341 h 479"/>
                  <a:gd name="T98" fmla="*/ 384 w 432"/>
                  <a:gd name="T99" fmla="*/ 300 h 479"/>
                  <a:gd name="T100" fmla="*/ 390 w 432"/>
                  <a:gd name="T101" fmla="*/ 252 h 479"/>
                  <a:gd name="T102" fmla="*/ 384 w 432"/>
                  <a:gd name="T103" fmla="*/ 222 h 479"/>
                  <a:gd name="T104" fmla="*/ 402 w 432"/>
                  <a:gd name="T105" fmla="*/ 204 h 479"/>
                  <a:gd name="T106" fmla="*/ 420 w 432"/>
                  <a:gd name="T107" fmla="*/ 186 h 479"/>
                  <a:gd name="T108" fmla="*/ 420 w 432"/>
                  <a:gd name="T109" fmla="*/ 126 h 479"/>
                  <a:gd name="T110" fmla="*/ 378 w 432"/>
                  <a:gd name="T111" fmla="*/ 102 h 479"/>
                  <a:gd name="T112" fmla="*/ 336 w 432"/>
                  <a:gd name="T113" fmla="*/ 9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32" h="479">
                    <a:moveTo>
                      <a:pt x="324" y="90"/>
                    </a:moveTo>
                    <a:lnTo>
                      <a:pt x="324" y="96"/>
                    </a:lnTo>
                    <a:lnTo>
                      <a:pt x="318" y="102"/>
                    </a:lnTo>
                    <a:lnTo>
                      <a:pt x="324" y="90"/>
                    </a:lnTo>
                    <a:lnTo>
                      <a:pt x="324" y="90"/>
                    </a:lnTo>
                    <a:lnTo>
                      <a:pt x="318" y="90"/>
                    </a:lnTo>
                    <a:lnTo>
                      <a:pt x="318" y="84"/>
                    </a:lnTo>
                    <a:lnTo>
                      <a:pt x="318" y="84"/>
                    </a:lnTo>
                    <a:lnTo>
                      <a:pt x="312" y="84"/>
                    </a:lnTo>
                    <a:lnTo>
                      <a:pt x="312" y="78"/>
                    </a:lnTo>
                    <a:lnTo>
                      <a:pt x="306" y="78"/>
                    </a:lnTo>
                    <a:lnTo>
                      <a:pt x="306" y="78"/>
                    </a:lnTo>
                    <a:lnTo>
                      <a:pt x="300" y="72"/>
                    </a:lnTo>
                    <a:lnTo>
                      <a:pt x="294" y="72"/>
                    </a:lnTo>
                    <a:lnTo>
                      <a:pt x="288" y="72"/>
                    </a:lnTo>
                    <a:lnTo>
                      <a:pt x="288" y="72"/>
                    </a:lnTo>
                    <a:lnTo>
                      <a:pt x="282" y="72"/>
                    </a:lnTo>
                    <a:lnTo>
                      <a:pt x="276" y="84"/>
                    </a:lnTo>
                    <a:lnTo>
                      <a:pt x="276" y="84"/>
                    </a:lnTo>
                    <a:lnTo>
                      <a:pt x="276" y="84"/>
                    </a:lnTo>
                    <a:lnTo>
                      <a:pt x="264" y="96"/>
                    </a:lnTo>
                    <a:lnTo>
                      <a:pt x="270" y="84"/>
                    </a:lnTo>
                    <a:lnTo>
                      <a:pt x="264" y="90"/>
                    </a:lnTo>
                    <a:lnTo>
                      <a:pt x="258" y="84"/>
                    </a:lnTo>
                    <a:lnTo>
                      <a:pt x="258" y="84"/>
                    </a:lnTo>
                    <a:lnTo>
                      <a:pt x="252" y="78"/>
                    </a:lnTo>
                    <a:lnTo>
                      <a:pt x="246" y="78"/>
                    </a:lnTo>
                    <a:lnTo>
                      <a:pt x="240" y="84"/>
                    </a:lnTo>
                    <a:lnTo>
                      <a:pt x="234" y="84"/>
                    </a:lnTo>
                    <a:lnTo>
                      <a:pt x="240" y="78"/>
                    </a:lnTo>
                    <a:lnTo>
                      <a:pt x="246" y="66"/>
                    </a:lnTo>
                    <a:lnTo>
                      <a:pt x="258" y="54"/>
                    </a:lnTo>
                    <a:lnTo>
                      <a:pt x="264" y="48"/>
                    </a:lnTo>
                    <a:lnTo>
                      <a:pt x="258" y="42"/>
                    </a:lnTo>
                    <a:lnTo>
                      <a:pt x="252" y="36"/>
                    </a:lnTo>
                    <a:lnTo>
                      <a:pt x="252" y="24"/>
                    </a:lnTo>
                    <a:lnTo>
                      <a:pt x="252" y="12"/>
                    </a:lnTo>
                    <a:lnTo>
                      <a:pt x="252" y="18"/>
                    </a:lnTo>
                    <a:lnTo>
                      <a:pt x="246" y="12"/>
                    </a:lnTo>
                    <a:lnTo>
                      <a:pt x="246" y="12"/>
                    </a:lnTo>
                    <a:lnTo>
                      <a:pt x="246" y="12"/>
                    </a:lnTo>
                    <a:lnTo>
                      <a:pt x="246" y="12"/>
                    </a:lnTo>
                    <a:lnTo>
                      <a:pt x="234" y="24"/>
                    </a:lnTo>
                    <a:lnTo>
                      <a:pt x="228" y="36"/>
                    </a:lnTo>
                    <a:lnTo>
                      <a:pt x="216" y="36"/>
                    </a:lnTo>
                    <a:lnTo>
                      <a:pt x="210" y="36"/>
                    </a:lnTo>
                    <a:lnTo>
                      <a:pt x="204" y="30"/>
                    </a:lnTo>
                    <a:lnTo>
                      <a:pt x="198" y="36"/>
                    </a:lnTo>
                    <a:lnTo>
                      <a:pt x="198" y="42"/>
                    </a:lnTo>
                    <a:lnTo>
                      <a:pt x="192" y="36"/>
                    </a:lnTo>
                    <a:lnTo>
                      <a:pt x="180" y="42"/>
                    </a:lnTo>
                    <a:lnTo>
                      <a:pt x="168" y="48"/>
                    </a:lnTo>
                    <a:lnTo>
                      <a:pt x="162" y="48"/>
                    </a:lnTo>
                    <a:lnTo>
                      <a:pt x="156" y="36"/>
                    </a:lnTo>
                    <a:lnTo>
                      <a:pt x="156" y="24"/>
                    </a:lnTo>
                    <a:lnTo>
                      <a:pt x="156" y="12"/>
                    </a:lnTo>
                    <a:lnTo>
                      <a:pt x="150" y="6"/>
                    </a:lnTo>
                    <a:lnTo>
                      <a:pt x="150" y="0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144" y="6"/>
                    </a:lnTo>
                    <a:lnTo>
                      <a:pt x="132" y="12"/>
                    </a:lnTo>
                    <a:lnTo>
                      <a:pt x="126" y="12"/>
                    </a:lnTo>
                    <a:lnTo>
                      <a:pt x="120" y="18"/>
                    </a:lnTo>
                    <a:lnTo>
                      <a:pt x="114" y="12"/>
                    </a:lnTo>
                    <a:lnTo>
                      <a:pt x="102" y="12"/>
                    </a:lnTo>
                    <a:lnTo>
                      <a:pt x="102" y="18"/>
                    </a:lnTo>
                    <a:lnTo>
                      <a:pt x="108" y="30"/>
                    </a:lnTo>
                    <a:lnTo>
                      <a:pt x="114" y="36"/>
                    </a:lnTo>
                    <a:lnTo>
                      <a:pt x="114" y="36"/>
                    </a:lnTo>
                    <a:lnTo>
                      <a:pt x="102" y="48"/>
                    </a:lnTo>
                    <a:lnTo>
                      <a:pt x="90" y="54"/>
                    </a:lnTo>
                    <a:lnTo>
                      <a:pt x="90" y="54"/>
                    </a:lnTo>
                    <a:lnTo>
                      <a:pt x="84" y="54"/>
                    </a:lnTo>
                    <a:lnTo>
                      <a:pt x="78" y="48"/>
                    </a:lnTo>
                    <a:lnTo>
                      <a:pt x="72" y="48"/>
                    </a:lnTo>
                    <a:lnTo>
                      <a:pt x="72" y="36"/>
                    </a:lnTo>
                    <a:lnTo>
                      <a:pt x="66" y="42"/>
                    </a:lnTo>
                    <a:lnTo>
                      <a:pt x="60" y="42"/>
                    </a:lnTo>
                    <a:lnTo>
                      <a:pt x="60" y="42"/>
                    </a:lnTo>
                    <a:lnTo>
                      <a:pt x="54" y="42"/>
                    </a:lnTo>
                    <a:lnTo>
                      <a:pt x="42" y="42"/>
                    </a:lnTo>
                    <a:lnTo>
                      <a:pt x="48" y="48"/>
                    </a:lnTo>
                    <a:lnTo>
                      <a:pt x="54" y="54"/>
                    </a:lnTo>
                    <a:lnTo>
                      <a:pt x="48" y="54"/>
                    </a:lnTo>
                    <a:lnTo>
                      <a:pt x="42" y="54"/>
                    </a:lnTo>
                    <a:lnTo>
                      <a:pt x="42" y="66"/>
                    </a:lnTo>
                    <a:lnTo>
                      <a:pt x="48" y="78"/>
                    </a:lnTo>
                    <a:lnTo>
                      <a:pt x="48" y="96"/>
                    </a:lnTo>
                    <a:lnTo>
                      <a:pt x="42" y="114"/>
                    </a:lnTo>
                    <a:lnTo>
                      <a:pt x="42" y="114"/>
                    </a:lnTo>
                    <a:lnTo>
                      <a:pt x="30" y="120"/>
                    </a:lnTo>
                    <a:lnTo>
                      <a:pt x="24" y="120"/>
                    </a:lnTo>
                    <a:lnTo>
                      <a:pt x="12" y="126"/>
                    </a:lnTo>
                    <a:lnTo>
                      <a:pt x="12" y="132"/>
                    </a:lnTo>
                    <a:lnTo>
                      <a:pt x="6" y="144"/>
                    </a:lnTo>
                    <a:lnTo>
                      <a:pt x="0" y="156"/>
                    </a:lnTo>
                    <a:lnTo>
                      <a:pt x="6" y="162"/>
                    </a:lnTo>
                    <a:lnTo>
                      <a:pt x="12" y="174"/>
                    </a:lnTo>
                    <a:lnTo>
                      <a:pt x="12" y="180"/>
                    </a:lnTo>
                    <a:lnTo>
                      <a:pt x="18" y="180"/>
                    </a:lnTo>
                    <a:lnTo>
                      <a:pt x="24" y="186"/>
                    </a:lnTo>
                    <a:lnTo>
                      <a:pt x="30" y="186"/>
                    </a:lnTo>
                    <a:lnTo>
                      <a:pt x="36" y="180"/>
                    </a:lnTo>
                    <a:lnTo>
                      <a:pt x="36" y="192"/>
                    </a:lnTo>
                    <a:lnTo>
                      <a:pt x="42" y="198"/>
                    </a:lnTo>
                    <a:lnTo>
                      <a:pt x="54" y="198"/>
                    </a:lnTo>
                    <a:lnTo>
                      <a:pt x="66" y="198"/>
                    </a:lnTo>
                    <a:lnTo>
                      <a:pt x="72" y="198"/>
                    </a:lnTo>
                    <a:lnTo>
                      <a:pt x="78" y="192"/>
                    </a:lnTo>
                    <a:lnTo>
                      <a:pt x="90" y="186"/>
                    </a:lnTo>
                    <a:lnTo>
                      <a:pt x="96" y="186"/>
                    </a:lnTo>
                    <a:lnTo>
                      <a:pt x="96" y="198"/>
                    </a:lnTo>
                    <a:lnTo>
                      <a:pt x="96" y="204"/>
                    </a:lnTo>
                    <a:lnTo>
                      <a:pt x="108" y="216"/>
                    </a:lnTo>
                    <a:lnTo>
                      <a:pt x="114" y="216"/>
                    </a:lnTo>
                    <a:lnTo>
                      <a:pt x="126" y="222"/>
                    </a:lnTo>
                    <a:lnTo>
                      <a:pt x="138" y="228"/>
                    </a:lnTo>
                    <a:lnTo>
                      <a:pt x="150" y="234"/>
                    </a:lnTo>
                    <a:lnTo>
                      <a:pt x="156" y="240"/>
                    </a:lnTo>
                    <a:lnTo>
                      <a:pt x="156" y="252"/>
                    </a:lnTo>
                    <a:lnTo>
                      <a:pt x="150" y="252"/>
                    </a:lnTo>
                    <a:lnTo>
                      <a:pt x="156" y="252"/>
                    </a:lnTo>
                    <a:lnTo>
                      <a:pt x="156" y="264"/>
                    </a:lnTo>
                    <a:lnTo>
                      <a:pt x="168" y="264"/>
                    </a:lnTo>
                    <a:lnTo>
                      <a:pt x="180" y="264"/>
                    </a:lnTo>
                    <a:lnTo>
                      <a:pt x="180" y="276"/>
                    </a:lnTo>
                    <a:lnTo>
                      <a:pt x="186" y="282"/>
                    </a:lnTo>
                    <a:lnTo>
                      <a:pt x="186" y="288"/>
                    </a:lnTo>
                    <a:lnTo>
                      <a:pt x="186" y="300"/>
                    </a:lnTo>
                    <a:lnTo>
                      <a:pt x="186" y="306"/>
                    </a:lnTo>
                    <a:lnTo>
                      <a:pt x="186" y="312"/>
                    </a:lnTo>
                    <a:lnTo>
                      <a:pt x="186" y="312"/>
                    </a:lnTo>
                    <a:lnTo>
                      <a:pt x="186" y="318"/>
                    </a:lnTo>
                    <a:lnTo>
                      <a:pt x="186" y="335"/>
                    </a:lnTo>
                    <a:lnTo>
                      <a:pt x="204" y="335"/>
                    </a:lnTo>
                    <a:lnTo>
                      <a:pt x="210" y="341"/>
                    </a:lnTo>
                    <a:lnTo>
                      <a:pt x="216" y="347"/>
                    </a:lnTo>
                    <a:lnTo>
                      <a:pt x="216" y="359"/>
                    </a:lnTo>
                    <a:lnTo>
                      <a:pt x="222" y="359"/>
                    </a:lnTo>
                    <a:lnTo>
                      <a:pt x="228" y="359"/>
                    </a:lnTo>
                    <a:lnTo>
                      <a:pt x="228" y="371"/>
                    </a:lnTo>
                    <a:lnTo>
                      <a:pt x="228" y="377"/>
                    </a:lnTo>
                    <a:lnTo>
                      <a:pt x="234" y="377"/>
                    </a:lnTo>
                    <a:lnTo>
                      <a:pt x="240" y="395"/>
                    </a:lnTo>
                    <a:lnTo>
                      <a:pt x="234" y="401"/>
                    </a:lnTo>
                    <a:lnTo>
                      <a:pt x="228" y="407"/>
                    </a:lnTo>
                    <a:lnTo>
                      <a:pt x="222" y="413"/>
                    </a:lnTo>
                    <a:lnTo>
                      <a:pt x="216" y="419"/>
                    </a:lnTo>
                    <a:lnTo>
                      <a:pt x="210" y="431"/>
                    </a:lnTo>
                    <a:lnTo>
                      <a:pt x="204" y="437"/>
                    </a:lnTo>
                    <a:lnTo>
                      <a:pt x="210" y="437"/>
                    </a:lnTo>
                    <a:lnTo>
                      <a:pt x="222" y="449"/>
                    </a:lnTo>
                    <a:lnTo>
                      <a:pt x="222" y="449"/>
                    </a:lnTo>
                    <a:lnTo>
                      <a:pt x="234" y="449"/>
                    </a:lnTo>
                    <a:lnTo>
                      <a:pt x="246" y="461"/>
                    </a:lnTo>
                    <a:lnTo>
                      <a:pt x="252" y="467"/>
                    </a:lnTo>
                    <a:lnTo>
                      <a:pt x="252" y="473"/>
                    </a:lnTo>
                    <a:lnTo>
                      <a:pt x="258" y="479"/>
                    </a:lnTo>
                    <a:lnTo>
                      <a:pt x="258" y="473"/>
                    </a:lnTo>
                    <a:lnTo>
                      <a:pt x="264" y="467"/>
                    </a:lnTo>
                    <a:lnTo>
                      <a:pt x="264" y="455"/>
                    </a:lnTo>
                    <a:lnTo>
                      <a:pt x="270" y="449"/>
                    </a:lnTo>
                    <a:lnTo>
                      <a:pt x="270" y="443"/>
                    </a:lnTo>
                    <a:lnTo>
                      <a:pt x="270" y="437"/>
                    </a:lnTo>
                    <a:lnTo>
                      <a:pt x="270" y="437"/>
                    </a:lnTo>
                    <a:lnTo>
                      <a:pt x="276" y="437"/>
                    </a:lnTo>
                    <a:lnTo>
                      <a:pt x="276" y="437"/>
                    </a:lnTo>
                    <a:lnTo>
                      <a:pt x="276" y="449"/>
                    </a:lnTo>
                    <a:lnTo>
                      <a:pt x="270" y="455"/>
                    </a:lnTo>
                    <a:lnTo>
                      <a:pt x="264" y="461"/>
                    </a:lnTo>
                    <a:lnTo>
                      <a:pt x="270" y="461"/>
                    </a:lnTo>
                    <a:lnTo>
                      <a:pt x="276" y="449"/>
                    </a:lnTo>
                    <a:lnTo>
                      <a:pt x="282" y="437"/>
                    </a:lnTo>
                    <a:lnTo>
                      <a:pt x="288" y="431"/>
                    </a:lnTo>
                    <a:lnTo>
                      <a:pt x="288" y="419"/>
                    </a:lnTo>
                    <a:lnTo>
                      <a:pt x="294" y="413"/>
                    </a:lnTo>
                    <a:lnTo>
                      <a:pt x="294" y="413"/>
                    </a:lnTo>
                    <a:lnTo>
                      <a:pt x="294" y="401"/>
                    </a:lnTo>
                    <a:lnTo>
                      <a:pt x="294" y="395"/>
                    </a:lnTo>
                    <a:lnTo>
                      <a:pt x="294" y="389"/>
                    </a:lnTo>
                    <a:lnTo>
                      <a:pt x="288" y="383"/>
                    </a:lnTo>
                    <a:lnTo>
                      <a:pt x="294" y="377"/>
                    </a:lnTo>
                    <a:lnTo>
                      <a:pt x="294" y="377"/>
                    </a:lnTo>
                    <a:lnTo>
                      <a:pt x="294" y="377"/>
                    </a:lnTo>
                    <a:lnTo>
                      <a:pt x="306" y="365"/>
                    </a:lnTo>
                    <a:lnTo>
                      <a:pt x="312" y="359"/>
                    </a:lnTo>
                    <a:lnTo>
                      <a:pt x="324" y="353"/>
                    </a:lnTo>
                    <a:lnTo>
                      <a:pt x="330" y="353"/>
                    </a:lnTo>
                    <a:lnTo>
                      <a:pt x="336" y="347"/>
                    </a:lnTo>
                    <a:lnTo>
                      <a:pt x="342" y="347"/>
                    </a:lnTo>
                    <a:lnTo>
                      <a:pt x="342" y="347"/>
                    </a:lnTo>
                    <a:lnTo>
                      <a:pt x="348" y="347"/>
                    </a:lnTo>
                    <a:lnTo>
                      <a:pt x="348" y="347"/>
                    </a:lnTo>
                    <a:lnTo>
                      <a:pt x="360" y="347"/>
                    </a:lnTo>
                    <a:lnTo>
                      <a:pt x="366" y="341"/>
                    </a:lnTo>
                    <a:lnTo>
                      <a:pt x="372" y="335"/>
                    </a:lnTo>
                    <a:lnTo>
                      <a:pt x="372" y="323"/>
                    </a:lnTo>
                    <a:lnTo>
                      <a:pt x="378" y="312"/>
                    </a:lnTo>
                    <a:lnTo>
                      <a:pt x="384" y="300"/>
                    </a:lnTo>
                    <a:lnTo>
                      <a:pt x="384" y="288"/>
                    </a:lnTo>
                    <a:lnTo>
                      <a:pt x="384" y="282"/>
                    </a:lnTo>
                    <a:lnTo>
                      <a:pt x="384" y="270"/>
                    </a:lnTo>
                    <a:lnTo>
                      <a:pt x="390" y="252"/>
                    </a:lnTo>
                    <a:lnTo>
                      <a:pt x="384" y="246"/>
                    </a:lnTo>
                    <a:lnTo>
                      <a:pt x="384" y="240"/>
                    </a:lnTo>
                    <a:lnTo>
                      <a:pt x="384" y="234"/>
                    </a:lnTo>
                    <a:lnTo>
                      <a:pt x="384" y="222"/>
                    </a:lnTo>
                    <a:lnTo>
                      <a:pt x="390" y="222"/>
                    </a:lnTo>
                    <a:lnTo>
                      <a:pt x="390" y="222"/>
                    </a:lnTo>
                    <a:lnTo>
                      <a:pt x="396" y="216"/>
                    </a:lnTo>
                    <a:lnTo>
                      <a:pt x="402" y="204"/>
                    </a:lnTo>
                    <a:lnTo>
                      <a:pt x="402" y="204"/>
                    </a:lnTo>
                    <a:lnTo>
                      <a:pt x="402" y="198"/>
                    </a:lnTo>
                    <a:lnTo>
                      <a:pt x="414" y="192"/>
                    </a:lnTo>
                    <a:lnTo>
                      <a:pt x="420" y="186"/>
                    </a:lnTo>
                    <a:lnTo>
                      <a:pt x="426" y="168"/>
                    </a:lnTo>
                    <a:lnTo>
                      <a:pt x="432" y="150"/>
                    </a:lnTo>
                    <a:lnTo>
                      <a:pt x="426" y="138"/>
                    </a:lnTo>
                    <a:lnTo>
                      <a:pt x="420" y="126"/>
                    </a:lnTo>
                    <a:lnTo>
                      <a:pt x="414" y="126"/>
                    </a:lnTo>
                    <a:lnTo>
                      <a:pt x="402" y="126"/>
                    </a:lnTo>
                    <a:lnTo>
                      <a:pt x="390" y="114"/>
                    </a:lnTo>
                    <a:lnTo>
                      <a:pt x="378" y="102"/>
                    </a:lnTo>
                    <a:lnTo>
                      <a:pt x="366" y="96"/>
                    </a:lnTo>
                    <a:lnTo>
                      <a:pt x="354" y="96"/>
                    </a:lnTo>
                    <a:lnTo>
                      <a:pt x="342" y="96"/>
                    </a:lnTo>
                    <a:lnTo>
                      <a:pt x="336" y="96"/>
                    </a:lnTo>
                    <a:lnTo>
                      <a:pt x="324" y="96"/>
                    </a:lnTo>
                    <a:lnTo>
                      <a:pt x="324" y="9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85" name="Freeform 255">
                <a:extLst>
                  <a:ext uri="{FF2B5EF4-FFF2-40B4-BE49-F238E27FC236}">
                    <a16:creationId xmlns:a16="http://schemas.microsoft.com/office/drawing/2014/main" id="{622BF4CD-21C5-4A11-8FBA-9961DCF02BB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254" y="2108"/>
                <a:ext cx="30" cy="18"/>
              </a:xfrm>
              <a:custGeom>
                <a:avLst/>
                <a:gdLst>
                  <a:gd name="T0" fmla="*/ 18 w 30"/>
                  <a:gd name="T1" fmla="*/ 18 h 18"/>
                  <a:gd name="T2" fmla="*/ 12 w 30"/>
                  <a:gd name="T3" fmla="*/ 18 h 18"/>
                  <a:gd name="T4" fmla="*/ 6 w 30"/>
                  <a:gd name="T5" fmla="*/ 18 h 18"/>
                  <a:gd name="T6" fmla="*/ 6 w 30"/>
                  <a:gd name="T7" fmla="*/ 18 h 18"/>
                  <a:gd name="T8" fmla="*/ 0 w 30"/>
                  <a:gd name="T9" fmla="*/ 12 h 18"/>
                  <a:gd name="T10" fmla="*/ 0 w 30"/>
                  <a:gd name="T11" fmla="*/ 12 h 18"/>
                  <a:gd name="T12" fmla="*/ 0 w 30"/>
                  <a:gd name="T13" fmla="*/ 6 h 18"/>
                  <a:gd name="T14" fmla="*/ 6 w 30"/>
                  <a:gd name="T15" fmla="*/ 0 h 18"/>
                  <a:gd name="T16" fmla="*/ 18 w 30"/>
                  <a:gd name="T17" fmla="*/ 0 h 18"/>
                  <a:gd name="T18" fmla="*/ 30 w 30"/>
                  <a:gd name="T19" fmla="*/ 0 h 18"/>
                  <a:gd name="T20" fmla="*/ 24 w 30"/>
                  <a:gd name="T21" fmla="*/ 12 h 18"/>
                  <a:gd name="T22" fmla="*/ 24 w 30"/>
                  <a:gd name="T23" fmla="*/ 12 h 18"/>
                  <a:gd name="T24" fmla="*/ 18 w 30"/>
                  <a:gd name="T25" fmla="*/ 18 h 18"/>
                  <a:gd name="T26" fmla="*/ 18 w 30"/>
                  <a:gd name="T27" fmla="*/ 18 h 18"/>
                  <a:gd name="T28" fmla="*/ 18 w 30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" h="18">
                    <a:moveTo>
                      <a:pt x="18" y="18"/>
                    </a:moveTo>
                    <a:lnTo>
                      <a:pt x="12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86" name="Freeform 256">
                <a:extLst>
                  <a:ext uri="{FF2B5EF4-FFF2-40B4-BE49-F238E27FC236}">
                    <a16:creationId xmlns:a16="http://schemas.microsoft.com/office/drawing/2014/main" id="{A4DEFFD4-9989-419F-BFD7-8470ECA2339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13" y="2078"/>
                <a:ext cx="24" cy="12"/>
              </a:xfrm>
              <a:custGeom>
                <a:avLst/>
                <a:gdLst>
                  <a:gd name="T0" fmla="*/ 6 w 24"/>
                  <a:gd name="T1" fmla="*/ 12 h 12"/>
                  <a:gd name="T2" fmla="*/ 0 w 24"/>
                  <a:gd name="T3" fmla="*/ 12 h 12"/>
                  <a:gd name="T4" fmla="*/ 0 w 24"/>
                  <a:gd name="T5" fmla="*/ 6 h 12"/>
                  <a:gd name="T6" fmla="*/ 6 w 24"/>
                  <a:gd name="T7" fmla="*/ 0 h 12"/>
                  <a:gd name="T8" fmla="*/ 12 w 24"/>
                  <a:gd name="T9" fmla="*/ 0 h 12"/>
                  <a:gd name="T10" fmla="*/ 24 w 24"/>
                  <a:gd name="T11" fmla="*/ 0 h 12"/>
                  <a:gd name="T12" fmla="*/ 24 w 24"/>
                  <a:gd name="T13" fmla="*/ 12 h 12"/>
                  <a:gd name="T14" fmla="*/ 12 w 24"/>
                  <a:gd name="T15" fmla="*/ 12 h 12"/>
                  <a:gd name="T16" fmla="*/ 6 w 24"/>
                  <a:gd name="T1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2">
                    <a:moveTo>
                      <a:pt x="6" y="12"/>
                    </a:moveTo>
                    <a:lnTo>
                      <a:pt x="0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24" y="12"/>
                    </a:lnTo>
                    <a:lnTo>
                      <a:pt x="12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87" name="Freeform 257">
                <a:extLst>
                  <a:ext uri="{FF2B5EF4-FFF2-40B4-BE49-F238E27FC236}">
                    <a16:creationId xmlns:a16="http://schemas.microsoft.com/office/drawing/2014/main" id="{FF22F82F-7474-4B38-851E-996F9A4F438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07" y="2060"/>
                <a:ext cx="1" cy="6"/>
              </a:xfrm>
              <a:custGeom>
                <a:avLst/>
                <a:gdLst>
                  <a:gd name="T0" fmla="*/ 0 h 6"/>
                  <a:gd name="T1" fmla="*/ 0 h 6"/>
                  <a:gd name="T2" fmla="*/ 6 h 6"/>
                  <a:gd name="T3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88" name="Freeform 258">
                <a:extLst>
                  <a:ext uri="{FF2B5EF4-FFF2-40B4-BE49-F238E27FC236}">
                    <a16:creationId xmlns:a16="http://schemas.microsoft.com/office/drawing/2014/main" id="{56F1A0F7-1D18-48C0-9167-371FC6731E1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07" y="2078"/>
                <a:ext cx="66" cy="78"/>
              </a:xfrm>
              <a:custGeom>
                <a:avLst/>
                <a:gdLst>
                  <a:gd name="T0" fmla="*/ 12 w 66"/>
                  <a:gd name="T1" fmla="*/ 12 h 78"/>
                  <a:gd name="T2" fmla="*/ 12 w 66"/>
                  <a:gd name="T3" fmla="*/ 18 h 78"/>
                  <a:gd name="T4" fmla="*/ 6 w 66"/>
                  <a:gd name="T5" fmla="*/ 18 h 78"/>
                  <a:gd name="T6" fmla="*/ 12 w 66"/>
                  <a:gd name="T7" fmla="*/ 24 h 78"/>
                  <a:gd name="T8" fmla="*/ 6 w 66"/>
                  <a:gd name="T9" fmla="*/ 24 h 78"/>
                  <a:gd name="T10" fmla="*/ 6 w 66"/>
                  <a:gd name="T11" fmla="*/ 36 h 78"/>
                  <a:gd name="T12" fmla="*/ 0 w 66"/>
                  <a:gd name="T13" fmla="*/ 36 h 78"/>
                  <a:gd name="T14" fmla="*/ 6 w 66"/>
                  <a:gd name="T15" fmla="*/ 42 h 78"/>
                  <a:gd name="T16" fmla="*/ 6 w 66"/>
                  <a:gd name="T17" fmla="*/ 48 h 78"/>
                  <a:gd name="T18" fmla="*/ 6 w 66"/>
                  <a:gd name="T19" fmla="*/ 42 h 78"/>
                  <a:gd name="T20" fmla="*/ 6 w 66"/>
                  <a:gd name="T21" fmla="*/ 48 h 78"/>
                  <a:gd name="T22" fmla="*/ 6 w 66"/>
                  <a:gd name="T23" fmla="*/ 48 h 78"/>
                  <a:gd name="T24" fmla="*/ 12 w 66"/>
                  <a:gd name="T25" fmla="*/ 60 h 78"/>
                  <a:gd name="T26" fmla="*/ 12 w 66"/>
                  <a:gd name="T27" fmla="*/ 60 h 78"/>
                  <a:gd name="T28" fmla="*/ 18 w 66"/>
                  <a:gd name="T29" fmla="*/ 66 h 78"/>
                  <a:gd name="T30" fmla="*/ 24 w 66"/>
                  <a:gd name="T31" fmla="*/ 78 h 78"/>
                  <a:gd name="T32" fmla="*/ 30 w 66"/>
                  <a:gd name="T33" fmla="*/ 72 h 78"/>
                  <a:gd name="T34" fmla="*/ 30 w 66"/>
                  <a:gd name="T35" fmla="*/ 72 h 78"/>
                  <a:gd name="T36" fmla="*/ 36 w 66"/>
                  <a:gd name="T37" fmla="*/ 72 h 78"/>
                  <a:gd name="T38" fmla="*/ 30 w 66"/>
                  <a:gd name="T39" fmla="*/ 66 h 78"/>
                  <a:gd name="T40" fmla="*/ 30 w 66"/>
                  <a:gd name="T41" fmla="*/ 60 h 78"/>
                  <a:gd name="T42" fmla="*/ 30 w 66"/>
                  <a:gd name="T43" fmla="*/ 60 h 78"/>
                  <a:gd name="T44" fmla="*/ 42 w 66"/>
                  <a:gd name="T45" fmla="*/ 54 h 78"/>
                  <a:gd name="T46" fmla="*/ 42 w 66"/>
                  <a:gd name="T47" fmla="*/ 48 h 78"/>
                  <a:gd name="T48" fmla="*/ 48 w 66"/>
                  <a:gd name="T49" fmla="*/ 54 h 78"/>
                  <a:gd name="T50" fmla="*/ 54 w 66"/>
                  <a:gd name="T51" fmla="*/ 54 h 78"/>
                  <a:gd name="T52" fmla="*/ 54 w 66"/>
                  <a:gd name="T53" fmla="*/ 60 h 78"/>
                  <a:gd name="T54" fmla="*/ 60 w 66"/>
                  <a:gd name="T55" fmla="*/ 54 h 78"/>
                  <a:gd name="T56" fmla="*/ 66 w 66"/>
                  <a:gd name="T57" fmla="*/ 36 h 78"/>
                  <a:gd name="T58" fmla="*/ 54 w 66"/>
                  <a:gd name="T59" fmla="*/ 24 h 78"/>
                  <a:gd name="T60" fmla="*/ 60 w 66"/>
                  <a:gd name="T61" fmla="*/ 18 h 78"/>
                  <a:gd name="T62" fmla="*/ 60 w 66"/>
                  <a:gd name="T63" fmla="*/ 12 h 78"/>
                  <a:gd name="T64" fmla="*/ 48 w 66"/>
                  <a:gd name="T65" fmla="*/ 12 h 78"/>
                  <a:gd name="T66" fmla="*/ 48 w 66"/>
                  <a:gd name="T67" fmla="*/ 0 h 78"/>
                  <a:gd name="T68" fmla="*/ 36 w 66"/>
                  <a:gd name="T69" fmla="*/ 0 h 78"/>
                  <a:gd name="T70" fmla="*/ 30 w 66"/>
                  <a:gd name="T71" fmla="*/ 0 h 78"/>
                  <a:gd name="T72" fmla="*/ 30 w 66"/>
                  <a:gd name="T73" fmla="*/ 12 h 78"/>
                  <a:gd name="T74" fmla="*/ 18 w 66"/>
                  <a:gd name="T75" fmla="*/ 12 h 78"/>
                  <a:gd name="T76" fmla="*/ 12 w 66"/>
                  <a:gd name="T77" fmla="*/ 12 h 78"/>
                  <a:gd name="T78" fmla="*/ 12 w 66"/>
                  <a:gd name="T79" fmla="*/ 1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6" h="78">
                    <a:moveTo>
                      <a:pt x="12" y="12"/>
                    </a:moveTo>
                    <a:lnTo>
                      <a:pt x="12" y="18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6" y="24"/>
                    </a:lnTo>
                    <a:lnTo>
                      <a:pt x="6" y="36"/>
                    </a:lnTo>
                    <a:lnTo>
                      <a:pt x="0" y="36"/>
                    </a:lnTo>
                    <a:lnTo>
                      <a:pt x="6" y="42"/>
                    </a:lnTo>
                    <a:lnTo>
                      <a:pt x="6" y="48"/>
                    </a:lnTo>
                    <a:lnTo>
                      <a:pt x="6" y="42"/>
                    </a:lnTo>
                    <a:lnTo>
                      <a:pt x="6" y="48"/>
                    </a:lnTo>
                    <a:lnTo>
                      <a:pt x="6" y="48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18" y="66"/>
                    </a:lnTo>
                    <a:lnTo>
                      <a:pt x="24" y="78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36" y="72"/>
                    </a:lnTo>
                    <a:lnTo>
                      <a:pt x="30" y="66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42" y="54"/>
                    </a:lnTo>
                    <a:lnTo>
                      <a:pt x="42" y="48"/>
                    </a:lnTo>
                    <a:lnTo>
                      <a:pt x="48" y="54"/>
                    </a:lnTo>
                    <a:lnTo>
                      <a:pt x="54" y="54"/>
                    </a:lnTo>
                    <a:lnTo>
                      <a:pt x="54" y="60"/>
                    </a:lnTo>
                    <a:lnTo>
                      <a:pt x="60" y="54"/>
                    </a:lnTo>
                    <a:lnTo>
                      <a:pt x="66" y="36"/>
                    </a:lnTo>
                    <a:lnTo>
                      <a:pt x="54" y="24"/>
                    </a:lnTo>
                    <a:lnTo>
                      <a:pt x="60" y="18"/>
                    </a:lnTo>
                    <a:lnTo>
                      <a:pt x="60" y="12"/>
                    </a:lnTo>
                    <a:lnTo>
                      <a:pt x="48" y="12"/>
                    </a:lnTo>
                    <a:lnTo>
                      <a:pt x="48" y="0"/>
                    </a:lnTo>
                    <a:lnTo>
                      <a:pt x="36" y="0"/>
                    </a:lnTo>
                    <a:lnTo>
                      <a:pt x="30" y="0"/>
                    </a:lnTo>
                    <a:lnTo>
                      <a:pt x="30" y="12"/>
                    </a:lnTo>
                    <a:lnTo>
                      <a:pt x="18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89" name="Freeform 259">
                <a:extLst>
                  <a:ext uri="{FF2B5EF4-FFF2-40B4-BE49-F238E27FC236}">
                    <a16:creationId xmlns:a16="http://schemas.microsoft.com/office/drawing/2014/main" id="{25172AAA-1175-4712-9A74-9B68AB0E2BB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40" y="2348"/>
                <a:ext cx="90" cy="95"/>
              </a:xfrm>
              <a:custGeom>
                <a:avLst/>
                <a:gdLst>
                  <a:gd name="T0" fmla="*/ 6 w 90"/>
                  <a:gd name="T1" fmla="*/ 6 h 95"/>
                  <a:gd name="T2" fmla="*/ 0 w 90"/>
                  <a:gd name="T3" fmla="*/ 17 h 95"/>
                  <a:gd name="T4" fmla="*/ 0 w 90"/>
                  <a:gd name="T5" fmla="*/ 35 h 95"/>
                  <a:gd name="T6" fmla="*/ 12 w 90"/>
                  <a:gd name="T7" fmla="*/ 41 h 95"/>
                  <a:gd name="T8" fmla="*/ 24 w 90"/>
                  <a:gd name="T9" fmla="*/ 53 h 95"/>
                  <a:gd name="T10" fmla="*/ 30 w 90"/>
                  <a:gd name="T11" fmla="*/ 53 h 95"/>
                  <a:gd name="T12" fmla="*/ 36 w 90"/>
                  <a:gd name="T13" fmla="*/ 59 h 95"/>
                  <a:gd name="T14" fmla="*/ 48 w 90"/>
                  <a:gd name="T15" fmla="*/ 65 h 95"/>
                  <a:gd name="T16" fmla="*/ 60 w 90"/>
                  <a:gd name="T17" fmla="*/ 71 h 95"/>
                  <a:gd name="T18" fmla="*/ 54 w 90"/>
                  <a:gd name="T19" fmla="*/ 83 h 95"/>
                  <a:gd name="T20" fmla="*/ 48 w 90"/>
                  <a:gd name="T21" fmla="*/ 95 h 95"/>
                  <a:gd name="T22" fmla="*/ 66 w 90"/>
                  <a:gd name="T23" fmla="*/ 95 h 95"/>
                  <a:gd name="T24" fmla="*/ 78 w 90"/>
                  <a:gd name="T25" fmla="*/ 95 h 95"/>
                  <a:gd name="T26" fmla="*/ 84 w 90"/>
                  <a:gd name="T27" fmla="*/ 95 h 95"/>
                  <a:gd name="T28" fmla="*/ 90 w 90"/>
                  <a:gd name="T29" fmla="*/ 83 h 95"/>
                  <a:gd name="T30" fmla="*/ 90 w 90"/>
                  <a:gd name="T31" fmla="*/ 71 h 95"/>
                  <a:gd name="T32" fmla="*/ 90 w 90"/>
                  <a:gd name="T33" fmla="*/ 65 h 95"/>
                  <a:gd name="T34" fmla="*/ 90 w 90"/>
                  <a:gd name="T35" fmla="*/ 53 h 95"/>
                  <a:gd name="T36" fmla="*/ 84 w 90"/>
                  <a:gd name="T37" fmla="*/ 53 h 95"/>
                  <a:gd name="T38" fmla="*/ 78 w 90"/>
                  <a:gd name="T39" fmla="*/ 53 h 95"/>
                  <a:gd name="T40" fmla="*/ 78 w 90"/>
                  <a:gd name="T41" fmla="*/ 41 h 95"/>
                  <a:gd name="T42" fmla="*/ 72 w 90"/>
                  <a:gd name="T43" fmla="*/ 35 h 95"/>
                  <a:gd name="T44" fmla="*/ 66 w 90"/>
                  <a:gd name="T45" fmla="*/ 29 h 95"/>
                  <a:gd name="T46" fmla="*/ 48 w 90"/>
                  <a:gd name="T47" fmla="*/ 29 h 95"/>
                  <a:gd name="T48" fmla="*/ 48 w 90"/>
                  <a:gd name="T49" fmla="*/ 12 h 95"/>
                  <a:gd name="T50" fmla="*/ 48 w 90"/>
                  <a:gd name="T51" fmla="*/ 6 h 95"/>
                  <a:gd name="T52" fmla="*/ 48 w 90"/>
                  <a:gd name="T53" fmla="*/ 6 h 95"/>
                  <a:gd name="T54" fmla="*/ 36 w 90"/>
                  <a:gd name="T55" fmla="*/ 0 h 95"/>
                  <a:gd name="T56" fmla="*/ 18 w 90"/>
                  <a:gd name="T57" fmla="*/ 0 h 95"/>
                  <a:gd name="T58" fmla="*/ 6 w 90"/>
                  <a:gd name="T59" fmla="*/ 0 h 95"/>
                  <a:gd name="T60" fmla="*/ 6 w 90"/>
                  <a:gd name="T61" fmla="*/ 6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0" h="95">
                    <a:moveTo>
                      <a:pt x="6" y="6"/>
                    </a:moveTo>
                    <a:lnTo>
                      <a:pt x="0" y="17"/>
                    </a:lnTo>
                    <a:lnTo>
                      <a:pt x="0" y="35"/>
                    </a:lnTo>
                    <a:lnTo>
                      <a:pt x="12" y="41"/>
                    </a:lnTo>
                    <a:lnTo>
                      <a:pt x="24" y="53"/>
                    </a:lnTo>
                    <a:lnTo>
                      <a:pt x="30" y="53"/>
                    </a:lnTo>
                    <a:lnTo>
                      <a:pt x="36" y="59"/>
                    </a:lnTo>
                    <a:lnTo>
                      <a:pt x="48" y="65"/>
                    </a:lnTo>
                    <a:lnTo>
                      <a:pt x="60" y="71"/>
                    </a:lnTo>
                    <a:lnTo>
                      <a:pt x="54" y="83"/>
                    </a:lnTo>
                    <a:lnTo>
                      <a:pt x="48" y="95"/>
                    </a:lnTo>
                    <a:lnTo>
                      <a:pt x="66" y="95"/>
                    </a:lnTo>
                    <a:lnTo>
                      <a:pt x="78" y="95"/>
                    </a:lnTo>
                    <a:lnTo>
                      <a:pt x="84" y="95"/>
                    </a:lnTo>
                    <a:lnTo>
                      <a:pt x="90" y="83"/>
                    </a:lnTo>
                    <a:lnTo>
                      <a:pt x="90" y="71"/>
                    </a:lnTo>
                    <a:lnTo>
                      <a:pt x="90" y="65"/>
                    </a:lnTo>
                    <a:lnTo>
                      <a:pt x="90" y="53"/>
                    </a:lnTo>
                    <a:lnTo>
                      <a:pt x="84" y="53"/>
                    </a:lnTo>
                    <a:lnTo>
                      <a:pt x="78" y="53"/>
                    </a:lnTo>
                    <a:lnTo>
                      <a:pt x="78" y="41"/>
                    </a:lnTo>
                    <a:lnTo>
                      <a:pt x="72" y="35"/>
                    </a:lnTo>
                    <a:lnTo>
                      <a:pt x="66" y="29"/>
                    </a:lnTo>
                    <a:lnTo>
                      <a:pt x="48" y="29"/>
                    </a:lnTo>
                    <a:lnTo>
                      <a:pt x="48" y="12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6" y="0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90" name="Rectangle 260">
                <a:extLst>
                  <a:ext uri="{FF2B5EF4-FFF2-40B4-BE49-F238E27FC236}">
                    <a16:creationId xmlns:a16="http://schemas.microsoft.com/office/drawing/2014/main" id="{AC20D033-80F2-4A3C-AA55-E1648F5DFDD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883" y="2102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91" name="Rectangle 261">
                <a:extLst>
                  <a:ext uri="{FF2B5EF4-FFF2-40B4-BE49-F238E27FC236}">
                    <a16:creationId xmlns:a16="http://schemas.microsoft.com/office/drawing/2014/main" id="{888EADE6-27CB-4DED-9725-2F670D58D58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895" y="2084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92" name="Freeform 262">
                <a:extLst>
                  <a:ext uri="{FF2B5EF4-FFF2-40B4-BE49-F238E27FC236}">
                    <a16:creationId xmlns:a16="http://schemas.microsoft.com/office/drawing/2014/main" id="{AD9987B2-5AEA-4FE6-8F7A-9D86E348E5B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35" y="2120"/>
                <a:ext cx="119" cy="132"/>
              </a:xfrm>
              <a:custGeom>
                <a:avLst/>
                <a:gdLst>
                  <a:gd name="T0" fmla="*/ 89 w 119"/>
                  <a:gd name="T1" fmla="*/ 24 h 132"/>
                  <a:gd name="T2" fmla="*/ 89 w 119"/>
                  <a:gd name="T3" fmla="*/ 24 h 132"/>
                  <a:gd name="T4" fmla="*/ 77 w 119"/>
                  <a:gd name="T5" fmla="*/ 18 h 132"/>
                  <a:gd name="T6" fmla="*/ 65 w 119"/>
                  <a:gd name="T7" fmla="*/ 12 h 132"/>
                  <a:gd name="T8" fmla="*/ 59 w 119"/>
                  <a:gd name="T9" fmla="*/ 6 h 132"/>
                  <a:gd name="T10" fmla="*/ 47 w 119"/>
                  <a:gd name="T11" fmla="*/ 0 h 132"/>
                  <a:gd name="T12" fmla="*/ 35 w 119"/>
                  <a:gd name="T13" fmla="*/ 0 h 132"/>
                  <a:gd name="T14" fmla="*/ 29 w 119"/>
                  <a:gd name="T15" fmla="*/ 0 h 132"/>
                  <a:gd name="T16" fmla="*/ 18 w 119"/>
                  <a:gd name="T17" fmla="*/ 0 h 132"/>
                  <a:gd name="T18" fmla="*/ 12 w 119"/>
                  <a:gd name="T19" fmla="*/ 0 h 132"/>
                  <a:gd name="T20" fmla="*/ 12 w 119"/>
                  <a:gd name="T21" fmla="*/ 12 h 132"/>
                  <a:gd name="T22" fmla="*/ 12 w 119"/>
                  <a:gd name="T23" fmla="*/ 12 h 132"/>
                  <a:gd name="T24" fmla="*/ 12 w 119"/>
                  <a:gd name="T25" fmla="*/ 18 h 132"/>
                  <a:gd name="T26" fmla="*/ 12 w 119"/>
                  <a:gd name="T27" fmla="*/ 24 h 132"/>
                  <a:gd name="T28" fmla="*/ 6 w 119"/>
                  <a:gd name="T29" fmla="*/ 30 h 132"/>
                  <a:gd name="T30" fmla="*/ 0 w 119"/>
                  <a:gd name="T31" fmla="*/ 42 h 132"/>
                  <a:gd name="T32" fmla="*/ 0 w 119"/>
                  <a:gd name="T33" fmla="*/ 42 h 132"/>
                  <a:gd name="T34" fmla="*/ 0 w 119"/>
                  <a:gd name="T35" fmla="*/ 48 h 132"/>
                  <a:gd name="T36" fmla="*/ 0 w 119"/>
                  <a:gd name="T37" fmla="*/ 60 h 132"/>
                  <a:gd name="T38" fmla="*/ 0 w 119"/>
                  <a:gd name="T39" fmla="*/ 72 h 132"/>
                  <a:gd name="T40" fmla="*/ 6 w 119"/>
                  <a:gd name="T41" fmla="*/ 78 h 132"/>
                  <a:gd name="T42" fmla="*/ 12 w 119"/>
                  <a:gd name="T43" fmla="*/ 84 h 132"/>
                  <a:gd name="T44" fmla="*/ 12 w 119"/>
                  <a:gd name="T45" fmla="*/ 90 h 132"/>
                  <a:gd name="T46" fmla="*/ 23 w 119"/>
                  <a:gd name="T47" fmla="*/ 96 h 132"/>
                  <a:gd name="T48" fmla="*/ 35 w 119"/>
                  <a:gd name="T49" fmla="*/ 102 h 132"/>
                  <a:gd name="T50" fmla="*/ 47 w 119"/>
                  <a:gd name="T51" fmla="*/ 102 h 132"/>
                  <a:gd name="T52" fmla="*/ 53 w 119"/>
                  <a:gd name="T53" fmla="*/ 108 h 132"/>
                  <a:gd name="T54" fmla="*/ 53 w 119"/>
                  <a:gd name="T55" fmla="*/ 120 h 132"/>
                  <a:gd name="T56" fmla="*/ 59 w 119"/>
                  <a:gd name="T57" fmla="*/ 126 h 132"/>
                  <a:gd name="T58" fmla="*/ 59 w 119"/>
                  <a:gd name="T59" fmla="*/ 126 h 132"/>
                  <a:gd name="T60" fmla="*/ 65 w 119"/>
                  <a:gd name="T61" fmla="*/ 126 h 132"/>
                  <a:gd name="T62" fmla="*/ 83 w 119"/>
                  <a:gd name="T63" fmla="*/ 132 h 132"/>
                  <a:gd name="T64" fmla="*/ 89 w 119"/>
                  <a:gd name="T65" fmla="*/ 126 h 132"/>
                  <a:gd name="T66" fmla="*/ 95 w 119"/>
                  <a:gd name="T67" fmla="*/ 126 h 132"/>
                  <a:gd name="T68" fmla="*/ 107 w 119"/>
                  <a:gd name="T69" fmla="*/ 120 h 132"/>
                  <a:gd name="T70" fmla="*/ 119 w 119"/>
                  <a:gd name="T71" fmla="*/ 114 h 132"/>
                  <a:gd name="T72" fmla="*/ 107 w 119"/>
                  <a:gd name="T73" fmla="*/ 108 h 132"/>
                  <a:gd name="T74" fmla="*/ 107 w 119"/>
                  <a:gd name="T75" fmla="*/ 96 h 132"/>
                  <a:gd name="T76" fmla="*/ 107 w 119"/>
                  <a:gd name="T77" fmla="*/ 84 h 132"/>
                  <a:gd name="T78" fmla="*/ 107 w 119"/>
                  <a:gd name="T79" fmla="*/ 84 h 132"/>
                  <a:gd name="T80" fmla="*/ 107 w 119"/>
                  <a:gd name="T81" fmla="*/ 72 h 132"/>
                  <a:gd name="T82" fmla="*/ 101 w 119"/>
                  <a:gd name="T83" fmla="*/ 60 h 132"/>
                  <a:gd name="T84" fmla="*/ 107 w 119"/>
                  <a:gd name="T85" fmla="*/ 42 h 132"/>
                  <a:gd name="T86" fmla="*/ 95 w 119"/>
                  <a:gd name="T87" fmla="*/ 36 h 132"/>
                  <a:gd name="T88" fmla="*/ 89 w 119"/>
                  <a:gd name="T89" fmla="*/ 24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9" h="132">
                    <a:moveTo>
                      <a:pt x="89" y="24"/>
                    </a:moveTo>
                    <a:lnTo>
                      <a:pt x="89" y="24"/>
                    </a:lnTo>
                    <a:lnTo>
                      <a:pt x="77" y="18"/>
                    </a:lnTo>
                    <a:lnTo>
                      <a:pt x="65" y="12"/>
                    </a:lnTo>
                    <a:lnTo>
                      <a:pt x="59" y="6"/>
                    </a:lnTo>
                    <a:lnTo>
                      <a:pt x="47" y="0"/>
                    </a:lnTo>
                    <a:lnTo>
                      <a:pt x="35" y="0"/>
                    </a:lnTo>
                    <a:lnTo>
                      <a:pt x="29" y="0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8"/>
                    </a:lnTo>
                    <a:lnTo>
                      <a:pt x="12" y="24"/>
                    </a:lnTo>
                    <a:lnTo>
                      <a:pt x="6" y="30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8"/>
                    </a:lnTo>
                    <a:lnTo>
                      <a:pt x="0" y="60"/>
                    </a:lnTo>
                    <a:lnTo>
                      <a:pt x="0" y="72"/>
                    </a:lnTo>
                    <a:lnTo>
                      <a:pt x="6" y="78"/>
                    </a:lnTo>
                    <a:lnTo>
                      <a:pt x="12" y="84"/>
                    </a:lnTo>
                    <a:lnTo>
                      <a:pt x="12" y="90"/>
                    </a:lnTo>
                    <a:lnTo>
                      <a:pt x="23" y="96"/>
                    </a:lnTo>
                    <a:lnTo>
                      <a:pt x="35" y="102"/>
                    </a:lnTo>
                    <a:lnTo>
                      <a:pt x="47" y="102"/>
                    </a:lnTo>
                    <a:lnTo>
                      <a:pt x="53" y="108"/>
                    </a:lnTo>
                    <a:lnTo>
                      <a:pt x="53" y="120"/>
                    </a:lnTo>
                    <a:lnTo>
                      <a:pt x="59" y="126"/>
                    </a:lnTo>
                    <a:lnTo>
                      <a:pt x="59" y="126"/>
                    </a:lnTo>
                    <a:lnTo>
                      <a:pt x="65" y="126"/>
                    </a:lnTo>
                    <a:lnTo>
                      <a:pt x="83" y="132"/>
                    </a:lnTo>
                    <a:lnTo>
                      <a:pt x="89" y="126"/>
                    </a:lnTo>
                    <a:lnTo>
                      <a:pt x="95" y="126"/>
                    </a:lnTo>
                    <a:lnTo>
                      <a:pt x="107" y="120"/>
                    </a:lnTo>
                    <a:lnTo>
                      <a:pt x="119" y="114"/>
                    </a:lnTo>
                    <a:lnTo>
                      <a:pt x="107" y="108"/>
                    </a:lnTo>
                    <a:lnTo>
                      <a:pt x="107" y="96"/>
                    </a:lnTo>
                    <a:lnTo>
                      <a:pt x="107" y="84"/>
                    </a:lnTo>
                    <a:lnTo>
                      <a:pt x="107" y="84"/>
                    </a:lnTo>
                    <a:lnTo>
                      <a:pt x="107" y="72"/>
                    </a:lnTo>
                    <a:lnTo>
                      <a:pt x="101" y="60"/>
                    </a:lnTo>
                    <a:lnTo>
                      <a:pt x="107" y="42"/>
                    </a:lnTo>
                    <a:lnTo>
                      <a:pt x="95" y="36"/>
                    </a:lnTo>
                    <a:lnTo>
                      <a:pt x="89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93" name="Freeform 263">
                <a:extLst>
                  <a:ext uri="{FF2B5EF4-FFF2-40B4-BE49-F238E27FC236}">
                    <a16:creationId xmlns:a16="http://schemas.microsoft.com/office/drawing/2014/main" id="{1D3DD15D-57CA-4899-BE40-15BF9596AA5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36" y="2174"/>
                <a:ext cx="6" cy="12"/>
              </a:xfrm>
              <a:custGeom>
                <a:avLst/>
                <a:gdLst>
                  <a:gd name="T0" fmla="*/ 6 w 6"/>
                  <a:gd name="T1" fmla="*/ 12 h 12"/>
                  <a:gd name="T2" fmla="*/ 6 w 6"/>
                  <a:gd name="T3" fmla="*/ 0 h 12"/>
                  <a:gd name="T4" fmla="*/ 0 w 6"/>
                  <a:gd name="T5" fmla="*/ 6 h 12"/>
                  <a:gd name="T6" fmla="*/ 6 w 6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2">
                    <a:moveTo>
                      <a:pt x="6" y="12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94" name="Freeform 264">
                <a:extLst>
                  <a:ext uri="{FF2B5EF4-FFF2-40B4-BE49-F238E27FC236}">
                    <a16:creationId xmlns:a16="http://schemas.microsoft.com/office/drawing/2014/main" id="{B374C397-8BD2-4062-AA44-B30E10629C2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35" y="2054"/>
                <a:ext cx="59" cy="66"/>
              </a:xfrm>
              <a:custGeom>
                <a:avLst/>
                <a:gdLst>
                  <a:gd name="T0" fmla="*/ 53 w 59"/>
                  <a:gd name="T1" fmla="*/ 6 h 66"/>
                  <a:gd name="T2" fmla="*/ 47 w 59"/>
                  <a:gd name="T3" fmla="*/ 0 h 66"/>
                  <a:gd name="T4" fmla="*/ 41 w 59"/>
                  <a:gd name="T5" fmla="*/ 6 h 66"/>
                  <a:gd name="T6" fmla="*/ 29 w 59"/>
                  <a:gd name="T7" fmla="*/ 6 h 66"/>
                  <a:gd name="T8" fmla="*/ 23 w 59"/>
                  <a:gd name="T9" fmla="*/ 6 h 66"/>
                  <a:gd name="T10" fmla="*/ 23 w 59"/>
                  <a:gd name="T11" fmla="*/ 6 h 66"/>
                  <a:gd name="T12" fmla="*/ 18 w 59"/>
                  <a:gd name="T13" fmla="*/ 6 h 66"/>
                  <a:gd name="T14" fmla="*/ 12 w 59"/>
                  <a:gd name="T15" fmla="*/ 6 h 66"/>
                  <a:gd name="T16" fmla="*/ 12 w 59"/>
                  <a:gd name="T17" fmla="*/ 18 h 66"/>
                  <a:gd name="T18" fmla="*/ 18 w 59"/>
                  <a:gd name="T19" fmla="*/ 24 h 66"/>
                  <a:gd name="T20" fmla="*/ 12 w 59"/>
                  <a:gd name="T21" fmla="*/ 30 h 66"/>
                  <a:gd name="T22" fmla="*/ 6 w 59"/>
                  <a:gd name="T23" fmla="*/ 42 h 66"/>
                  <a:gd name="T24" fmla="*/ 0 w 59"/>
                  <a:gd name="T25" fmla="*/ 54 h 66"/>
                  <a:gd name="T26" fmla="*/ 0 w 59"/>
                  <a:gd name="T27" fmla="*/ 66 h 66"/>
                  <a:gd name="T28" fmla="*/ 6 w 59"/>
                  <a:gd name="T29" fmla="*/ 66 h 66"/>
                  <a:gd name="T30" fmla="*/ 12 w 59"/>
                  <a:gd name="T31" fmla="*/ 66 h 66"/>
                  <a:gd name="T32" fmla="*/ 18 w 59"/>
                  <a:gd name="T33" fmla="*/ 66 h 66"/>
                  <a:gd name="T34" fmla="*/ 29 w 59"/>
                  <a:gd name="T35" fmla="*/ 66 h 66"/>
                  <a:gd name="T36" fmla="*/ 35 w 59"/>
                  <a:gd name="T37" fmla="*/ 66 h 66"/>
                  <a:gd name="T38" fmla="*/ 47 w 59"/>
                  <a:gd name="T39" fmla="*/ 66 h 66"/>
                  <a:gd name="T40" fmla="*/ 47 w 59"/>
                  <a:gd name="T41" fmla="*/ 48 h 66"/>
                  <a:gd name="T42" fmla="*/ 53 w 59"/>
                  <a:gd name="T43" fmla="*/ 36 h 66"/>
                  <a:gd name="T44" fmla="*/ 59 w 59"/>
                  <a:gd name="T45" fmla="*/ 30 h 66"/>
                  <a:gd name="T46" fmla="*/ 53 w 59"/>
                  <a:gd name="T47" fmla="*/ 18 h 66"/>
                  <a:gd name="T48" fmla="*/ 53 w 59"/>
                  <a:gd name="T49" fmla="*/ 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9" h="66">
                    <a:moveTo>
                      <a:pt x="53" y="6"/>
                    </a:moveTo>
                    <a:lnTo>
                      <a:pt x="47" y="0"/>
                    </a:lnTo>
                    <a:lnTo>
                      <a:pt x="41" y="6"/>
                    </a:lnTo>
                    <a:lnTo>
                      <a:pt x="29" y="6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18" y="6"/>
                    </a:lnTo>
                    <a:lnTo>
                      <a:pt x="12" y="6"/>
                    </a:lnTo>
                    <a:lnTo>
                      <a:pt x="12" y="18"/>
                    </a:lnTo>
                    <a:lnTo>
                      <a:pt x="18" y="24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0" y="54"/>
                    </a:lnTo>
                    <a:lnTo>
                      <a:pt x="0" y="66"/>
                    </a:lnTo>
                    <a:lnTo>
                      <a:pt x="6" y="66"/>
                    </a:lnTo>
                    <a:lnTo>
                      <a:pt x="12" y="66"/>
                    </a:lnTo>
                    <a:lnTo>
                      <a:pt x="18" y="66"/>
                    </a:lnTo>
                    <a:lnTo>
                      <a:pt x="29" y="66"/>
                    </a:lnTo>
                    <a:lnTo>
                      <a:pt x="35" y="66"/>
                    </a:lnTo>
                    <a:lnTo>
                      <a:pt x="47" y="66"/>
                    </a:lnTo>
                    <a:lnTo>
                      <a:pt x="47" y="48"/>
                    </a:lnTo>
                    <a:lnTo>
                      <a:pt x="53" y="36"/>
                    </a:lnTo>
                    <a:lnTo>
                      <a:pt x="59" y="30"/>
                    </a:lnTo>
                    <a:lnTo>
                      <a:pt x="53" y="18"/>
                    </a:lnTo>
                    <a:lnTo>
                      <a:pt x="53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95" name="Freeform 265">
                <a:extLst>
                  <a:ext uri="{FF2B5EF4-FFF2-40B4-BE49-F238E27FC236}">
                    <a16:creationId xmlns:a16="http://schemas.microsoft.com/office/drawing/2014/main" id="{22F13150-A96E-4EF8-9A3D-E7561993777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43" y="2042"/>
                <a:ext cx="210" cy="228"/>
              </a:xfrm>
              <a:custGeom>
                <a:avLst/>
                <a:gdLst>
                  <a:gd name="T0" fmla="*/ 186 w 210"/>
                  <a:gd name="T1" fmla="*/ 90 h 228"/>
                  <a:gd name="T2" fmla="*/ 186 w 210"/>
                  <a:gd name="T3" fmla="*/ 96 h 228"/>
                  <a:gd name="T4" fmla="*/ 186 w 210"/>
                  <a:gd name="T5" fmla="*/ 108 h 228"/>
                  <a:gd name="T6" fmla="*/ 192 w 210"/>
                  <a:gd name="T7" fmla="*/ 126 h 228"/>
                  <a:gd name="T8" fmla="*/ 192 w 210"/>
                  <a:gd name="T9" fmla="*/ 150 h 228"/>
                  <a:gd name="T10" fmla="*/ 204 w 210"/>
                  <a:gd name="T11" fmla="*/ 162 h 228"/>
                  <a:gd name="T12" fmla="*/ 186 w 210"/>
                  <a:gd name="T13" fmla="*/ 168 h 228"/>
                  <a:gd name="T14" fmla="*/ 180 w 210"/>
                  <a:gd name="T15" fmla="*/ 192 h 228"/>
                  <a:gd name="T16" fmla="*/ 180 w 210"/>
                  <a:gd name="T17" fmla="*/ 210 h 228"/>
                  <a:gd name="T18" fmla="*/ 192 w 210"/>
                  <a:gd name="T19" fmla="*/ 216 h 228"/>
                  <a:gd name="T20" fmla="*/ 186 w 210"/>
                  <a:gd name="T21" fmla="*/ 228 h 228"/>
                  <a:gd name="T22" fmla="*/ 174 w 210"/>
                  <a:gd name="T23" fmla="*/ 216 h 228"/>
                  <a:gd name="T24" fmla="*/ 162 w 210"/>
                  <a:gd name="T25" fmla="*/ 204 h 228"/>
                  <a:gd name="T26" fmla="*/ 144 w 210"/>
                  <a:gd name="T27" fmla="*/ 204 h 228"/>
                  <a:gd name="T28" fmla="*/ 132 w 210"/>
                  <a:gd name="T29" fmla="*/ 204 h 228"/>
                  <a:gd name="T30" fmla="*/ 120 w 210"/>
                  <a:gd name="T31" fmla="*/ 198 h 228"/>
                  <a:gd name="T32" fmla="*/ 114 w 210"/>
                  <a:gd name="T33" fmla="*/ 198 h 228"/>
                  <a:gd name="T34" fmla="*/ 108 w 210"/>
                  <a:gd name="T35" fmla="*/ 168 h 228"/>
                  <a:gd name="T36" fmla="*/ 90 w 210"/>
                  <a:gd name="T37" fmla="*/ 156 h 228"/>
                  <a:gd name="T38" fmla="*/ 84 w 210"/>
                  <a:gd name="T39" fmla="*/ 150 h 228"/>
                  <a:gd name="T40" fmla="*/ 66 w 210"/>
                  <a:gd name="T41" fmla="*/ 162 h 228"/>
                  <a:gd name="T42" fmla="*/ 54 w 210"/>
                  <a:gd name="T43" fmla="*/ 150 h 228"/>
                  <a:gd name="T44" fmla="*/ 42 w 210"/>
                  <a:gd name="T45" fmla="*/ 138 h 228"/>
                  <a:gd name="T46" fmla="*/ 24 w 210"/>
                  <a:gd name="T47" fmla="*/ 138 h 228"/>
                  <a:gd name="T48" fmla="*/ 6 w 210"/>
                  <a:gd name="T49" fmla="*/ 138 h 228"/>
                  <a:gd name="T50" fmla="*/ 6 w 210"/>
                  <a:gd name="T51" fmla="*/ 132 h 228"/>
                  <a:gd name="T52" fmla="*/ 12 w 210"/>
                  <a:gd name="T53" fmla="*/ 120 h 228"/>
                  <a:gd name="T54" fmla="*/ 18 w 210"/>
                  <a:gd name="T55" fmla="*/ 120 h 228"/>
                  <a:gd name="T56" fmla="*/ 30 w 210"/>
                  <a:gd name="T57" fmla="*/ 126 h 228"/>
                  <a:gd name="T58" fmla="*/ 42 w 210"/>
                  <a:gd name="T59" fmla="*/ 108 h 228"/>
                  <a:gd name="T60" fmla="*/ 48 w 210"/>
                  <a:gd name="T61" fmla="*/ 90 h 228"/>
                  <a:gd name="T62" fmla="*/ 60 w 210"/>
                  <a:gd name="T63" fmla="*/ 66 h 228"/>
                  <a:gd name="T64" fmla="*/ 66 w 210"/>
                  <a:gd name="T65" fmla="*/ 48 h 228"/>
                  <a:gd name="T66" fmla="*/ 72 w 210"/>
                  <a:gd name="T67" fmla="*/ 30 h 228"/>
                  <a:gd name="T68" fmla="*/ 72 w 210"/>
                  <a:gd name="T69" fmla="*/ 12 h 228"/>
                  <a:gd name="T70" fmla="*/ 90 w 210"/>
                  <a:gd name="T71" fmla="*/ 6 h 228"/>
                  <a:gd name="T72" fmla="*/ 114 w 210"/>
                  <a:gd name="T73" fmla="*/ 12 h 228"/>
                  <a:gd name="T74" fmla="*/ 120 w 210"/>
                  <a:gd name="T75" fmla="*/ 6 h 228"/>
                  <a:gd name="T76" fmla="*/ 144 w 210"/>
                  <a:gd name="T77" fmla="*/ 0 h 228"/>
                  <a:gd name="T78" fmla="*/ 156 w 210"/>
                  <a:gd name="T79" fmla="*/ 0 h 228"/>
                  <a:gd name="T80" fmla="*/ 168 w 210"/>
                  <a:gd name="T81" fmla="*/ 0 h 228"/>
                  <a:gd name="T82" fmla="*/ 180 w 210"/>
                  <a:gd name="T83" fmla="*/ 6 h 228"/>
                  <a:gd name="T84" fmla="*/ 192 w 210"/>
                  <a:gd name="T85" fmla="*/ 6 h 228"/>
                  <a:gd name="T86" fmla="*/ 204 w 210"/>
                  <a:gd name="T87" fmla="*/ 18 h 228"/>
                  <a:gd name="T88" fmla="*/ 210 w 210"/>
                  <a:gd name="T89" fmla="*/ 36 h 228"/>
                  <a:gd name="T90" fmla="*/ 198 w 210"/>
                  <a:gd name="T91" fmla="*/ 54 h 228"/>
                  <a:gd name="T92" fmla="*/ 192 w 210"/>
                  <a:gd name="T93" fmla="*/ 7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0" h="228">
                    <a:moveTo>
                      <a:pt x="192" y="78"/>
                    </a:moveTo>
                    <a:lnTo>
                      <a:pt x="186" y="90"/>
                    </a:lnTo>
                    <a:lnTo>
                      <a:pt x="186" y="96"/>
                    </a:lnTo>
                    <a:lnTo>
                      <a:pt x="186" y="96"/>
                    </a:lnTo>
                    <a:lnTo>
                      <a:pt x="186" y="96"/>
                    </a:lnTo>
                    <a:lnTo>
                      <a:pt x="186" y="108"/>
                    </a:lnTo>
                    <a:lnTo>
                      <a:pt x="192" y="120"/>
                    </a:lnTo>
                    <a:lnTo>
                      <a:pt x="192" y="126"/>
                    </a:lnTo>
                    <a:lnTo>
                      <a:pt x="192" y="138"/>
                    </a:lnTo>
                    <a:lnTo>
                      <a:pt x="192" y="150"/>
                    </a:lnTo>
                    <a:lnTo>
                      <a:pt x="198" y="156"/>
                    </a:lnTo>
                    <a:lnTo>
                      <a:pt x="204" y="162"/>
                    </a:lnTo>
                    <a:lnTo>
                      <a:pt x="192" y="168"/>
                    </a:lnTo>
                    <a:lnTo>
                      <a:pt x="186" y="168"/>
                    </a:lnTo>
                    <a:lnTo>
                      <a:pt x="180" y="180"/>
                    </a:lnTo>
                    <a:lnTo>
                      <a:pt x="180" y="192"/>
                    </a:lnTo>
                    <a:lnTo>
                      <a:pt x="180" y="198"/>
                    </a:lnTo>
                    <a:lnTo>
                      <a:pt x="180" y="210"/>
                    </a:lnTo>
                    <a:lnTo>
                      <a:pt x="186" y="216"/>
                    </a:lnTo>
                    <a:lnTo>
                      <a:pt x="192" y="216"/>
                    </a:lnTo>
                    <a:lnTo>
                      <a:pt x="192" y="228"/>
                    </a:lnTo>
                    <a:lnTo>
                      <a:pt x="186" y="228"/>
                    </a:lnTo>
                    <a:lnTo>
                      <a:pt x="186" y="228"/>
                    </a:lnTo>
                    <a:lnTo>
                      <a:pt x="174" y="216"/>
                    </a:lnTo>
                    <a:lnTo>
                      <a:pt x="168" y="210"/>
                    </a:lnTo>
                    <a:lnTo>
                      <a:pt x="162" y="204"/>
                    </a:lnTo>
                    <a:lnTo>
                      <a:pt x="156" y="210"/>
                    </a:lnTo>
                    <a:lnTo>
                      <a:pt x="144" y="204"/>
                    </a:lnTo>
                    <a:lnTo>
                      <a:pt x="144" y="204"/>
                    </a:lnTo>
                    <a:lnTo>
                      <a:pt x="132" y="204"/>
                    </a:lnTo>
                    <a:lnTo>
                      <a:pt x="132" y="198"/>
                    </a:lnTo>
                    <a:lnTo>
                      <a:pt x="120" y="198"/>
                    </a:lnTo>
                    <a:lnTo>
                      <a:pt x="114" y="204"/>
                    </a:lnTo>
                    <a:lnTo>
                      <a:pt x="114" y="198"/>
                    </a:lnTo>
                    <a:lnTo>
                      <a:pt x="108" y="186"/>
                    </a:lnTo>
                    <a:lnTo>
                      <a:pt x="108" y="168"/>
                    </a:lnTo>
                    <a:lnTo>
                      <a:pt x="108" y="156"/>
                    </a:lnTo>
                    <a:lnTo>
                      <a:pt x="90" y="156"/>
                    </a:lnTo>
                    <a:lnTo>
                      <a:pt x="96" y="150"/>
                    </a:lnTo>
                    <a:lnTo>
                      <a:pt x="84" y="150"/>
                    </a:lnTo>
                    <a:lnTo>
                      <a:pt x="78" y="162"/>
                    </a:lnTo>
                    <a:lnTo>
                      <a:pt x="66" y="162"/>
                    </a:lnTo>
                    <a:lnTo>
                      <a:pt x="60" y="162"/>
                    </a:lnTo>
                    <a:lnTo>
                      <a:pt x="54" y="150"/>
                    </a:lnTo>
                    <a:lnTo>
                      <a:pt x="48" y="138"/>
                    </a:lnTo>
                    <a:lnTo>
                      <a:pt x="42" y="138"/>
                    </a:lnTo>
                    <a:lnTo>
                      <a:pt x="30" y="138"/>
                    </a:lnTo>
                    <a:lnTo>
                      <a:pt x="24" y="138"/>
                    </a:lnTo>
                    <a:lnTo>
                      <a:pt x="12" y="138"/>
                    </a:lnTo>
                    <a:lnTo>
                      <a:pt x="6" y="138"/>
                    </a:lnTo>
                    <a:lnTo>
                      <a:pt x="0" y="132"/>
                    </a:lnTo>
                    <a:lnTo>
                      <a:pt x="6" y="132"/>
                    </a:lnTo>
                    <a:lnTo>
                      <a:pt x="6" y="126"/>
                    </a:lnTo>
                    <a:lnTo>
                      <a:pt x="12" y="120"/>
                    </a:lnTo>
                    <a:lnTo>
                      <a:pt x="18" y="120"/>
                    </a:lnTo>
                    <a:lnTo>
                      <a:pt x="18" y="120"/>
                    </a:lnTo>
                    <a:lnTo>
                      <a:pt x="24" y="120"/>
                    </a:lnTo>
                    <a:lnTo>
                      <a:pt x="30" y="126"/>
                    </a:lnTo>
                    <a:lnTo>
                      <a:pt x="36" y="114"/>
                    </a:lnTo>
                    <a:lnTo>
                      <a:pt x="42" y="108"/>
                    </a:lnTo>
                    <a:lnTo>
                      <a:pt x="48" y="96"/>
                    </a:lnTo>
                    <a:lnTo>
                      <a:pt x="48" y="90"/>
                    </a:lnTo>
                    <a:lnTo>
                      <a:pt x="54" y="78"/>
                    </a:lnTo>
                    <a:lnTo>
                      <a:pt x="60" y="66"/>
                    </a:lnTo>
                    <a:lnTo>
                      <a:pt x="66" y="60"/>
                    </a:lnTo>
                    <a:lnTo>
                      <a:pt x="66" y="48"/>
                    </a:lnTo>
                    <a:lnTo>
                      <a:pt x="66" y="42"/>
                    </a:lnTo>
                    <a:lnTo>
                      <a:pt x="72" y="30"/>
                    </a:lnTo>
                    <a:lnTo>
                      <a:pt x="72" y="18"/>
                    </a:lnTo>
                    <a:lnTo>
                      <a:pt x="72" y="12"/>
                    </a:lnTo>
                    <a:lnTo>
                      <a:pt x="78" y="0"/>
                    </a:lnTo>
                    <a:lnTo>
                      <a:pt x="90" y="6"/>
                    </a:lnTo>
                    <a:lnTo>
                      <a:pt x="102" y="6"/>
                    </a:lnTo>
                    <a:lnTo>
                      <a:pt x="114" y="12"/>
                    </a:lnTo>
                    <a:lnTo>
                      <a:pt x="120" y="6"/>
                    </a:lnTo>
                    <a:lnTo>
                      <a:pt x="120" y="6"/>
                    </a:lnTo>
                    <a:lnTo>
                      <a:pt x="132" y="0"/>
                    </a:lnTo>
                    <a:lnTo>
                      <a:pt x="144" y="0"/>
                    </a:lnTo>
                    <a:lnTo>
                      <a:pt x="144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6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12"/>
                    </a:lnTo>
                    <a:lnTo>
                      <a:pt x="204" y="18"/>
                    </a:lnTo>
                    <a:lnTo>
                      <a:pt x="204" y="30"/>
                    </a:lnTo>
                    <a:lnTo>
                      <a:pt x="210" y="36"/>
                    </a:lnTo>
                    <a:lnTo>
                      <a:pt x="204" y="42"/>
                    </a:lnTo>
                    <a:lnTo>
                      <a:pt x="198" y="54"/>
                    </a:lnTo>
                    <a:lnTo>
                      <a:pt x="192" y="66"/>
                    </a:lnTo>
                    <a:lnTo>
                      <a:pt x="192" y="7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96" name="Freeform 266">
                <a:extLst>
                  <a:ext uri="{FF2B5EF4-FFF2-40B4-BE49-F238E27FC236}">
                    <a16:creationId xmlns:a16="http://schemas.microsoft.com/office/drawing/2014/main" id="{F6672508-8F10-4FE0-B132-7F1C1D9CBA3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51" y="2204"/>
                <a:ext cx="125" cy="126"/>
              </a:xfrm>
              <a:custGeom>
                <a:avLst/>
                <a:gdLst>
                  <a:gd name="T0" fmla="*/ 24 w 125"/>
                  <a:gd name="T1" fmla="*/ 60 h 126"/>
                  <a:gd name="T2" fmla="*/ 12 w 125"/>
                  <a:gd name="T3" fmla="*/ 60 h 126"/>
                  <a:gd name="T4" fmla="*/ 0 w 125"/>
                  <a:gd name="T5" fmla="*/ 60 h 126"/>
                  <a:gd name="T6" fmla="*/ 0 w 125"/>
                  <a:gd name="T7" fmla="*/ 72 h 126"/>
                  <a:gd name="T8" fmla="*/ 0 w 125"/>
                  <a:gd name="T9" fmla="*/ 84 h 126"/>
                  <a:gd name="T10" fmla="*/ 0 w 125"/>
                  <a:gd name="T11" fmla="*/ 90 h 126"/>
                  <a:gd name="T12" fmla="*/ 0 w 125"/>
                  <a:gd name="T13" fmla="*/ 102 h 126"/>
                  <a:gd name="T14" fmla="*/ 6 w 125"/>
                  <a:gd name="T15" fmla="*/ 108 h 126"/>
                  <a:gd name="T16" fmla="*/ 12 w 125"/>
                  <a:gd name="T17" fmla="*/ 120 h 126"/>
                  <a:gd name="T18" fmla="*/ 24 w 125"/>
                  <a:gd name="T19" fmla="*/ 120 h 126"/>
                  <a:gd name="T20" fmla="*/ 36 w 125"/>
                  <a:gd name="T21" fmla="*/ 120 h 126"/>
                  <a:gd name="T22" fmla="*/ 48 w 125"/>
                  <a:gd name="T23" fmla="*/ 126 h 126"/>
                  <a:gd name="T24" fmla="*/ 60 w 125"/>
                  <a:gd name="T25" fmla="*/ 114 h 126"/>
                  <a:gd name="T26" fmla="*/ 72 w 125"/>
                  <a:gd name="T27" fmla="*/ 108 h 126"/>
                  <a:gd name="T28" fmla="*/ 72 w 125"/>
                  <a:gd name="T29" fmla="*/ 102 h 126"/>
                  <a:gd name="T30" fmla="*/ 84 w 125"/>
                  <a:gd name="T31" fmla="*/ 96 h 126"/>
                  <a:gd name="T32" fmla="*/ 90 w 125"/>
                  <a:gd name="T33" fmla="*/ 96 h 126"/>
                  <a:gd name="T34" fmla="*/ 90 w 125"/>
                  <a:gd name="T35" fmla="*/ 90 h 126"/>
                  <a:gd name="T36" fmla="*/ 96 w 125"/>
                  <a:gd name="T37" fmla="*/ 84 h 126"/>
                  <a:gd name="T38" fmla="*/ 102 w 125"/>
                  <a:gd name="T39" fmla="*/ 84 h 126"/>
                  <a:gd name="T40" fmla="*/ 113 w 125"/>
                  <a:gd name="T41" fmla="*/ 78 h 126"/>
                  <a:gd name="T42" fmla="*/ 119 w 125"/>
                  <a:gd name="T43" fmla="*/ 72 h 126"/>
                  <a:gd name="T44" fmla="*/ 113 w 125"/>
                  <a:gd name="T45" fmla="*/ 72 h 126"/>
                  <a:gd name="T46" fmla="*/ 119 w 125"/>
                  <a:gd name="T47" fmla="*/ 60 h 126"/>
                  <a:gd name="T48" fmla="*/ 125 w 125"/>
                  <a:gd name="T49" fmla="*/ 54 h 126"/>
                  <a:gd name="T50" fmla="*/ 125 w 125"/>
                  <a:gd name="T51" fmla="*/ 42 h 126"/>
                  <a:gd name="T52" fmla="*/ 125 w 125"/>
                  <a:gd name="T53" fmla="*/ 36 h 126"/>
                  <a:gd name="T54" fmla="*/ 125 w 125"/>
                  <a:gd name="T55" fmla="*/ 30 h 126"/>
                  <a:gd name="T56" fmla="*/ 119 w 125"/>
                  <a:gd name="T57" fmla="*/ 18 h 126"/>
                  <a:gd name="T58" fmla="*/ 119 w 125"/>
                  <a:gd name="T59" fmla="*/ 18 h 126"/>
                  <a:gd name="T60" fmla="*/ 107 w 125"/>
                  <a:gd name="T61" fmla="*/ 12 h 126"/>
                  <a:gd name="T62" fmla="*/ 96 w 125"/>
                  <a:gd name="T63" fmla="*/ 6 h 126"/>
                  <a:gd name="T64" fmla="*/ 96 w 125"/>
                  <a:gd name="T65" fmla="*/ 0 h 126"/>
                  <a:gd name="T66" fmla="*/ 84 w 125"/>
                  <a:gd name="T67" fmla="*/ 6 h 126"/>
                  <a:gd name="T68" fmla="*/ 78 w 125"/>
                  <a:gd name="T69" fmla="*/ 6 h 126"/>
                  <a:gd name="T70" fmla="*/ 72 w 125"/>
                  <a:gd name="T71" fmla="*/ 18 h 126"/>
                  <a:gd name="T72" fmla="*/ 72 w 125"/>
                  <a:gd name="T73" fmla="*/ 30 h 126"/>
                  <a:gd name="T74" fmla="*/ 72 w 125"/>
                  <a:gd name="T75" fmla="*/ 36 h 126"/>
                  <a:gd name="T76" fmla="*/ 72 w 125"/>
                  <a:gd name="T77" fmla="*/ 48 h 126"/>
                  <a:gd name="T78" fmla="*/ 78 w 125"/>
                  <a:gd name="T79" fmla="*/ 54 h 126"/>
                  <a:gd name="T80" fmla="*/ 84 w 125"/>
                  <a:gd name="T81" fmla="*/ 54 h 126"/>
                  <a:gd name="T82" fmla="*/ 84 w 125"/>
                  <a:gd name="T83" fmla="*/ 66 h 126"/>
                  <a:gd name="T84" fmla="*/ 78 w 125"/>
                  <a:gd name="T85" fmla="*/ 66 h 126"/>
                  <a:gd name="T86" fmla="*/ 78 w 125"/>
                  <a:gd name="T87" fmla="*/ 66 h 126"/>
                  <a:gd name="T88" fmla="*/ 66 w 125"/>
                  <a:gd name="T89" fmla="*/ 54 h 126"/>
                  <a:gd name="T90" fmla="*/ 60 w 125"/>
                  <a:gd name="T91" fmla="*/ 48 h 126"/>
                  <a:gd name="T92" fmla="*/ 54 w 125"/>
                  <a:gd name="T93" fmla="*/ 42 h 126"/>
                  <a:gd name="T94" fmla="*/ 48 w 125"/>
                  <a:gd name="T95" fmla="*/ 48 h 126"/>
                  <a:gd name="T96" fmla="*/ 36 w 125"/>
                  <a:gd name="T97" fmla="*/ 42 h 126"/>
                  <a:gd name="T98" fmla="*/ 36 w 125"/>
                  <a:gd name="T99" fmla="*/ 42 h 126"/>
                  <a:gd name="T100" fmla="*/ 24 w 125"/>
                  <a:gd name="T101" fmla="*/ 42 h 126"/>
                  <a:gd name="T102" fmla="*/ 24 w 125"/>
                  <a:gd name="T103" fmla="*/ 36 h 126"/>
                  <a:gd name="T104" fmla="*/ 24 w 125"/>
                  <a:gd name="T105" fmla="*/ 48 h 126"/>
                  <a:gd name="T106" fmla="*/ 24 w 125"/>
                  <a:gd name="T107" fmla="*/ 6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5" h="126">
                    <a:moveTo>
                      <a:pt x="24" y="60"/>
                    </a:moveTo>
                    <a:lnTo>
                      <a:pt x="12" y="60"/>
                    </a:lnTo>
                    <a:lnTo>
                      <a:pt x="0" y="60"/>
                    </a:lnTo>
                    <a:lnTo>
                      <a:pt x="0" y="72"/>
                    </a:lnTo>
                    <a:lnTo>
                      <a:pt x="0" y="84"/>
                    </a:lnTo>
                    <a:lnTo>
                      <a:pt x="0" y="90"/>
                    </a:lnTo>
                    <a:lnTo>
                      <a:pt x="0" y="102"/>
                    </a:lnTo>
                    <a:lnTo>
                      <a:pt x="6" y="108"/>
                    </a:lnTo>
                    <a:lnTo>
                      <a:pt x="12" y="120"/>
                    </a:lnTo>
                    <a:lnTo>
                      <a:pt x="24" y="120"/>
                    </a:lnTo>
                    <a:lnTo>
                      <a:pt x="36" y="120"/>
                    </a:lnTo>
                    <a:lnTo>
                      <a:pt x="48" y="126"/>
                    </a:lnTo>
                    <a:lnTo>
                      <a:pt x="60" y="114"/>
                    </a:lnTo>
                    <a:lnTo>
                      <a:pt x="72" y="108"/>
                    </a:lnTo>
                    <a:lnTo>
                      <a:pt x="72" y="102"/>
                    </a:lnTo>
                    <a:lnTo>
                      <a:pt x="84" y="96"/>
                    </a:lnTo>
                    <a:lnTo>
                      <a:pt x="90" y="96"/>
                    </a:lnTo>
                    <a:lnTo>
                      <a:pt x="90" y="90"/>
                    </a:lnTo>
                    <a:lnTo>
                      <a:pt x="96" y="84"/>
                    </a:lnTo>
                    <a:lnTo>
                      <a:pt x="102" y="84"/>
                    </a:lnTo>
                    <a:lnTo>
                      <a:pt x="113" y="78"/>
                    </a:lnTo>
                    <a:lnTo>
                      <a:pt x="119" y="72"/>
                    </a:lnTo>
                    <a:lnTo>
                      <a:pt x="113" y="72"/>
                    </a:lnTo>
                    <a:lnTo>
                      <a:pt x="119" y="60"/>
                    </a:lnTo>
                    <a:lnTo>
                      <a:pt x="125" y="54"/>
                    </a:lnTo>
                    <a:lnTo>
                      <a:pt x="125" y="42"/>
                    </a:lnTo>
                    <a:lnTo>
                      <a:pt x="125" y="36"/>
                    </a:lnTo>
                    <a:lnTo>
                      <a:pt x="125" y="30"/>
                    </a:lnTo>
                    <a:lnTo>
                      <a:pt x="119" y="18"/>
                    </a:lnTo>
                    <a:lnTo>
                      <a:pt x="119" y="18"/>
                    </a:lnTo>
                    <a:lnTo>
                      <a:pt x="107" y="12"/>
                    </a:lnTo>
                    <a:lnTo>
                      <a:pt x="96" y="6"/>
                    </a:lnTo>
                    <a:lnTo>
                      <a:pt x="96" y="0"/>
                    </a:lnTo>
                    <a:lnTo>
                      <a:pt x="84" y="6"/>
                    </a:lnTo>
                    <a:lnTo>
                      <a:pt x="78" y="6"/>
                    </a:lnTo>
                    <a:lnTo>
                      <a:pt x="72" y="18"/>
                    </a:lnTo>
                    <a:lnTo>
                      <a:pt x="72" y="30"/>
                    </a:lnTo>
                    <a:lnTo>
                      <a:pt x="72" y="36"/>
                    </a:lnTo>
                    <a:lnTo>
                      <a:pt x="72" y="48"/>
                    </a:lnTo>
                    <a:lnTo>
                      <a:pt x="78" y="54"/>
                    </a:lnTo>
                    <a:lnTo>
                      <a:pt x="84" y="54"/>
                    </a:lnTo>
                    <a:lnTo>
                      <a:pt x="84" y="66"/>
                    </a:lnTo>
                    <a:lnTo>
                      <a:pt x="78" y="66"/>
                    </a:lnTo>
                    <a:lnTo>
                      <a:pt x="78" y="66"/>
                    </a:lnTo>
                    <a:lnTo>
                      <a:pt x="66" y="54"/>
                    </a:lnTo>
                    <a:lnTo>
                      <a:pt x="60" y="48"/>
                    </a:lnTo>
                    <a:lnTo>
                      <a:pt x="54" y="42"/>
                    </a:lnTo>
                    <a:lnTo>
                      <a:pt x="48" y="48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24" y="42"/>
                    </a:lnTo>
                    <a:lnTo>
                      <a:pt x="24" y="36"/>
                    </a:lnTo>
                    <a:lnTo>
                      <a:pt x="24" y="48"/>
                    </a:lnTo>
                    <a:lnTo>
                      <a:pt x="24" y="6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97" name="Freeform 267">
                <a:extLst>
                  <a:ext uri="{FF2B5EF4-FFF2-40B4-BE49-F238E27FC236}">
                    <a16:creationId xmlns:a16="http://schemas.microsoft.com/office/drawing/2014/main" id="{71360AE2-C467-4D97-A8A1-35A925B5135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87" y="2300"/>
                <a:ext cx="77" cy="83"/>
              </a:xfrm>
              <a:custGeom>
                <a:avLst/>
                <a:gdLst>
                  <a:gd name="T0" fmla="*/ 36 w 77"/>
                  <a:gd name="T1" fmla="*/ 77 h 83"/>
                  <a:gd name="T2" fmla="*/ 36 w 77"/>
                  <a:gd name="T3" fmla="*/ 77 h 83"/>
                  <a:gd name="T4" fmla="*/ 24 w 77"/>
                  <a:gd name="T5" fmla="*/ 71 h 83"/>
                  <a:gd name="T6" fmla="*/ 24 w 77"/>
                  <a:gd name="T7" fmla="*/ 60 h 83"/>
                  <a:gd name="T8" fmla="*/ 18 w 77"/>
                  <a:gd name="T9" fmla="*/ 60 h 83"/>
                  <a:gd name="T10" fmla="*/ 18 w 77"/>
                  <a:gd name="T11" fmla="*/ 54 h 83"/>
                  <a:gd name="T12" fmla="*/ 12 w 77"/>
                  <a:gd name="T13" fmla="*/ 48 h 83"/>
                  <a:gd name="T14" fmla="*/ 6 w 77"/>
                  <a:gd name="T15" fmla="*/ 36 h 83"/>
                  <a:gd name="T16" fmla="*/ 0 w 77"/>
                  <a:gd name="T17" fmla="*/ 24 h 83"/>
                  <a:gd name="T18" fmla="*/ 12 w 77"/>
                  <a:gd name="T19" fmla="*/ 30 h 83"/>
                  <a:gd name="T20" fmla="*/ 24 w 77"/>
                  <a:gd name="T21" fmla="*/ 18 h 83"/>
                  <a:gd name="T22" fmla="*/ 36 w 77"/>
                  <a:gd name="T23" fmla="*/ 12 h 83"/>
                  <a:gd name="T24" fmla="*/ 36 w 77"/>
                  <a:gd name="T25" fmla="*/ 6 h 83"/>
                  <a:gd name="T26" fmla="*/ 48 w 77"/>
                  <a:gd name="T27" fmla="*/ 0 h 83"/>
                  <a:gd name="T28" fmla="*/ 54 w 77"/>
                  <a:gd name="T29" fmla="*/ 0 h 83"/>
                  <a:gd name="T30" fmla="*/ 54 w 77"/>
                  <a:gd name="T31" fmla="*/ 6 h 83"/>
                  <a:gd name="T32" fmla="*/ 60 w 77"/>
                  <a:gd name="T33" fmla="*/ 6 h 83"/>
                  <a:gd name="T34" fmla="*/ 71 w 77"/>
                  <a:gd name="T35" fmla="*/ 6 h 83"/>
                  <a:gd name="T36" fmla="*/ 77 w 77"/>
                  <a:gd name="T37" fmla="*/ 12 h 83"/>
                  <a:gd name="T38" fmla="*/ 77 w 77"/>
                  <a:gd name="T39" fmla="*/ 30 h 83"/>
                  <a:gd name="T40" fmla="*/ 77 w 77"/>
                  <a:gd name="T41" fmla="*/ 36 h 83"/>
                  <a:gd name="T42" fmla="*/ 77 w 77"/>
                  <a:gd name="T43" fmla="*/ 48 h 83"/>
                  <a:gd name="T44" fmla="*/ 77 w 77"/>
                  <a:gd name="T45" fmla="*/ 60 h 83"/>
                  <a:gd name="T46" fmla="*/ 71 w 77"/>
                  <a:gd name="T47" fmla="*/ 71 h 83"/>
                  <a:gd name="T48" fmla="*/ 66 w 77"/>
                  <a:gd name="T49" fmla="*/ 77 h 83"/>
                  <a:gd name="T50" fmla="*/ 60 w 77"/>
                  <a:gd name="T51" fmla="*/ 83 h 83"/>
                  <a:gd name="T52" fmla="*/ 48 w 77"/>
                  <a:gd name="T53" fmla="*/ 83 h 83"/>
                  <a:gd name="T54" fmla="*/ 42 w 77"/>
                  <a:gd name="T55" fmla="*/ 77 h 83"/>
                  <a:gd name="T56" fmla="*/ 36 w 77"/>
                  <a:gd name="T57" fmla="*/ 7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7" h="83">
                    <a:moveTo>
                      <a:pt x="36" y="77"/>
                    </a:moveTo>
                    <a:lnTo>
                      <a:pt x="36" y="77"/>
                    </a:lnTo>
                    <a:lnTo>
                      <a:pt x="24" y="71"/>
                    </a:lnTo>
                    <a:lnTo>
                      <a:pt x="24" y="60"/>
                    </a:lnTo>
                    <a:lnTo>
                      <a:pt x="18" y="60"/>
                    </a:lnTo>
                    <a:lnTo>
                      <a:pt x="18" y="54"/>
                    </a:lnTo>
                    <a:lnTo>
                      <a:pt x="12" y="48"/>
                    </a:lnTo>
                    <a:lnTo>
                      <a:pt x="6" y="36"/>
                    </a:lnTo>
                    <a:lnTo>
                      <a:pt x="0" y="24"/>
                    </a:lnTo>
                    <a:lnTo>
                      <a:pt x="12" y="30"/>
                    </a:lnTo>
                    <a:lnTo>
                      <a:pt x="24" y="18"/>
                    </a:lnTo>
                    <a:lnTo>
                      <a:pt x="36" y="12"/>
                    </a:lnTo>
                    <a:lnTo>
                      <a:pt x="36" y="6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71" y="6"/>
                    </a:lnTo>
                    <a:lnTo>
                      <a:pt x="77" y="12"/>
                    </a:lnTo>
                    <a:lnTo>
                      <a:pt x="77" y="30"/>
                    </a:lnTo>
                    <a:lnTo>
                      <a:pt x="77" y="36"/>
                    </a:lnTo>
                    <a:lnTo>
                      <a:pt x="77" y="48"/>
                    </a:lnTo>
                    <a:lnTo>
                      <a:pt x="77" y="60"/>
                    </a:lnTo>
                    <a:lnTo>
                      <a:pt x="71" y="71"/>
                    </a:lnTo>
                    <a:lnTo>
                      <a:pt x="66" y="77"/>
                    </a:lnTo>
                    <a:lnTo>
                      <a:pt x="60" y="83"/>
                    </a:lnTo>
                    <a:lnTo>
                      <a:pt x="48" y="83"/>
                    </a:lnTo>
                    <a:lnTo>
                      <a:pt x="42" y="77"/>
                    </a:lnTo>
                    <a:lnTo>
                      <a:pt x="36" y="77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98" name="Freeform 268">
                <a:extLst>
                  <a:ext uri="{FF2B5EF4-FFF2-40B4-BE49-F238E27FC236}">
                    <a16:creationId xmlns:a16="http://schemas.microsoft.com/office/drawing/2014/main" id="{9680392F-EA3C-4D73-A4A3-E3C99FBFC31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206" y="2479"/>
                <a:ext cx="54" cy="60"/>
              </a:xfrm>
              <a:custGeom>
                <a:avLst/>
                <a:gdLst>
                  <a:gd name="T0" fmla="*/ 48 w 54"/>
                  <a:gd name="T1" fmla="*/ 30 h 60"/>
                  <a:gd name="T2" fmla="*/ 42 w 54"/>
                  <a:gd name="T3" fmla="*/ 24 h 60"/>
                  <a:gd name="T4" fmla="*/ 30 w 54"/>
                  <a:gd name="T5" fmla="*/ 12 h 60"/>
                  <a:gd name="T6" fmla="*/ 18 w 54"/>
                  <a:gd name="T7" fmla="*/ 12 h 60"/>
                  <a:gd name="T8" fmla="*/ 18 w 54"/>
                  <a:gd name="T9" fmla="*/ 12 h 60"/>
                  <a:gd name="T10" fmla="*/ 6 w 54"/>
                  <a:gd name="T11" fmla="*/ 0 h 60"/>
                  <a:gd name="T12" fmla="*/ 0 w 54"/>
                  <a:gd name="T13" fmla="*/ 0 h 60"/>
                  <a:gd name="T14" fmla="*/ 0 w 54"/>
                  <a:gd name="T15" fmla="*/ 0 h 60"/>
                  <a:gd name="T16" fmla="*/ 0 w 54"/>
                  <a:gd name="T17" fmla="*/ 12 h 60"/>
                  <a:gd name="T18" fmla="*/ 0 w 54"/>
                  <a:gd name="T19" fmla="*/ 30 h 60"/>
                  <a:gd name="T20" fmla="*/ 0 w 54"/>
                  <a:gd name="T21" fmla="*/ 30 h 60"/>
                  <a:gd name="T22" fmla="*/ 0 w 54"/>
                  <a:gd name="T23" fmla="*/ 36 h 60"/>
                  <a:gd name="T24" fmla="*/ 6 w 54"/>
                  <a:gd name="T25" fmla="*/ 48 h 60"/>
                  <a:gd name="T26" fmla="*/ 18 w 54"/>
                  <a:gd name="T27" fmla="*/ 54 h 60"/>
                  <a:gd name="T28" fmla="*/ 36 w 54"/>
                  <a:gd name="T29" fmla="*/ 60 h 60"/>
                  <a:gd name="T30" fmla="*/ 42 w 54"/>
                  <a:gd name="T31" fmla="*/ 54 h 60"/>
                  <a:gd name="T32" fmla="*/ 54 w 54"/>
                  <a:gd name="T33" fmla="*/ 42 h 60"/>
                  <a:gd name="T34" fmla="*/ 48 w 54"/>
                  <a:gd name="T35" fmla="*/ 36 h 60"/>
                  <a:gd name="T36" fmla="*/ 48 w 54"/>
                  <a:gd name="T37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60">
                    <a:moveTo>
                      <a:pt x="48" y="30"/>
                    </a:moveTo>
                    <a:lnTo>
                      <a:pt x="42" y="24"/>
                    </a:lnTo>
                    <a:lnTo>
                      <a:pt x="30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6" y="48"/>
                    </a:lnTo>
                    <a:lnTo>
                      <a:pt x="18" y="54"/>
                    </a:lnTo>
                    <a:lnTo>
                      <a:pt x="36" y="60"/>
                    </a:lnTo>
                    <a:lnTo>
                      <a:pt x="42" y="54"/>
                    </a:lnTo>
                    <a:lnTo>
                      <a:pt x="54" y="42"/>
                    </a:lnTo>
                    <a:lnTo>
                      <a:pt x="48" y="36"/>
                    </a:lnTo>
                    <a:lnTo>
                      <a:pt x="48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799" name="Freeform 269">
                <a:extLst>
                  <a:ext uri="{FF2B5EF4-FFF2-40B4-BE49-F238E27FC236}">
                    <a16:creationId xmlns:a16="http://schemas.microsoft.com/office/drawing/2014/main" id="{970EC217-ED61-4CE1-9821-4E8BCF09B99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74" y="2377"/>
                <a:ext cx="168" cy="372"/>
              </a:xfrm>
              <a:custGeom>
                <a:avLst/>
                <a:gdLst>
                  <a:gd name="T0" fmla="*/ 96 w 168"/>
                  <a:gd name="T1" fmla="*/ 234 h 372"/>
                  <a:gd name="T2" fmla="*/ 90 w 168"/>
                  <a:gd name="T3" fmla="*/ 252 h 372"/>
                  <a:gd name="T4" fmla="*/ 96 w 168"/>
                  <a:gd name="T5" fmla="*/ 252 h 372"/>
                  <a:gd name="T6" fmla="*/ 102 w 168"/>
                  <a:gd name="T7" fmla="*/ 258 h 372"/>
                  <a:gd name="T8" fmla="*/ 90 w 168"/>
                  <a:gd name="T9" fmla="*/ 258 h 372"/>
                  <a:gd name="T10" fmla="*/ 90 w 168"/>
                  <a:gd name="T11" fmla="*/ 270 h 372"/>
                  <a:gd name="T12" fmla="*/ 90 w 168"/>
                  <a:gd name="T13" fmla="*/ 282 h 372"/>
                  <a:gd name="T14" fmla="*/ 78 w 168"/>
                  <a:gd name="T15" fmla="*/ 300 h 372"/>
                  <a:gd name="T16" fmla="*/ 102 w 168"/>
                  <a:gd name="T17" fmla="*/ 312 h 372"/>
                  <a:gd name="T18" fmla="*/ 102 w 168"/>
                  <a:gd name="T19" fmla="*/ 318 h 372"/>
                  <a:gd name="T20" fmla="*/ 90 w 168"/>
                  <a:gd name="T21" fmla="*/ 336 h 372"/>
                  <a:gd name="T22" fmla="*/ 84 w 168"/>
                  <a:gd name="T23" fmla="*/ 342 h 372"/>
                  <a:gd name="T24" fmla="*/ 90 w 168"/>
                  <a:gd name="T25" fmla="*/ 348 h 372"/>
                  <a:gd name="T26" fmla="*/ 84 w 168"/>
                  <a:gd name="T27" fmla="*/ 354 h 372"/>
                  <a:gd name="T28" fmla="*/ 84 w 168"/>
                  <a:gd name="T29" fmla="*/ 366 h 372"/>
                  <a:gd name="T30" fmla="*/ 96 w 168"/>
                  <a:gd name="T31" fmla="*/ 372 h 372"/>
                  <a:gd name="T32" fmla="*/ 60 w 168"/>
                  <a:gd name="T33" fmla="*/ 366 h 372"/>
                  <a:gd name="T34" fmla="*/ 48 w 168"/>
                  <a:gd name="T35" fmla="*/ 354 h 372"/>
                  <a:gd name="T36" fmla="*/ 36 w 168"/>
                  <a:gd name="T37" fmla="*/ 336 h 372"/>
                  <a:gd name="T38" fmla="*/ 42 w 168"/>
                  <a:gd name="T39" fmla="*/ 312 h 372"/>
                  <a:gd name="T40" fmla="*/ 36 w 168"/>
                  <a:gd name="T41" fmla="*/ 288 h 372"/>
                  <a:gd name="T42" fmla="*/ 30 w 168"/>
                  <a:gd name="T43" fmla="*/ 282 h 372"/>
                  <a:gd name="T44" fmla="*/ 30 w 168"/>
                  <a:gd name="T45" fmla="*/ 276 h 372"/>
                  <a:gd name="T46" fmla="*/ 18 w 168"/>
                  <a:gd name="T47" fmla="*/ 252 h 372"/>
                  <a:gd name="T48" fmla="*/ 12 w 168"/>
                  <a:gd name="T49" fmla="*/ 228 h 372"/>
                  <a:gd name="T50" fmla="*/ 18 w 168"/>
                  <a:gd name="T51" fmla="*/ 210 h 372"/>
                  <a:gd name="T52" fmla="*/ 12 w 168"/>
                  <a:gd name="T53" fmla="*/ 192 h 372"/>
                  <a:gd name="T54" fmla="*/ 12 w 168"/>
                  <a:gd name="T55" fmla="*/ 174 h 372"/>
                  <a:gd name="T56" fmla="*/ 12 w 168"/>
                  <a:gd name="T57" fmla="*/ 144 h 372"/>
                  <a:gd name="T58" fmla="*/ 6 w 168"/>
                  <a:gd name="T59" fmla="*/ 132 h 372"/>
                  <a:gd name="T60" fmla="*/ 0 w 168"/>
                  <a:gd name="T61" fmla="*/ 114 h 372"/>
                  <a:gd name="T62" fmla="*/ 0 w 168"/>
                  <a:gd name="T63" fmla="*/ 96 h 372"/>
                  <a:gd name="T64" fmla="*/ 6 w 168"/>
                  <a:gd name="T65" fmla="*/ 78 h 372"/>
                  <a:gd name="T66" fmla="*/ 12 w 168"/>
                  <a:gd name="T67" fmla="*/ 60 h 372"/>
                  <a:gd name="T68" fmla="*/ 6 w 168"/>
                  <a:gd name="T69" fmla="*/ 36 h 372"/>
                  <a:gd name="T70" fmla="*/ 18 w 168"/>
                  <a:gd name="T71" fmla="*/ 24 h 372"/>
                  <a:gd name="T72" fmla="*/ 18 w 168"/>
                  <a:gd name="T73" fmla="*/ 12 h 372"/>
                  <a:gd name="T74" fmla="*/ 30 w 168"/>
                  <a:gd name="T75" fmla="*/ 0 h 372"/>
                  <a:gd name="T76" fmla="*/ 48 w 168"/>
                  <a:gd name="T77" fmla="*/ 6 h 372"/>
                  <a:gd name="T78" fmla="*/ 66 w 168"/>
                  <a:gd name="T79" fmla="*/ 0 h 372"/>
                  <a:gd name="T80" fmla="*/ 78 w 168"/>
                  <a:gd name="T81" fmla="*/ 12 h 372"/>
                  <a:gd name="T82" fmla="*/ 96 w 168"/>
                  <a:gd name="T83" fmla="*/ 24 h 372"/>
                  <a:gd name="T84" fmla="*/ 114 w 168"/>
                  <a:gd name="T85" fmla="*/ 36 h 372"/>
                  <a:gd name="T86" fmla="*/ 120 w 168"/>
                  <a:gd name="T87" fmla="*/ 54 h 372"/>
                  <a:gd name="T88" fmla="*/ 132 w 168"/>
                  <a:gd name="T89" fmla="*/ 66 h 372"/>
                  <a:gd name="T90" fmla="*/ 150 w 168"/>
                  <a:gd name="T91" fmla="*/ 66 h 372"/>
                  <a:gd name="T92" fmla="*/ 156 w 168"/>
                  <a:gd name="T93" fmla="*/ 42 h 372"/>
                  <a:gd name="T94" fmla="*/ 168 w 168"/>
                  <a:gd name="T95" fmla="*/ 60 h 372"/>
                  <a:gd name="T96" fmla="*/ 156 w 168"/>
                  <a:gd name="T97" fmla="*/ 72 h 372"/>
                  <a:gd name="T98" fmla="*/ 144 w 168"/>
                  <a:gd name="T99" fmla="*/ 84 h 372"/>
                  <a:gd name="T100" fmla="*/ 132 w 168"/>
                  <a:gd name="T101" fmla="*/ 102 h 372"/>
                  <a:gd name="T102" fmla="*/ 132 w 168"/>
                  <a:gd name="T103" fmla="*/ 114 h 372"/>
                  <a:gd name="T104" fmla="*/ 132 w 168"/>
                  <a:gd name="T105" fmla="*/ 138 h 372"/>
                  <a:gd name="T106" fmla="*/ 132 w 168"/>
                  <a:gd name="T107" fmla="*/ 156 h 372"/>
                  <a:gd name="T108" fmla="*/ 150 w 168"/>
                  <a:gd name="T109" fmla="*/ 174 h 372"/>
                  <a:gd name="T110" fmla="*/ 150 w 168"/>
                  <a:gd name="T111" fmla="*/ 192 h 372"/>
                  <a:gd name="T112" fmla="*/ 138 w 168"/>
                  <a:gd name="T113" fmla="*/ 204 h 372"/>
                  <a:gd name="T114" fmla="*/ 120 w 168"/>
                  <a:gd name="T115" fmla="*/ 210 h 372"/>
                  <a:gd name="T116" fmla="*/ 102 w 168"/>
                  <a:gd name="T117" fmla="*/ 210 h 372"/>
                  <a:gd name="T118" fmla="*/ 108 w 168"/>
                  <a:gd name="T119" fmla="*/ 228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8" h="372">
                    <a:moveTo>
                      <a:pt x="108" y="234"/>
                    </a:moveTo>
                    <a:lnTo>
                      <a:pt x="96" y="234"/>
                    </a:lnTo>
                    <a:lnTo>
                      <a:pt x="84" y="234"/>
                    </a:lnTo>
                    <a:lnTo>
                      <a:pt x="90" y="252"/>
                    </a:lnTo>
                    <a:lnTo>
                      <a:pt x="96" y="252"/>
                    </a:lnTo>
                    <a:lnTo>
                      <a:pt x="96" y="252"/>
                    </a:lnTo>
                    <a:lnTo>
                      <a:pt x="102" y="246"/>
                    </a:lnTo>
                    <a:lnTo>
                      <a:pt x="102" y="258"/>
                    </a:lnTo>
                    <a:lnTo>
                      <a:pt x="96" y="258"/>
                    </a:lnTo>
                    <a:lnTo>
                      <a:pt x="90" y="258"/>
                    </a:lnTo>
                    <a:lnTo>
                      <a:pt x="96" y="258"/>
                    </a:lnTo>
                    <a:lnTo>
                      <a:pt x="90" y="270"/>
                    </a:lnTo>
                    <a:lnTo>
                      <a:pt x="90" y="282"/>
                    </a:lnTo>
                    <a:lnTo>
                      <a:pt x="90" y="282"/>
                    </a:lnTo>
                    <a:lnTo>
                      <a:pt x="78" y="288"/>
                    </a:lnTo>
                    <a:lnTo>
                      <a:pt x="78" y="300"/>
                    </a:lnTo>
                    <a:lnTo>
                      <a:pt x="96" y="312"/>
                    </a:lnTo>
                    <a:lnTo>
                      <a:pt x="102" y="312"/>
                    </a:lnTo>
                    <a:lnTo>
                      <a:pt x="96" y="318"/>
                    </a:lnTo>
                    <a:lnTo>
                      <a:pt x="102" y="318"/>
                    </a:lnTo>
                    <a:lnTo>
                      <a:pt x="96" y="330"/>
                    </a:lnTo>
                    <a:lnTo>
                      <a:pt x="90" y="336"/>
                    </a:lnTo>
                    <a:lnTo>
                      <a:pt x="90" y="348"/>
                    </a:lnTo>
                    <a:lnTo>
                      <a:pt x="84" y="342"/>
                    </a:lnTo>
                    <a:lnTo>
                      <a:pt x="84" y="342"/>
                    </a:lnTo>
                    <a:lnTo>
                      <a:pt x="90" y="348"/>
                    </a:lnTo>
                    <a:lnTo>
                      <a:pt x="84" y="354"/>
                    </a:lnTo>
                    <a:lnTo>
                      <a:pt x="84" y="354"/>
                    </a:lnTo>
                    <a:lnTo>
                      <a:pt x="90" y="366"/>
                    </a:lnTo>
                    <a:lnTo>
                      <a:pt x="84" y="366"/>
                    </a:lnTo>
                    <a:lnTo>
                      <a:pt x="90" y="366"/>
                    </a:lnTo>
                    <a:lnTo>
                      <a:pt x="96" y="372"/>
                    </a:lnTo>
                    <a:lnTo>
                      <a:pt x="84" y="366"/>
                    </a:lnTo>
                    <a:lnTo>
                      <a:pt x="60" y="366"/>
                    </a:lnTo>
                    <a:lnTo>
                      <a:pt x="54" y="360"/>
                    </a:lnTo>
                    <a:lnTo>
                      <a:pt x="48" y="354"/>
                    </a:lnTo>
                    <a:lnTo>
                      <a:pt x="48" y="354"/>
                    </a:lnTo>
                    <a:lnTo>
                      <a:pt x="36" y="336"/>
                    </a:lnTo>
                    <a:lnTo>
                      <a:pt x="42" y="330"/>
                    </a:lnTo>
                    <a:lnTo>
                      <a:pt x="42" y="312"/>
                    </a:lnTo>
                    <a:lnTo>
                      <a:pt x="36" y="300"/>
                    </a:lnTo>
                    <a:lnTo>
                      <a:pt x="36" y="288"/>
                    </a:lnTo>
                    <a:lnTo>
                      <a:pt x="36" y="282"/>
                    </a:lnTo>
                    <a:lnTo>
                      <a:pt x="30" y="282"/>
                    </a:lnTo>
                    <a:lnTo>
                      <a:pt x="36" y="282"/>
                    </a:lnTo>
                    <a:lnTo>
                      <a:pt x="30" y="276"/>
                    </a:lnTo>
                    <a:lnTo>
                      <a:pt x="24" y="258"/>
                    </a:lnTo>
                    <a:lnTo>
                      <a:pt x="18" y="252"/>
                    </a:lnTo>
                    <a:lnTo>
                      <a:pt x="18" y="246"/>
                    </a:lnTo>
                    <a:lnTo>
                      <a:pt x="12" y="228"/>
                    </a:lnTo>
                    <a:lnTo>
                      <a:pt x="12" y="216"/>
                    </a:lnTo>
                    <a:lnTo>
                      <a:pt x="18" y="210"/>
                    </a:lnTo>
                    <a:lnTo>
                      <a:pt x="12" y="198"/>
                    </a:lnTo>
                    <a:lnTo>
                      <a:pt x="12" y="192"/>
                    </a:lnTo>
                    <a:lnTo>
                      <a:pt x="6" y="180"/>
                    </a:lnTo>
                    <a:lnTo>
                      <a:pt x="12" y="174"/>
                    </a:lnTo>
                    <a:lnTo>
                      <a:pt x="12" y="162"/>
                    </a:lnTo>
                    <a:lnTo>
                      <a:pt x="12" y="144"/>
                    </a:lnTo>
                    <a:lnTo>
                      <a:pt x="12" y="138"/>
                    </a:lnTo>
                    <a:lnTo>
                      <a:pt x="6" y="132"/>
                    </a:lnTo>
                    <a:lnTo>
                      <a:pt x="0" y="120"/>
                    </a:lnTo>
                    <a:lnTo>
                      <a:pt x="0" y="114"/>
                    </a:lnTo>
                    <a:lnTo>
                      <a:pt x="0" y="102"/>
                    </a:lnTo>
                    <a:lnTo>
                      <a:pt x="0" y="96"/>
                    </a:lnTo>
                    <a:lnTo>
                      <a:pt x="0" y="84"/>
                    </a:lnTo>
                    <a:lnTo>
                      <a:pt x="6" y="78"/>
                    </a:lnTo>
                    <a:lnTo>
                      <a:pt x="12" y="66"/>
                    </a:lnTo>
                    <a:lnTo>
                      <a:pt x="12" y="60"/>
                    </a:lnTo>
                    <a:lnTo>
                      <a:pt x="12" y="54"/>
                    </a:lnTo>
                    <a:lnTo>
                      <a:pt x="6" y="36"/>
                    </a:lnTo>
                    <a:lnTo>
                      <a:pt x="12" y="30"/>
                    </a:lnTo>
                    <a:lnTo>
                      <a:pt x="18" y="24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42" y="0"/>
                    </a:lnTo>
                    <a:lnTo>
                      <a:pt x="48" y="6"/>
                    </a:lnTo>
                    <a:lnTo>
                      <a:pt x="54" y="0"/>
                    </a:lnTo>
                    <a:lnTo>
                      <a:pt x="66" y="0"/>
                    </a:lnTo>
                    <a:lnTo>
                      <a:pt x="66" y="6"/>
                    </a:lnTo>
                    <a:lnTo>
                      <a:pt x="78" y="12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14" y="36"/>
                    </a:lnTo>
                    <a:lnTo>
                      <a:pt x="126" y="42"/>
                    </a:lnTo>
                    <a:lnTo>
                      <a:pt x="120" y="54"/>
                    </a:lnTo>
                    <a:lnTo>
                      <a:pt x="114" y="66"/>
                    </a:lnTo>
                    <a:lnTo>
                      <a:pt x="132" y="66"/>
                    </a:lnTo>
                    <a:lnTo>
                      <a:pt x="144" y="66"/>
                    </a:lnTo>
                    <a:lnTo>
                      <a:pt x="150" y="66"/>
                    </a:lnTo>
                    <a:lnTo>
                      <a:pt x="156" y="54"/>
                    </a:lnTo>
                    <a:lnTo>
                      <a:pt x="156" y="42"/>
                    </a:lnTo>
                    <a:lnTo>
                      <a:pt x="162" y="42"/>
                    </a:lnTo>
                    <a:lnTo>
                      <a:pt x="168" y="60"/>
                    </a:lnTo>
                    <a:lnTo>
                      <a:pt x="162" y="66"/>
                    </a:lnTo>
                    <a:lnTo>
                      <a:pt x="156" y="72"/>
                    </a:lnTo>
                    <a:lnTo>
                      <a:pt x="150" y="78"/>
                    </a:lnTo>
                    <a:lnTo>
                      <a:pt x="144" y="84"/>
                    </a:lnTo>
                    <a:lnTo>
                      <a:pt x="138" y="96"/>
                    </a:lnTo>
                    <a:lnTo>
                      <a:pt x="132" y="102"/>
                    </a:lnTo>
                    <a:lnTo>
                      <a:pt x="132" y="102"/>
                    </a:lnTo>
                    <a:lnTo>
                      <a:pt x="132" y="114"/>
                    </a:lnTo>
                    <a:lnTo>
                      <a:pt x="132" y="132"/>
                    </a:lnTo>
                    <a:lnTo>
                      <a:pt x="132" y="138"/>
                    </a:lnTo>
                    <a:lnTo>
                      <a:pt x="132" y="144"/>
                    </a:lnTo>
                    <a:lnTo>
                      <a:pt x="132" y="156"/>
                    </a:lnTo>
                    <a:lnTo>
                      <a:pt x="150" y="168"/>
                    </a:lnTo>
                    <a:lnTo>
                      <a:pt x="150" y="174"/>
                    </a:lnTo>
                    <a:lnTo>
                      <a:pt x="156" y="180"/>
                    </a:lnTo>
                    <a:lnTo>
                      <a:pt x="150" y="192"/>
                    </a:lnTo>
                    <a:lnTo>
                      <a:pt x="150" y="204"/>
                    </a:lnTo>
                    <a:lnTo>
                      <a:pt x="138" y="204"/>
                    </a:lnTo>
                    <a:lnTo>
                      <a:pt x="132" y="204"/>
                    </a:lnTo>
                    <a:lnTo>
                      <a:pt x="120" y="210"/>
                    </a:lnTo>
                    <a:lnTo>
                      <a:pt x="114" y="210"/>
                    </a:lnTo>
                    <a:lnTo>
                      <a:pt x="102" y="210"/>
                    </a:lnTo>
                    <a:lnTo>
                      <a:pt x="108" y="216"/>
                    </a:lnTo>
                    <a:lnTo>
                      <a:pt x="108" y="228"/>
                    </a:lnTo>
                    <a:lnTo>
                      <a:pt x="108" y="23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00" name="Freeform 270">
                <a:extLst>
                  <a:ext uri="{FF2B5EF4-FFF2-40B4-BE49-F238E27FC236}">
                    <a16:creationId xmlns:a16="http://schemas.microsoft.com/office/drawing/2014/main" id="{CCB63F1A-2510-4E18-A5D4-0F01861589F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70" y="2755"/>
                <a:ext cx="42" cy="24"/>
              </a:xfrm>
              <a:custGeom>
                <a:avLst/>
                <a:gdLst>
                  <a:gd name="T0" fmla="*/ 6 w 42"/>
                  <a:gd name="T1" fmla="*/ 6 h 24"/>
                  <a:gd name="T2" fmla="*/ 0 w 42"/>
                  <a:gd name="T3" fmla="*/ 0 h 24"/>
                  <a:gd name="T4" fmla="*/ 6 w 42"/>
                  <a:gd name="T5" fmla="*/ 12 h 24"/>
                  <a:gd name="T6" fmla="*/ 12 w 42"/>
                  <a:gd name="T7" fmla="*/ 24 h 24"/>
                  <a:gd name="T8" fmla="*/ 30 w 42"/>
                  <a:gd name="T9" fmla="*/ 24 h 24"/>
                  <a:gd name="T10" fmla="*/ 42 w 42"/>
                  <a:gd name="T11" fmla="*/ 24 h 24"/>
                  <a:gd name="T12" fmla="*/ 42 w 42"/>
                  <a:gd name="T13" fmla="*/ 24 h 24"/>
                  <a:gd name="T14" fmla="*/ 18 w 42"/>
                  <a:gd name="T15" fmla="*/ 12 h 24"/>
                  <a:gd name="T16" fmla="*/ 6 w 42"/>
                  <a:gd name="T17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" h="24">
                    <a:moveTo>
                      <a:pt x="6" y="6"/>
                    </a:moveTo>
                    <a:lnTo>
                      <a:pt x="0" y="0"/>
                    </a:lnTo>
                    <a:lnTo>
                      <a:pt x="6" y="12"/>
                    </a:lnTo>
                    <a:lnTo>
                      <a:pt x="12" y="24"/>
                    </a:lnTo>
                    <a:lnTo>
                      <a:pt x="30" y="24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18" y="12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01" name="Freeform 271">
                <a:extLst>
                  <a:ext uri="{FF2B5EF4-FFF2-40B4-BE49-F238E27FC236}">
                    <a16:creationId xmlns:a16="http://schemas.microsoft.com/office/drawing/2014/main" id="{25C94B55-6C0E-4490-823A-47B9C1AAE25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50" y="2324"/>
                <a:ext cx="120" cy="443"/>
              </a:xfrm>
              <a:custGeom>
                <a:avLst/>
                <a:gdLst>
                  <a:gd name="T0" fmla="*/ 12 w 120"/>
                  <a:gd name="T1" fmla="*/ 173 h 443"/>
                  <a:gd name="T2" fmla="*/ 12 w 120"/>
                  <a:gd name="T3" fmla="*/ 203 h 443"/>
                  <a:gd name="T4" fmla="*/ 12 w 120"/>
                  <a:gd name="T5" fmla="*/ 239 h 443"/>
                  <a:gd name="T6" fmla="*/ 18 w 120"/>
                  <a:gd name="T7" fmla="*/ 263 h 443"/>
                  <a:gd name="T8" fmla="*/ 24 w 120"/>
                  <a:gd name="T9" fmla="*/ 293 h 443"/>
                  <a:gd name="T10" fmla="*/ 36 w 120"/>
                  <a:gd name="T11" fmla="*/ 293 h 443"/>
                  <a:gd name="T12" fmla="*/ 36 w 120"/>
                  <a:gd name="T13" fmla="*/ 305 h 443"/>
                  <a:gd name="T14" fmla="*/ 36 w 120"/>
                  <a:gd name="T15" fmla="*/ 311 h 443"/>
                  <a:gd name="T16" fmla="*/ 48 w 120"/>
                  <a:gd name="T17" fmla="*/ 329 h 443"/>
                  <a:gd name="T18" fmla="*/ 42 w 120"/>
                  <a:gd name="T19" fmla="*/ 341 h 443"/>
                  <a:gd name="T20" fmla="*/ 42 w 120"/>
                  <a:gd name="T21" fmla="*/ 353 h 443"/>
                  <a:gd name="T22" fmla="*/ 42 w 120"/>
                  <a:gd name="T23" fmla="*/ 353 h 443"/>
                  <a:gd name="T24" fmla="*/ 36 w 120"/>
                  <a:gd name="T25" fmla="*/ 347 h 443"/>
                  <a:gd name="T26" fmla="*/ 30 w 120"/>
                  <a:gd name="T27" fmla="*/ 359 h 443"/>
                  <a:gd name="T28" fmla="*/ 48 w 120"/>
                  <a:gd name="T29" fmla="*/ 365 h 443"/>
                  <a:gd name="T30" fmla="*/ 42 w 120"/>
                  <a:gd name="T31" fmla="*/ 371 h 443"/>
                  <a:gd name="T32" fmla="*/ 54 w 120"/>
                  <a:gd name="T33" fmla="*/ 371 h 443"/>
                  <a:gd name="T34" fmla="*/ 42 w 120"/>
                  <a:gd name="T35" fmla="*/ 377 h 443"/>
                  <a:gd name="T36" fmla="*/ 54 w 120"/>
                  <a:gd name="T37" fmla="*/ 395 h 443"/>
                  <a:gd name="T38" fmla="*/ 60 w 120"/>
                  <a:gd name="T39" fmla="*/ 401 h 443"/>
                  <a:gd name="T40" fmla="*/ 66 w 120"/>
                  <a:gd name="T41" fmla="*/ 413 h 443"/>
                  <a:gd name="T42" fmla="*/ 72 w 120"/>
                  <a:gd name="T43" fmla="*/ 419 h 443"/>
                  <a:gd name="T44" fmla="*/ 78 w 120"/>
                  <a:gd name="T45" fmla="*/ 431 h 443"/>
                  <a:gd name="T46" fmla="*/ 84 w 120"/>
                  <a:gd name="T47" fmla="*/ 437 h 443"/>
                  <a:gd name="T48" fmla="*/ 102 w 120"/>
                  <a:gd name="T49" fmla="*/ 431 h 443"/>
                  <a:gd name="T50" fmla="*/ 108 w 120"/>
                  <a:gd name="T51" fmla="*/ 419 h 443"/>
                  <a:gd name="T52" fmla="*/ 72 w 120"/>
                  <a:gd name="T53" fmla="*/ 407 h 443"/>
                  <a:gd name="T54" fmla="*/ 66 w 120"/>
                  <a:gd name="T55" fmla="*/ 383 h 443"/>
                  <a:gd name="T56" fmla="*/ 60 w 120"/>
                  <a:gd name="T57" fmla="*/ 341 h 443"/>
                  <a:gd name="T58" fmla="*/ 60 w 120"/>
                  <a:gd name="T59" fmla="*/ 335 h 443"/>
                  <a:gd name="T60" fmla="*/ 42 w 120"/>
                  <a:gd name="T61" fmla="*/ 305 h 443"/>
                  <a:gd name="T62" fmla="*/ 36 w 120"/>
                  <a:gd name="T63" fmla="*/ 269 h 443"/>
                  <a:gd name="T64" fmla="*/ 36 w 120"/>
                  <a:gd name="T65" fmla="*/ 245 h 443"/>
                  <a:gd name="T66" fmla="*/ 36 w 120"/>
                  <a:gd name="T67" fmla="*/ 215 h 443"/>
                  <a:gd name="T68" fmla="*/ 30 w 120"/>
                  <a:gd name="T69" fmla="*/ 185 h 443"/>
                  <a:gd name="T70" fmla="*/ 24 w 120"/>
                  <a:gd name="T71" fmla="*/ 155 h 443"/>
                  <a:gd name="T72" fmla="*/ 30 w 120"/>
                  <a:gd name="T73" fmla="*/ 131 h 443"/>
                  <a:gd name="T74" fmla="*/ 36 w 120"/>
                  <a:gd name="T75" fmla="*/ 107 h 443"/>
                  <a:gd name="T76" fmla="*/ 42 w 120"/>
                  <a:gd name="T77" fmla="*/ 77 h 443"/>
                  <a:gd name="T78" fmla="*/ 36 w 120"/>
                  <a:gd name="T79" fmla="*/ 59 h 443"/>
                  <a:gd name="T80" fmla="*/ 24 w 120"/>
                  <a:gd name="T81" fmla="*/ 30 h 443"/>
                  <a:gd name="T82" fmla="*/ 12 w 120"/>
                  <a:gd name="T83" fmla="*/ 6 h 443"/>
                  <a:gd name="T84" fmla="*/ 6 w 120"/>
                  <a:gd name="T85" fmla="*/ 6 h 443"/>
                  <a:gd name="T86" fmla="*/ 6 w 120"/>
                  <a:gd name="T87" fmla="*/ 41 h 443"/>
                  <a:gd name="T88" fmla="*/ 6 w 120"/>
                  <a:gd name="T89" fmla="*/ 71 h 443"/>
                  <a:gd name="T90" fmla="*/ 6 w 120"/>
                  <a:gd name="T91" fmla="*/ 119 h 443"/>
                  <a:gd name="T92" fmla="*/ 12 w 120"/>
                  <a:gd name="T93" fmla="*/ 155 h 4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0" h="443">
                    <a:moveTo>
                      <a:pt x="12" y="155"/>
                    </a:moveTo>
                    <a:lnTo>
                      <a:pt x="12" y="167"/>
                    </a:lnTo>
                    <a:lnTo>
                      <a:pt x="12" y="173"/>
                    </a:lnTo>
                    <a:lnTo>
                      <a:pt x="12" y="185"/>
                    </a:lnTo>
                    <a:lnTo>
                      <a:pt x="18" y="191"/>
                    </a:lnTo>
                    <a:lnTo>
                      <a:pt x="12" y="203"/>
                    </a:lnTo>
                    <a:lnTo>
                      <a:pt x="12" y="215"/>
                    </a:lnTo>
                    <a:lnTo>
                      <a:pt x="12" y="227"/>
                    </a:lnTo>
                    <a:lnTo>
                      <a:pt x="12" y="239"/>
                    </a:lnTo>
                    <a:lnTo>
                      <a:pt x="12" y="239"/>
                    </a:lnTo>
                    <a:lnTo>
                      <a:pt x="12" y="251"/>
                    </a:lnTo>
                    <a:lnTo>
                      <a:pt x="18" y="263"/>
                    </a:lnTo>
                    <a:lnTo>
                      <a:pt x="18" y="275"/>
                    </a:lnTo>
                    <a:lnTo>
                      <a:pt x="18" y="287"/>
                    </a:lnTo>
                    <a:lnTo>
                      <a:pt x="24" y="293"/>
                    </a:lnTo>
                    <a:lnTo>
                      <a:pt x="24" y="299"/>
                    </a:lnTo>
                    <a:lnTo>
                      <a:pt x="30" y="293"/>
                    </a:lnTo>
                    <a:lnTo>
                      <a:pt x="36" y="293"/>
                    </a:lnTo>
                    <a:lnTo>
                      <a:pt x="36" y="293"/>
                    </a:lnTo>
                    <a:lnTo>
                      <a:pt x="36" y="299"/>
                    </a:lnTo>
                    <a:lnTo>
                      <a:pt x="36" y="305"/>
                    </a:lnTo>
                    <a:lnTo>
                      <a:pt x="36" y="305"/>
                    </a:lnTo>
                    <a:lnTo>
                      <a:pt x="36" y="305"/>
                    </a:lnTo>
                    <a:lnTo>
                      <a:pt x="36" y="311"/>
                    </a:lnTo>
                    <a:lnTo>
                      <a:pt x="42" y="323"/>
                    </a:lnTo>
                    <a:lnTo>
                      <a:pt x="42" y="329"/>
                    </a:lnTo>
                    <a:lnTo>
                      <a:pt x="48" y="329"/>
                    </a:lnTo>
                    <a:lnTo>
                      <a:pt x="42" y="341"/>
                    </a:lnTo>
                    <a:lnTo>
                      <a:pt x="48" y="341"/>
                    </a:lnTo>
                    <a:lnTo>
                      <a:pt x="42" y="341"/>
                    </a:lnTo>
                    <a:lnTo>
                      <a:pt x="42" y="347"/>
                    </a:lnTo>
                    <a:lnTo>
                      <a:pt x="42" y="347"/>
                    </a:lnTo>
                    <a:lnTo>
                      <a:pt x="42" y="353"/>
                    </a:lnTo>
                    <a:lnTo>
                      <a:pt x="42" y="353"/>
                    </a:lnTo>
                    <a:lnTo>
                      <a:pt x="42" y="359"/>
                    </a:lnTo>
                    <a:lnTo>
                      <a:pt x="42" y="353"/>
                    </a:lnTo>
                    <a:lnTo>
                      <a:pt x="36" y="353"/>
                    </a:lnTo>
                    <a:lnTo>
                      <a:pt x="36" y="347"/>
                    </a:lnTo>
                    <a:lnTo>
                      <a:pt x="36" y="347"/>
                    </a:lnTo>
                    <a:lnTo>
                      <a:pt x="30" y="347"/>
                    </a:lnTo>
                    <a:lnTo>
                      <a:pt x="24" y="359"/>
                    </a:lnTo>
                    <a:lnTo>
                      <a:pt x="30" y="359"/>
                    </a:lnTo>
                    <a:lnTo>
                      <a:pt x="30" y="359"/>
                    </a:lnTo>
                    <a:lnTo>
                      <a:pt x="36" y="359"/>
                    </a:lnTo>
                    <a:lnTo>
                      <a:pt x="48" y="365"/>
                    </a:lnTo>
                    <a:lnTo>
                      <a:pt x="42" y="365"/>
                    </a:lnTo>
                    <a:lnTo>
                      <a:pt x="42" y="371"/>
                    </a:lnTo>
                    <a:lnTo>
                      <a:pt x="42" y="371"/>
                    </a:lnTo>
                    <a:lnTo>
                      <a:pt x="48" y="371"/>
                    </a:lnTo>
                    <a:lnTo>
                      <a:pt x="48" y="371"/>
                    </a:lnTo>
                    <a:lnTo>
                      <a:pt x="54" y="371"/>
                    </a:lnTo>
                    <a:lnTo>
                      <a:pt x="54" y="377"/>
                    </a:lnTo>
                    <a:lnTo>
                      <a:pt x="48" y="377"/>
                    </a:lnTo>
                    <a:lnTo>
                      <a:pt x="42" y="377"/>
                    </a:lnTo>
                    <a:lnTo>
                      <a:pt x="48" y="383"/>
                    </a:lnTo>
                    <a:lnTo>
                      <a:pt x="54" y="389"/>
                    </a:lnTo>
                    <a:lnTo>
                      <a:pt x="54" y="395"/>
                    </a:lnTo>
                    <a:lnTo>
                      <a:pt x="54" y="401"/>
                    </a:lnTo>
                    <a:lnTo>
                      <a:pt x="54" y="401"/>
                    </a:lnTo>
                    <a:lnTo>
                      <a:pt x="60" y="401"/>
                    </a:lnTo>
                    <a:lnTo>
                      <a:pt x="60" y="407"/>
                    </a:lnTo>
                    <a:lnTo>
                      <a:pt x="60" y="413"/>
                    </a:lnTo>
                    <a:lnTo>
                      <a:pt x="66" y="413"/>
                    </a:lnTo>
                    <a:lnTo>
                      <a:pt x="72" y="419"/>
                    </a:lnTo>
                    <a:lnTo>
                      <a:pt x="66" y="413"/>
                    </a:lnTo>
                    <a:lnTo>
                      <a:pt x="72" y="419"/>
                    </a:lnTo>
                    <a:lnTo>
                      <a:pt x="72" y="425"/>
                    </a:lnTo>
                    <a:lnTo>
                      <a:pt x="78" y="431"/>
                    </a:lnTo>
                    <a:lnTo>
                      <a:pt x="78" y="431"/>
                    </a:lnTo>
                    <a:lnTo>
                      <a:pt x="84" y="437"/>
                    </a:lnTo>
                    <a:lnTo>
                      <a:pt x="84" y="437"/>
                    </a:lnTo>
                    <a:lnTo>
                      <a:pt x="84" y="437"/>
                    </a:lnTo>
                    <a:lnTo>
                      <a:pt x="90" y="437"/>
                    </a:lnTo>
                    <a:lnTo>
                      <a:pt x="102" y="443"/>
                    </a:lnTo>
                    <a:lnTo>
                      <a:pt x="102" y="431"/>
                    </a:lnTo>
                    <a:lnTo>
                      <a:pt x="114" y="425"/>
                    </a:lnTo>
                    <a:lnTo>
                      <a:pt x="120" y="425"/>
                    </a:lnTo>
                    <a:lnTo>
                      <a:pt x="108" y="419"/>
                    </a:lnTo>
                    <a:lnTo>
                      <a:pt x="84" y="419"/>
                    </a:lnTo>
                    <a:lnTo>
                      <a:pt x="78" y="413"/>
                    </a:lnTo>
                    <a:lnTo>
                      <a:pt x="72" y="407"/>
                    </a:lnTo>
                    <a:lnTo>
                      <a:pt x="72" y="407"/>
                    </a:lnTo>
                    <a:lnTo>
                      <a:pt x="60" y="389"/>
                    </a:lnTo>
                    <a:lnTo>
                      <a:pt x="66" y="383"/>
                    </a:lnTo>
                    <a:lnTo>
                      <a:pt x="66" y="365"/>
                    </a:lnTo>
                    <a:lnTo>
                      <a:pt x="60" y="353"/>
                    </a:lnTo>
                    <a:lnTo>
                      <a:pt x="60" y="341"/>
                    </a:lnTo>
                    <a:lnTo>
                      <a:pt x="60" y="335"/>
                    </a:lnTo>
                    <a:lnTo>
                      <a:pt x="54" y="335"/>
                    </a:lnTo>
                    <a:lnTo>
                      <a:pt x="60" y="335"/>
                    </a:lnTo>
                    <a:lnTo>
                      <a:pt x="54" y="329"/>
                    </a:lnTo>
                    <a:lnTo>
                      <a:pt x="48" y="311"/>
                    </a:lnTo>
                    <a:lnTo>
                      <a:pt x="42" y="305"/>
                    </a:lnTo>
                    <a:lnTo>
                      <a:pt x="42" y="299"/>
                    </a:lnTo>
                    <a:lnTo>
                      <a:pt x="36" y="281"/>
                    </a:lnTo>
                    <a:lnTo>
                      <a:pt x="36" y="269"/>
                    </a:lnTo>
                    <a:lnTo>
                      <a:pt x="42" y="263"/>
                    </a:lnTo>
                    <a:lnTo>
                      <a:pt x="36" y="251"/>
                    </a:lnTo>
                    <a:lnTo>
                      <a:pt x="36" y="245"/>
                    </a:lnTo>
                    <a:lnTo>
                      <a:pt x="30" y="233"/>
                    </a:lnTo>
                    <a:lnTo>
                      <a:pt x="36" y="227"/>
                    </a:lnTo>
                    <a:lnTo>
                      <a:pt x="36" y="215"/>
                    </a:lnTo>
                    <a:lnTo>
                      <a:pt x="36" y="197"/>
                    </a:lnTo>
                    <a:lnTo>
                      <a:pt x="36" y="191"/>
                    </a:lnTo>
                    <a:lnTo>
                      <a:pt x="30" y="185"/>
                    </a:lnTo>
                    <a:lnTo>
                      <a:pt x="24" y="173"/>
                    </a:lnTo>
                    <a:lnTo>
                      <a:pt x="24" y="167"/>
                    </a:lnTo>
                    <a:lnTo>
                      <a:pt x="24" y="155"/>
                    </a:lnTo>
                    <a:lnTo>
                      <a:pt x="24" y="149"/>
                    </a:lnTo>
                    <a:lnTo>
                      <a:pt x="24" y="137"/>
                    </a:lnTo>
                    <a:lnTo>
                      <a:pt x="30" y="131"/>
                    </a:lnTo>
                    <a:lnTo>
                      <a:pt x="36" y="119"/>
                    </a:lnTo>
                    <a:lnTo>
                      <a:pt x="36" y="113"/>
                    </a:lnTo>
                    <a:lnTo>
                      <a:pt x="36" y="107"/>
                    </a:lnTo>
                    <a:lnTo>
                      <a:pt x="30" y="89"/>
                    </a:lnTo>
                    <a:lnTo>
                      <a:pt x="36" y="83"/>
                    </a:lnTo>
                    <a:lnTo>
                      <a:pt x="42" y="77"/>
                    </a:lnTo>
                    <a:lnTo>
                      <a:pt x="42" y="65"/>
                    </a:lnTo>
                    <a:lnTo>
                      <a:pt x="42" y="65"/>
                    </a:lnTo>
                    <a:lnTo>
                      <a:pt x="36" y="59"/>
                    </a:lnTo>
                    <a:lnTo>
                      <a:pt x="30" y="53"/>
                    </a:lnTo>
                    <a:lnTo>
                      <a:pt x="24" y="41"/>
                    </a:lnTo>
                    <a:lnTo>
                      <a:pt x="24" y="30"/>
                    </a:lnTo>
                    <a:lnTo>
                      <a:pt x="24" y="18"/>
                    </a:lnTo>
                    <a:lnTo>
                      <a:pt x="18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6" y="24"/>
                    </a:lnTo>
                    <a:lnTo>
                      <a:pt x="6" y="41"/>
                    </a:lnTo>
                    <a:lnTo>
                      <a:pt x="6" y="53"/>
                    </a:lnTo>
                    <a:lnTo>
                      <a:pt x="6" y="65"/>
                    </a:lnTo>
                    <a:lnTo>
                      <a:pt x="6" y="71"/>
                    </a:lnTo>
                    <a:lnTo>
                      <a:pt x="6" y="89"/>
                    </a:lnTo>
                    <a:lnTo>
                      <a:pt x="12" y="101"/>
                    </a:lnTo>
                    <a:lnTo>
                      <a:pt x="6" y="119"/>
                    </a:lnTo>
                    <a:lnTo>
                      <a:pt x="6" y="137"/>
                    </a:lnTo>
                    <a:lnTo>
                      <a:pt x="12" y="143"/>
                    </a:lnTo>
                    <a:lnTo>
                      <a:pt x="12" y="155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02" name="Freeform 272">
                <a:extLst>
                  <a:ext uri="{FF2B5EF4-FFF2-40B4-BE49-F238E27FC236}">
                    <a16:creationId xmlns:a16="http://schemas.microsoft.com/office/drawing/2014/main" id="{670EAE92-0AF0-45F6-BAD1-2103FF30879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52" y="2749"/>
                <a:ext cx="30" cy="30"/>
              </a:xfrm>
              <a:custGeom>
                <a:avLst/>
                <a:gdLst>
                  <a:gd name="T0" fmla="*/ 18 w 30"/>
                  <a:gd name="T1" fmla="*/ 6 h 30"/>
                  <a:gd name="T2" fmla="*/ 24 w 30"/>
                  <a:gd name="T3" fmla="*/ 18 h 30"/>
                  <a:gd name="T4" fmla="*/ 30 w 30"/>
                  <a:gd name="T5" fmla="*/ 30 h 30"/>
                  <a:gd name="T6" fmla="*/ 30 w 30"/>
                  <a:gd name="T7" fmla="*/ 30 h 30"/>
                  <a:gd name="T8" fmla="*/ 24 w 30"/>
                  <a:gd name="T9" fmla="*/ 30 h 30"/>
                  <a:gd name="T10" fmla="*/ 12 w 30"/>
                  <a:gd name="T11" fmla="*/ 30 h 30"/>
                  <a:gd name="T12" fmla="*/ 6 w 30"/>
                  <a:gd name="T13" fmla="*/ 30 h 30"/>
                  <a:gd name="T14" fmla="*/ 0 w 30"/>
                  <a:gd name="T15" fmla="*/ 30 h 30"/>
                  <a:gd name="T16" fmla="*/ 0 w 30"/>
                  <a:gd name="T17" fmla="*/ 24 h 30"/>
                  <a:gd name="T18" fmla="*/ 6 w 30"/>
                  <a:gd name="T19" fmla="*/ 24 h 30"/>
                  <a:gd name="T20" fmla="*/ 12 w 30"/>
                  <a:gd name="T21" fmla="*/ 24 h 30"/>
                  <a:gd name="T22" fmla="*/ 12 w 30"/>
                  <a:gd name="T23" fmla="*/ 24 h 30"/>
                  <a:gd name="T24" fmla="*/ 6 w 30"/>
                  <a:gd name="T25" fmla="*/ 24 h 30"/>
                  <a:gd name="T26" fmla="*/ 12 w 30"/>
                  <a:gd name="T27" fmla="*/ 24 h 30"/>
                  <a:gd name="T28" fmla="*/ 18 w 30"/>
                  <a:gd name="T29" fmla="*/ 24 h 30"/>
                  <a:gd name="T30" fmla="*/ 24 w 30"/>
                  <a:gd name="T31" fmla="*/ 24 h 30"/>
                  <a:gd name="T32" fmla="*/ 24 w 30"/>
                  <a:gd name="T33" fmla="*/ 24 h 30"/>
                  <a:gd name="T34" fmla="*/ 12 w 30"/>
                  <a:gd name="T35" fmla="*/ 18 h 30"/>
                  <a:gd name="T36" fmla="*/ 18 w 30"/>
                  <a:gd name="T37" fmla="*/ 12 h 30"/>
                  <a:gd name="T38" fmla="*/ 12 w 30"/>
                  <a:gd name="T39" fmla="*/ 12 h 30"/>
                  <a:gd name="T40" fmla="*/ 6 w 30"/>
                  <a:gd name="T41" fmla="*/ 6 h 30"/>
                  <a:gd name="T42" fmla="*/ 12 w 30"/>
                  <a:gd name="T43" fmla="*/ 0 h 30"/>
                  <a:gd name="T44" fmla="*/ 18 w 30"/>
                  <a:gd name="T45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0" h="30">
                    <a:moveTo>
                      <a:pt x="18" y="6"/>
                    </a:moveTo>
                    <a:lnTo>
                      <a:pt x="24" y="18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24" y="30"/>
                    </a:lnTo>
                    <a:lnTo>
                      <a:pt x="12" y="30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6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6" y="24"/>
                    </a:lnTo>
                    <a:lnTo>
                      <a:pt x="12" y="24"/>
                    </a:lnTo>
                    <a:lnTo>
                      <a:pt x="18" y="24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12" y="18"/>
                    </a:lnTo>
                    <a:lnTo>
                      <a:pt x="18" y="12"/>
                    </a:lnTo>
                    <a:lnTo>
                      <a:pt x="12" y="12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03" name="Freeform 273">
                <a:extLst>
                  <a:ext uri="{FF2B5EF4-FFF2-40B4-BE49-F238E27FC236}">
                    <a16:creationId xmlns:a16="http://schemas.microsoft.com/office/drawing/2014/main" id="{8FBA011F-589B-48B9-BAB7-2514A6563B3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74" y="2623"/>
                <a:ext cx="6" cy="18"/>
              </a:xfrm>
              <a:custGeom>
                <a:avLst/>
                <a:gdLst>
                  <a:gd name="T0" fmla="*/ 0 w 6"/>
                  <a:gd name="T1" fmla="*/ 0 h 18"/>
                  <a:gd name="T2" fmla="*/ 0 w 6"/>
                  <a:gd name="T3" fmla="*/ 0 h 18"/>
                  <a:gd name="T4" fmla="*/ 0 w 6"/>
                  <a:gd name="T5" fmla="*/ 18 h 18"/>
                  <a:gd name="T6" fmla="*/ 6 w 6"/>
                  <a:gd name="T7" fmla="*/ 18 h 18"/>
                  <a:gd name="T8" fmla="*/ 6 w 6"/>
                  <a:gd name="T9" fmla="*/ 12 h 18"/>
                  <a:gd name="T10" fmla="*/ 6 w 6"/>
                  <a:gd name="T11" fmla="*/ 6 h 18"/>
                  <a:gd name="T12" fmla="*/ 6 w 6"/>
                  <a:gd name="T13" fmla="*/ 6 h 18"/>
                  <a:gd name="T14" fmla="*/ 0 w 6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8">
                    <a:moveTo>
                      <a:pt x="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04" name="Freeform 274">
                <a:extLst>
                  <a:ext uri="{FF2B5EF4-FFF2-40B4-BE49-F238E27FC236}">
                    <a16:creationId xmlns:a16="http://schemas.microsoft.com/office/drawing/2014/main" id="{1F94070A-576C-45EB-8608-722A9D28F16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92" y="2707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6 h 18"/>
                  <a:gd name="T4" fmla="*/ 6 w 6"/>
                  <a:gd name="T5" fmla="*/ 12 h 18"/>
                  <a:gd name="T6" fmla="*/ 6 w 6"/>
                  <a:gd name="T7" fmla="*/ 18 h 18"/>
                  <a:gd name="T8" fmla="*/ 6 w 6"/>
                  <a:gd name="T9" fmla="*/ 12 h 18"/>
                  <a:gd name="T10" fmla="*/ 6 w 6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6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05" name="Freeform 275">
                <a:extLst>
                  <a:ext uri="{FF2B5EF4-FFF2-40B4-BE49-F238E27FC236}">
                    <a16:creationId xmlns:a16="http://schemas.microsoft.com/office/drawing/2014/main" id="{C837CFF0-4241-42F6-B5E1-A2E71789FA8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24" y="2090"/>
                <a:ext cx="66" cy="78"/>
              </a:xfrm>
              <a:custGeom>
                <a:avLst/>
                <a:gdLst>
                  <a:gd name="T0" fmla="*/ 0 w 66"/>
                  <a:gd name="T1" fmla="*/ 30 h 78"/>
                  <a:gd name="T2" fmla="*/ 0 w 66"/>
                  <a:gd name="T3" fmla="*/ 42 h 78"/>
                  <a:gd name="T4" fmla="*/ 0 w 66"/>
                  <a:gd name="T5" fmla="*/ 42 h 78"/>
                  <a:gd name="T6" fmla="*/ 6 w 66"/>
                  <a:gd name="T7" fmla="*/ 48 h 78"/>
                  <a:gd name="T8" fmla="*/ 12 w 66"/>
                  <a:gd name="T9" fmla="*/ 42 h 78"/>
                  <a:gd name="T10" fmla="*/ 12 w 66"/>
                  <a:gd name="T11" fmla="*/ 48 h 78"/>
                  <a:gd name="T12" fmla="*/ 12 w 66"/>
                  <a:gd name="T13" fmla="*/ 54 h 78"/>
                  <a:gd name="T14" fmla="*/ 6 w 66"/>
                  <a:gd name="T15" fmla="*/ 60 h 78"/>
                  <a:gd name="T16" fmla="*/ 6 w 66"/>
                  <a:gd name="T17" fmla="*/ 66 h 78"/>
                  <a:gd name="T18" fmla="*/ 6 w 66"/>
                  <a:gd name="T19" fmla="*/ 72 h 78"/>
                  <a:gd name="T20" fmla="*/ 12 w 66"/>
                  <a:gd name="T21" fmla="*/ 66 h 78"/>
                  <a:gd name="T22" fmla="*/ 24 w 66"/>
                  <a:gd name="T23" fmla="*/ 78 h 78"/>
                  <a:gd name="T24" fmla="*/ 24 w 66"/>
                  <a:gd name="T25" fmla="*/ 72 h 78"/>
                  <a:gd name="T26" fmla="*/ 24 w 66"/>
                  <a:gd name="T27" fmla="*/ 66 h 78"/>
                  <a:gd name="T28" fmla="*/ 30 w 66"/>
                  <a:gd name="T29" fmla="*/ 60 h 78"/>
                  <a:gd name="T30" fmla="*/ 30 w 66"/>
                  <a:gd name="T31" fmla="*/ 54 h 78"/>
                  <a:gd name="T32" fmla="*/ 30 w 66"/>
                  <a:gd name="T33" fmla="*/ 54 h 78"/>
                  <a:gd name="T34" fmla="*/ 30 w 66"/>
                  <a:gd name="T35" fmla="*/ 60 h 78"/>
                  <a:gd name="T36" fmla="*/ 36 w 66"/>
                  <a:gd name="T37" fmla="*/ 60 h 78"/>
                  <a:gd name="T38" fmla="*/ 30 w 66"/>
                  <a:gd name="T39" fmla="*/ 54 h 78"/>
                  <a:gd name="T40" fmla="*/ 36 w 66"/>
                  <a:gd name="T41" fmla="*/ 54 h 78"/>
                  <a:gd name="T42" fmla="*/ 42 w 66"/>
                  <a:gd name="T43" fmla="*/ 48 h 78"/>
                  <a:gd name="T44" fmla="*/ 54 w 66"/>
                  <a:gd name="T45" fmla="*/ 42 h 78"/>
                  <a:gd name="T46" fmla="*/ 60 w 66"/>
                  <a:gd name="T47" fmla="*/ 30 h 78"/>
                  <a:gd name="T48" fmla="*/ 66 w 66"/>
                  <a:gd name="T49" fmla="*/ 30 h 78"/>
                  <a:gd name="T50" fmla="*/ 60 w 66"/>
                  <a:gd name="T51" fmla="*/ 18 h 78"/>
                  <a:gd name="T52" fmla="*/ 60 w 66"/>
                  <a:gd name="T53" fmla="*/ 18 h 78"/>
                  <a:gd name="T54" fmla="*/ 48 w 66"/>
                  <a:gd name="T55" fmla="*/ 12 h 78"/>
                  <a:gd name="T56" fmla="*/ 42 w 66"/>
                  <a:gd name="T57" fmla="*/ 12 h 78"/>
                  <a:gd name="T58" fmla="*/ 30 w 66"/>
                  <a:gd name="T59" fmla="*/ 6 h 78"/>
                  <a:gd name="T60" fmla="*/ 24 w 66"/>
                  <a:gd name="T61" fmla="*/ 0 h 78"/>
                  <a:gd name="T62" fmla="*/ 18 w 66"/>
                  <a:gd name="T63" fmla="*/ 0 h 78"/>
                  <a:gd name="T64" fmla="*/ 12 w 66"/>
                  <a:gd name="T65" fmla="*/ 6 h 78"/>
                  <a:gd name="T66" fmla="*/ 6 w 66"/>
                  <a:gd name="T67" fmla="*/ 18 h 78"/>
                  <a:gd name="T68" fmla="*/ 6 w 66"/>
                  <a:gd name="T69" fmla="*/ 24 h 78"/>
                  <a:gd name="T70" fmla="*/ 0 w 66"/>
                  <a:gd name="T71" fmla="*/ 3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6" h="78">
                    <a:moveTo>
                      <a:pt x="0" y="30"/>
                    </a:moveTo>
                    <a:lnTo>
                      <a:pt x="0" y="42"/>
                    </a:lnTo>
                    <a:lnTo>
                      <a:pt x="0" y="42"/>
                    </a:lnTo>
                    <a:lnTo>
                      <a:pt x="6" y="48"/>
                    </a:lnTo>
                    <a:lnTo>
                      <a:pt x="12" y="42"/>
                    </a:lnTo>
                    <a:lnTo>
                      <a:pt x="12" y="48"/>
                    </a:lnTo>
                    <a:lnTo>
                      <a:pt x="12" y="54"/>
                    </a:lnTo>
                    <a:lnTo>
                      <a:pt x="6" y="60"/>
                    </a:lnTo>
                    <a:lnTo>
                      <a:pt x="6" y="66"/>
                    </a:lnTo>
                    <a:lnTo>
                      <a:pt x="6" y="72"/>
                    </a:lnTo>
                    <a:lnTo>
                      <a:pt x="12" y="66"/>
                    </a:lnTo>
                    <a:lnTo>
                      <a:pt x="24" y="78"/>
                    </a:lnTo>
                    <a:lnTo>
                      <a:pt x="24" y="72"/>
                    </a:lnTo>
                    <a:lnTo>
                      <a:pt x="24" y="66"/>
                    </a:lnTo>
                    <a:lnTo>
                      <a:pt x="30" y="60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0" y="60"/>
                    </a:lnTo>
                    <a:lnTo>
                      <a:pt x="36" y="60"/>
                    </a:lnTo>
                    <a:lnTo>
                      <a:pt x="30" y="54"/>
                    </a:lnTo>
                    <a:lnTo>
                      <a:pt x="36" y="54"/>
                    </a:lnTo>
                    <a:lnTo>
                      <a:pt x="42" y="48"/>
                    </a:lnTo>
                    <a:lnTo>
                      <a:pt x="54" y="42"/>
                    </a:lnTo>
                    <a:lnTo>
                      <a:pt x="60" y="30"/>
                    </a:lnTo>
                    <a:lnTo>
                      <a:pt x="66" y="30"/>
                    </a:lnTo>
                    <a:lnTo>
                      <a:pt x="60" y="18"/>
                    </a:lnTo>
                    <a:lnTo>
                      <a:pt x="60" y="18"/>
                    </a:lnTo>
                    <a:lnTo>
                      <a:pt x="48" y="12"/>
                    </a:lnTo>
                    <a:lnTo>
                      <a:pt x="42" y="12"/>
                    </a:lnTo>
                    <a:lnTo>
                      <a:pt x="30" y="6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2" y="6"/>
                    </a:lnTo>
                    <a:lnTo>
                      <a:pt x="6" y="18"/>
                    </a:lnTo>
                    <a:lnTo>
                      <a:pt x="6" y="24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06" name="Freeform 276">
                <a:extLst>
                  <a:ext uri="{FF2B5EF4-FFF2-40B4-BE49-F238E27FC236}">
                    <a16:creationId xmlns:a16="http://schemas.microsoft.com/office/drawing/2014/main" id="{266BEA66-191B-436E-B023-899260B3403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11" y="2102"/>
                <a:ext cx="6" cy="12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2 h 12"/>
                  <a:gd name="T4" fmla="*/ 0 w 6"/>
                  <a:gd name="T5" fmla="*/ 12 h 12"/>
                  <a:gd name="T6" fmla="*/ 6 w 6"/>
                  <a:gd name="T7" fmla="*/ 12 h 12"/>
                  <a:gd name="T8" fmla="*/ 0 w 6"/>
                  <a:gd name="T9" fmla="*/ 0 h 12"/>
                  <a:gd name="T10" fmla="*/ 0 w 6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07" name="Freeform 277">
                <a:extLst>
                  <a:ext uri="{FF2B5EF4-FFF2-40B4-BE49-F238E27FC236}">
                    <a16:creationId xmlns:a16="http://schemas.microsoft.com/office/drawing/2014/main" id="{AC3DF74C-D7DC-4C3D-BA5C-1FF55237975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30" y="2138"/>
                <a:ext cx="6" cy="1"/>
              </a:xfrm>
              <a:custGeom>
                <a:avLst/>
                <a:gdLst>
                  <a:gd name="T0" fmla="*/ 6 w 6"/>
                  <a:gd name="T1" fmla="*/ 6 w 6"/>
                  <a:gd name="T2" fmla="*/ 0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08" name="Freeform 278">
                <a:extLst>
                  <a:ext uri="{FF2B5EF4-FFF2-40B4-BE49-F238E27FC236}">
                    <a16:creationId xmlns:a16="http://schemas.microsoft.com/office/drawing/2014/main" id="{DDEA553B-27B4-43E7-8BE5-1B4C9D08108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17" y="2114"/>
                <a:ext cx="6" cy="1"/>
              </a:xfrm>
              <a:custGeom>
                <a:avLst/>
                <a:gdLst>
                  <a:gd name="T0" fmla="*/ 6 w 6"/>
                  <a:gd name="T1" fmla="*/ 6 w 6"/>
                  <a:gd name="T2" fmla="*/ 0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09" name="Freeform 279">
                <a:extLst>
                  <a:ext uri="{FF2B5EF4-FFF2-40B4-BE49-F238E27FC236}">
                    <a16:creationId xmlns:a16="http://schemas.microsoft.com/office/drawing/2014/main" id="{398ED78E-B2F0-4081-85D9-2CACF92FAFF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24" y="2102"/>
                <a:ext cx="144" cy="228"/>
              </a:xfrm>
              <a:custGeom>
                <a:avLst/>
                <a:gdLst>
                  <a:gd name="T0" fmla="*/ 138 w 144"/>
                  <a:gd name="T1" fmla="*/ 180 h 228"/>
                  <a:gd name="T2" fmla="*/ 138 w 144"/>
                  <a:gd name="T3" fmla="*/ 204 h 228"/>
                  <a:gd name="T4" fmla="*/ 138 w 144"/>
                  <a:gd name="T5" fmla="*/ 216 h 228"/>
                  <a:gd name="T6" fmla="*/ 132 w 144"/>
                  <a:gd name="T7" fmla="*/ 222 h 228"/>
                  <a:gd name="T8" fmla="*/ 126 w 144"/>
                  <a:gd name="T9" fmla="*/ 228 h 228"/>
                  <a:gd name="T10" fmla="*/ 114 w 144"/>
                  <a:gd name="T11" fmla="*/ 216 h 228"/>
                  <a:gd name="T12" fmla="*/ 96 w 144"/>
                  <a:gd name="T13" fmla="*/ 210 h 228"/>
                  <a:gd name="T14" fmla="*/ 78 w 144"/>
                  <a:gd name="T15" fmla="*/ 198 h 228"/>
                  <a:gd name="T16" fmla="*/ 60 w 144"/>
                  <a:gd name="T17" fmla="*/ 180 h 228"/>
                  <a:gd name="T18" fmla="*/ 54 w 144"/>
                  <a:gd name="T19" fmla="*/ 156 h 228"/>
                  <a:gd name="T20" fmla="*/ 42 w 144"/>
                  <a:gd name="T21" fmla="*/ 138 h 228"/>
                  <a:gd name="T22" fmla="*/ 30 w 144"/>
                  <a:gd name="T23" fmla="*/ 120 h 228"/>
                  <a:gd name="T24" fmla="*/ 18 w 144"/>
                  <a:gd name="T25" fmla="*/ 102 h 228"/>
                  <a:gd name="T26" fmla="*/ 6 w 144"/>
                  <a:gd name="T27" fmla="*/ 84 h 228"/>
                  <a:gd name="T28" fmla="*/ 0 w 144"/>
                  <a:gd name="T29" fmla="*/ 78 h 228"/>
                  <a:gd name="T30" fmla="*/ 0 w 144"/>
                  <a:gd name="T31" fmla="*/ 54 h 228"/>
                  <a:gd name="T32" fmla="*/ 6 w 144"/>
                  <a:gd name="T33" fmla="*/ 54 h 228"/>
                  <a:gd name="T34" fmla="*/ 12 w 144"/>
                  <a:gd name="T35" fmla="*/ 54 h 228"/>
                  <a:gd name="T36" fmla="*/ 24 w 144"/>
                  <a:gd name="T37" fmla="*/ 60 h 228"/>
                  <a:gd name="T38" fmla="*/ 30 w 144"/>
                  <a:gd name="T39" fmla="*/ 48 h 228"/>
                  <a:gd name="T40" fmla="*/ 30 w 144"/>
                  <a:gd name="T41" fmla="*/ 42 h 228"/>
                  <a:gd name="T42" fmla="*/ 36 w 144"/>
                  <a:gd name="T43" fmla="*/ 48 h 228"/>
                  <a:gd name="T44" fmla="*/ 36 w 144"/>
                  <a:gd name="T45" fmla="*/ 42 h 228"/>
                  <a:gd name="T46" fmla="*/ 54 w 144"/>
                  <a:gd name="T47" fmla="*/ 30 h 228"/>
                  <a:gd name="T48" fmla="*/ 66 w 144"/>
                  <a:gd name="T49" fmla="*/ 18 h 228"/>
                  <a:gd name="T50" fmla="*/ 60 w 144"/>
                  <a:gd name="T51" fmla="*/ 6 h 228"/>
                  <a:gd name="T52" fmla="*/ 66 w 144"/>
                  <a:gd name="T53" fmla="*/ 12 h 228"/>
                  <a:gd name="T54" fmla="*/ 84 w 144"/>
                  <a:gd name="T55" fmla="*/ 24 h 228"/>
                  <a:gd name="T56" fmla="*/ 102 w 144"/>
                  <a:gd name="T57" fmla="*/ 30 h 228"/>
                  <a:gd name="T58" fmla="*/ 120 w 144"/>
                  <a:gd name="T59" fmla="*/ 36 h 228"/>
                  <a:gd name="T60" fmla="*/ 120 w 144"/>
                  <a:gd name="T61" fmla="*/ 54 h 228"/>
                  <a:gd name="T62" fmla="*/ 108 w 144"/>
                  <a:gd name="T63" fmla="*/ 60 h 228"/>
                  <a:gd name="T64" fmla="*/ 90 w 144"/>
                  <a:gd name="T65" fmla="*/ 66 h 228"/>
                  <a:gd name="T66" fmla="*/ 84 w 144"/>
                  <a:gd name="T67" fmla="*/ 84 h 228"/>
                  <a:gd name="T68" fmla="*/ 84 w 144"/>
                  <a:gd name="T69" fmla="*/ 102 h 228"/>
                  <a:gd name="T70" fmla="*/ 90 w 144"/>
                  <a:gd name="T71" fmla="*/ 120 h 228"/>
                  <a:gd name="T72" fmla="*/ 102 w 144"/>
                  <a:gd name="T73" fmla="*/ 126 h 228"/>
                  <a:gd name="T74" fmla="*/ 114 w 144"/>
                  <a:gd name="T75" fmla="*/ 120 h 228"/>
                  <a:gd name="T76" fmla="*/ 120 w 144"/>
                  <a:gd name="T77" fmla="*/ 138 h 228"/>
                  <a:gd name="T78" fmla="*/ 132 w 144"/>
                  <a:gd name="T79" fmla="*/ 150 h 228"/>
                  <a:gd name="T80" fmla="*/ 138 w 144"/>
                  <a:gd name="T81" fmla="*/ 162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4" h="228">
                    <a:moveTo>
                      <a:pt x="138" y="174"/>
                    </a:moveTo>
                    <a:lnTo>
                      <a:pt x="138" y="180"/>
                    </a:lnTo>
                    <a:lnTo>
                      <a:pt x="138" y="192"/>
                    </a:lnTo>
                    <a:lnTo>
                      <a:pt x="138" y="204"/>
                    </a:lnTo>
                    <a:lnTo>
                      <a:pt x="144" y="204"/>
                    </a:lnTo>
                    <a:lnTo>
                      <a:pt x="138" y="216"/>
                    </a:lnTo>
                    <a:lnTo>
                      <a:pt x="138" y="222"/>
                    </a:lnTo>
                    <a:lnTo>
                      <a:pt x="132" y="222"/>
                    </a:lnTo>
                    <a:lnTo>
                      <a:pt x="132" y="228"/>
                    </a:lnTo>
                    <a:lnTo>
                      <a:pt x="126" y="228"/>
                    </a:lnTo>
                    <a:lnTo>
                      <a:pt x="120" y="222"/>
                    </a:lnTo>
                    <a:lnTo>
                      <a:pt x="114" y="216"/>
                    </a:lnTo>
                    <a:lnTo>
                      <a:pt x="108" y="216"/>
                    </a:lnTo>
                    <a:lnTo>
                      <a:pt x="96" y="210"/>
                    </a:lnTo>
                    <a:lnTo>
                      <a:pt x="90" y="204"/>
                    </a:lnTo>
                    <a:lnTo>
                      <a:pt x="78" y="198"/>
                    </a:lnTo>
                    <a:lnTo>
                      <a:pt x="66" y="186"/>
                    </a:lnTo>
                    <a:lnTo>
                      <a:pt x="60" y="180"/>
                    </a:lnTo>
                    <a:lnTo>
                      <a:pt x="60" y="174"/>
                    </a:lnTo>
                    <a:lnTo>
                      <a:pt x="54" y="156"/>
                    </a:lnTo>
                    <a:lnTo>
                      <a:pt x="42" y="144"/>
                    </a:lnTo>
                    <a:lnTo>
                      <a:pt x="42" y="138"/>
                    </a:lnTo>
                    <a:lnTo>
                      <a:pt x="36" y="126"/>
                    </a:lnTo>
                    <a:lnTo>
                      <a:pt x="30" y="120"/>
                    </a:lnTo>
                    <a:lnTo>
                      <a:pt x="24" y="108"/>
                    </a:lnTo>
                    <a:lnTo>
                      <a:pt x="18" y="102"/>
                    </a:lnTo>
                    <a:lnTo>
                      <a:pt x="18" y="90"/>
                    </a:lnTo>
                    <a:lnTo>
                      <a:pt x="6" y="84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6" y="48"/>
                    </a:lnTo>
                    <a:lnTo>
                      <a:pt x="6" y="54"/>
                    </a:lnTo>
                    <a:lnTo>
                      <a:pt x="6" y="60"/>
                    </a:lnTo>
                    <a:lnTo>
                      <a:pt x="12" y="54"/>
                    </a:lnTo>
                    <a:lnTo>
                      <a:pt x="24" y="66"/>
                    </a:lnTo>
                    <a:lnTo>
                      <a:pt x="24" y="60"/>
                    </a:lnTo>
                    <a:lnTo>
                      <a:pt x="24" y="54"/>
                    </a:lnTo>
                    <a:lnTo>
                      <a:pt x="30" y="48"/>
                    </a:lnTo>
                    <a:lnTo>
                      <a:pt x="30" y="42"/>
                    </a:lnTo>
                    <a:lnTo>
                      <a:pt x="30" y="42"/>
                    </a:lnTo>
                    <a:lnTo>
                      <a:pt x="30" y="48"/>
                    </a:lnTo>
                    <a:lnTo>
                      <a:pt x="36" y="48"/>
                    </a:lnTo>
                    <a:lnTo>
                      <a:pt x="30" y="42"/>
                    </a:lnTo>
                    <a:lnTo>
                      <a:pt x="36" y="42"/>
                    </a:lnTo>
                    <a:lnTo>
                      <a:pt x="42" y="36"/>
                    </a:lnTo>
                    <a:lnTo>
                      <a:pt x="54" y="30"/>
                    </a:lnTo>
                    <a:lnTo>
                      <a:pt x="60" y="18"/>
                    </a:lnTo>
                    <a:lnTo>
                      <a:pt x="66" y="18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60" y="0"/>
                    </a:lnTo>
                    <a:lnTo>
                      <a:pt x="66" y="12"/>
                    </a:lnTo>
                    <a:lnTo>
                      <a:pt x="78" y="18"/>
                    </a:lnTo>
                    <a:lnTo>
                      <a:pt x="84" y="24"/>
                    </a:lnTo>
                    <a:lnTo>
                      <a:pt x="84" y="30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20" y="36"/>
                    </a:lnTo>
                    <a:lnTo>
                      <a:pt x="114" y="48"/>
                    </a:lnTo>
                    <a:lnTo>
                      <a:pt x="120" y="54"/>
                    </a:lnTo>
                    <a:lnTo>
                      <a:pt x="120" y="54"/>
                    </a:lnTo>
                    <a:lnTo>
                      <a:pt x="108" y="60"/>
                    </a:lnTo>
                    <a:lnTo>
                      <a:pt x="102" y="60"/>
                    </a:lnTo>
                    <a:lnTo>
                      <a:pt x="90" y="66"/>
                    </a:lnTo>
                    <a:lnTo>
                      <a:pt x="90" y="72"/>
                    </a:lnTo>
                    <a:lnTo>
                      <a:pt x="84" y="84"/>
                    </a:lnTo>
                    <a:lnTo>
                      <a:pt x="78" y="96"/>
                    </a:lnTo>
                    <a:lnTo>
                      <a:pt x="84" y="102"/>
                    </a:lnTo>
                    <a:lnTo>
                      <a:pt x="90" y="114"/>
                    </a:lnTo>
                    <a:lnTo>
                      <a:pt x="90" y="120"/>
                    </a:lnTo>
                    <a:lnTo>
                      <a:pt x="96" y="120"/>
                    </a:lnTo>
                    <a:lnTo>
                      <a:pt x="102" y="126"/>
                    </a:lnTo>
                    <a:lnTo>
                      <a:pt x="108" y="126"/>
                    </a:lnTo>
                    <a:lnTo>
                      <a:pt x="114" y="120"/>
                    </a:lnTo>
                    <a:lnTo>
                      <a:pt x="114" y="132"/>
                    </a:lnTo>
                    <a:lnTo>
                      <a:pt x="120" y="138"/>
                    </a:lnTo>
                    <a:lnTo>
                      <a:pt x="132" y="138"/>
                    </a:lnTo>
                    <a:lnTo>
                      <a:pt x="132" y="150"/>
                    </a:lnTo>
                    <a:lnTo>
                      <a:pt x="138" y="156"/>
                    </a:lnTo>
                    <a:lnTo>
                      <a:pt x="138" y="162"/>
                    </a:lnTo>
                    <a:lnTo>
                      <a:pt x="138" y="17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10" name="Freeform 280">
                <a:extLst>
                  <a:ext uri="{FF2B5EF4-FFF2-40B4-BE49-F238E27FC236}">
                    <a16:creationId xmlns:a16="http://schemas.microsoft.com/office/drawing/2014/main" id="{DAE7AE3D-5847-47BB-95F3-B0B34DD0BD4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560" y="1449"/>
                <a:ext cx="557" cy="408"/>
              </a:xfrm>
              <a:custGeom>
                <a:avLst/>
                <a:gdLst>
                  <a:gd name="T0" fmla="*/ 216 w 557"/>
                  <a:gd name="T1" fmla="*/ 306 h 408"/>
                  <a:gd name="T2" fmla="*/ 168 w 557"/>
                  <a:gd name="T3" fmla="*/ 312 h 408"/>
                  <a:gd name="T4" fmla="*/ 138 w 557"/>
                  <a:gd name="T5" fmla="*/ 294 h 408"/>
                  <a:gd name="T6" fmla="*/ 102 w 557"/>
                  <a:gd name="T7" fmla="*/ 282 h 408"/>
                  <a:gd name="T8" fmla="*/ 78 w 557"/>
                  <a:gd name="T9" fmla="*/ 252 h 408"/>
                  <a:gd name="T10" fmla="*/ 66 w 557"/>
                  <a:gd name="T11" fmla="*/ 228 h 408"/>
                  <a:gd name="T12" fmla="*/ 54 w 557"/>
                  <a:gd name="T13" fmla="*/ 216 h 408"/>
                  <a:gd name="T14" fmla="*/ 12 w 557"/>
                  <a:gd name="T15" fmla="*/ 198 h 408"/>
                  <a:gd name="T16" fmla="*/ 0 w 557"/>
                  <a:gd name="T17" fmla="*/ 180 h 408"/>
                  <a:gd name="T18" fmla="*/ 18 w 557"/>
                  <a:gd name="T19" fmla="*/ 156 h 408"/>
                  <a:gd name="T20" fmla="*/ 48 w 557"/>
                  <a:gd name="T21" fmla="*/ 126 h 408"/>
                  <a:gd name="T22" fmla="*/ 36 w 557"/>
                  <a:gd name="T23" fmla="*/ 102 h 408"/>
                  <a:gd name="T24" fmla="*/ 54 w 557"/>
                  <a:gd name="T25" fmla="*/ 72 h 408"/>
                  <a:gd name="T26" fmla="*/ 84 w 557"/>
                  <a:gd name="T27" fmla="*/ 48 h 408"/>
                  <a:gd name="T28" fmla="*/ 120 w 557"/>
                  <a:gd name="T29" fmla="*/ 66 h 408"/>
                  <a:gd name="T30" fmla="*/ 162 w 557"/>
                  <a:gd name="T31" fmla="*/ 102 h 408"/>
                  <a:gd name="T32" fmla="*/ 222 w 557"/>
                  <a:gd name="T33" fmla="*/ 126 h 408"/>
                  <a:gd name="T34" fmla="*/ 281 w 557"/>
                  <a:gd name="T35" fmla="*/ 138 h 408"/>
                  <a:gd name="T36" fmla="*/ 329 w 557"/>
                  <a:gd name="T37" fmla="*/ 132 h 408"/>
                  <a:gd name="T38" fmla="*/ 347 w 557"/>
                  <a:gd name="T39" fmla="*/ 96 h 408"/>
                  <a:gd name="T40" fmla="*/ 395 w 557"/>
                  <a:gd name="T41" fmla="*/ 78 h 408"/>
                  <a:gd name="T42" fmla="*/ 377 w 557"/>
                  <a:gd name="T43" fmla="*/ 66 h 408"/>
                  <a:gd name="T44" fmla="*/ 359 w 557"/>
                  <a:gd name="T45" fmla="*/ 42 h 408"/>
                  <a:gd name="T46" fmla="*/ 371 w 557"/>
                  <a:gd name="T47" fmla="*/ 6 h 408"/>
                  <a:gd name="T48" fmla="*/ 425 w 557"/>
                  <a:gd name="T49" fmla="*/ 6 h 408"/>
                  <a:gd name="T50" fmla="*/ 473 w 557"/>
                  <a:gd name="T51" fmla="*/ 42 h 408"/>
                  <a:gd name="T52" fmla="*/ 545 w 557"/>
                  <a:gd name="T53" fmla="*/ 60 h 408"/>
                  <a:gd name="T54" fmla="*/ 539 w 557"/>
                  <a:gd name="T55" fmla="*/ 102 h 408"/>
                  <a:gd name="T56" fmla="*/ 539 w 557"/>
                  <a:gd name="T57" fmla="*/ 126 h 408"/>
                  <a:gd name="T58" fmla="*/ 521 w 557"/>
                  <a:gd name="T59" fmla="*/ 138 h 408"/>
                  <a:gd name="T60" fmla="*/ 497 w 557"/>
                  <a:gd name="T61" fmla="*/ 168 h 408"/>
                  <a:gd name="T62" fmla="*/ 479 w 557"/>
                  <a:gd name="T63" fmla="*/ 156 h 408"/>
                  <a:gd name="T64" fmla="*/ 449 w 557"/>
                  <a:gd name="T65" fmla="*/ 174 h 408"/>
                  <a:gd name="T66" fmla="*/ 473 w 557"/>
                  <a:gd name="T67" fmla="*/ 192 h 408"/>
                  <a:gd name="T68" fmla="*/ 497 w 557"/>
                  <a:gd name="T69" fmla="*/ 198 h 408"/>
                  <a:gd name="T70" fmla="*/ 497 w 557"/>
                  <a:gd name="T71" fmla="*/ 234 h 408"/>
                  <a:gd name="T72" fmla="*/ 509 w 557"/>
                  <a:gd name="T73" fmla="*/ 258 h 408"/>
                  <a:gd name="T74" fmla="*/ 521 w 557"/>
                  <a:gd name="T75" fmla="*/ 282 h 408"/>
                  <a:gd name="T76" fmla="*/ 533 w 557"/>
                  <a:gd name="T77" fmla="*/ 294 h 408"/>
                  <a:gd name="T78" fmla="*/ 533 w 557"/>
                  <a:gd name="T79" fmla="*/ 306 h 408"/>
                  <a:gd name="T80" fmla="*/ 521 w 557"/>
                  <a:gd name="T81" fmla="*/ 330 h 408"/>
                  <a:gd name="T82" fmla="*/ 521 w 557"/>
                  <a:gd name="T83" fmla="*/ 336 h 408"/>
                  <a:gd name="T84" fmla="*/ 515 w 557"/>
                  <a:gd name="T85" fmla="*/ 348 h 408"/>
                  <a:gd name="T86" fmla="*/ 509 w 557"/>
                  <a:gd name="T87" fmla="*/ 360 h 408"/>
                  <a:gd name="T88" fmla="*/ 485 w 557"/>
                  <a:gd name="T89" fmla="*/ 372 h 408"/>
                  <a:gd name="T90" fmla="*/ 473 w 557"/>
                  <a:gd name="T91" fmla="*/ 378 h 408"/>
                  <a:gd name="T92" fmla="*/ 461 w 557"/>
                  <a:gd name="T93" fmla="*/ 378 h 408"/>
                  <a:gd name="T94" fmla="*/ 455 w 557"/>
                  <a:gd name="T95" fmla="*/ 384 h 408"/>
                  <a:gd name="T96" fmla="*/ 437 w 557"/>
                  <a:gd name="T97" fmla="*/ 396 h 408"/>
                  <a:gd name="T98" fmla="*/ 425 w 557"/>
                  <a:gd name="T99" fmla="*/ 390 h 408"/>
                  <a:gd name="T100" fmla="*/ 401 w 557"/>
                  <a:gd name="T101" fmla="*/ 384 h 408"/>
                  <a:gd name="T102" fmla="*/ 365 w 557"/>
                  <a:gd name="T103" fmla="*/ 378 h 408"/>
                  <a:gd name="T104" fmla="*/ 353 w 557"/>
                  <a:gd name="T105" fmla="*/ 378 h 408"/>
                  <a:gd name="T106" fmla="*/ 335 w 557"/>
                  <a:gd name="T107" fmla="*/ 390 h 408"/>
                  <a:gd name="T108" fmla="*/ 317 w 557"/>
                  <a:gd name="T109" fmla="*/ 378 h 408"/>
                  <a:gd name="T110" fmla="*/ 293 w 557"/>
                  <a:gd name="T111" fmla="*/ 360 h 408"/>
                  <a:gd name="T112" fmla="*/ 299 w 557"/>
                  <a:gd name="T113" fmla="*/ 324 h 408"/>
                  <a:gd name="T114" fmla="*/ 269 w 557"/>
                  <a:gd name="T115" fmla="*/ 300 h 408"/>
                  <a:gd name="T116" fmla="*/ 257 w 557"/>
                  <a:gd name="T117" fmla="*/ 294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7" h="408">
                    <a:moveTo>
                      <a:pt x="246" y="294"/>
                    </a:moveTo>
                    <a:lnTo>
                      <a:pt x="240" y="300"/>
                    </a:lnTo>
                    <a:lnTo>
                      <a:pt x="228" y="306"/>
                    </a:lnTo>
                    <a:lnTo>
                      <a:pt x="222" y="312"/>
                    </a:lnTo>
                    <a:lnTo>
                      <a:pt x="216" y="306"/>
                    </a:lnTo>
                    <a:lnTo>
                      <a:pt x="198" y="306"/>
                    </a:lnTo>
                    <a:lnTo>
                      <a:pt x="192" y="318"/>
                    </a:lnTo>
                    <a:lnTo>
                      <a:pt x="186" y="306"/>
                    </a:lnTo>
                    <a:lnTo>
                      <a:pt x="186" y="312"/>
                    </a:lnTo>
                    <a:lnTo>
                      <a:pt x="168" y="312"/>
                    </a:lnTo>
                    <a:lnTo>
                      <a:pt x="162" y="306"/>
                    </a:lnTo>
                    <a:lnTo>
                      <a:pt x="150" y="306"/>
                    </a:lnTo>
                    <a:lnTo>
                      <a:pt x="150" y="300"/>
                    </a:lnTo>
                    <a:lnTo>
                      <a:pt x="138" y="300"/>
                    </a:lnTo>
                    <a:lnTo>
                      <a:pt x="138" y="294"/>
                    </a:lnTo>
                    <a:lnTo>
                      <a:pt x="132" y="294"/>
                    </a:lnTo>
                    <a:lnTo>
                      <a:pt x="114" y="282"/>
                    </a:lnTo>
                    <a:lnTo>
                      <a:pt x="108" y="276"/>
                    </a:lnTo>
                    <a:lnTo>
                      <a:pt x="102" y="282"/>
                    </a:lnTo>
                    <a:lnTo>
                      <a:pt x="102" y="282"/>
                    </a:lnTo>
                    <a:lnTo>
                      <a:pt x="90" y="276"/>
                    </a:lnTo>
                    <a:lnTo>
                      <a:pt x="78" y="270"/>
                    </a:lnTo>
                    <a:lnTo>
                      <a:pt x="72" y="264"/>
                    </a:lnTo>
                    <a:lnTo>
                      <a:pt x="72" y="252"/>
                    </a:lnTo>
                    <a:lnTo>
                      <a:pt x="78" y="252"/>
                    </a:lnTo>
                    <a:lnTo>
                      <a:pt x="78" y="252"/>
                    </a:lnTo>
                    <a:lnTo>
                      <a:pt x="72" y="240"/>
                    </a:lnTo>
                    <a:lnTo>
                      <a:pt x="72" y="234"/>
                    </a:lnTo>
                    <a:lnTo>
                      <a:pt x="72" y="234"/>
                    </a:lnTo>
                    <a:lnTo>
                      <a:pt x="66" y="228"/>
                    </a:lnTo>
                    <a:lnTo>
                      <a:pt x="66" y="228"/>
                    </a:lnTo>
                    <a:lnTo>
                      <a:pt x="66" y="222"/>
                    </a:lnTo>
                    <a:lnTo>
                      <a:pt x="66" y="222"/>
                    </a:lnTo>
                    <a:lnTo>
                      <a:pt x="60" y="222"/>
                    </a:lnTo>
                    <a:lnTo>
                      <a:pt x="54" y="216"/>
                    </a:lnTo>
                    <a:lnTo>
                      <a:pt x="54" y="216"/>
                    </a:lnTo>
                    <a:lnTo>
                      <a:pt x="36" y="210"/>
                    </a:lnTo>
                    <a:lnTo>
                      <a:pt x="30" y="210"/>
                    </a:lnTo>
                    <a:lnTo>
                      <a:pt x="24" y="198"/>
                    </a:lnTo>
                    <a:lnTo>
                      <a:pt x="12" y="198"/>
                    </a:lnTo>
                    <a:lnTo>
                      <a:pt x="12" y="192"/>
                    </a:lnTo>
                    <a:lnTo>
                      <a:pt x="18" y="192"/>
                    </a:lnTo>
                    <a:lnTo>
                      <a:pt x="18" y="192"/>
                    </a:lnTo>
                    <a:lnTo>
                      <a:pt x="12" y="180"/>
                    </a:lnTo>
                    <a:lnTo>
                      <a:pt x="0" y="180"/>
                    </a:lnTo>
                    <a:lnTo>
                      <a:pt x="0" y="168"/>
                    </a:lnTo>
                    <a:lnTo>
                      <a:pt x="0" y="162"/>
                    </a:lnTo>
                    <a:lnTo>
                      <a:pt x="6" y="156"/>
                    </a:lnTo>
                    <a:lnTo>
                      <a:pt x="12" y="156"/>
                    </a:lnTo>
                    <a:lnTo>
                      <a:pt x="18" y="156"/>
                    </a:lnTo>
                    <a:lnTo>
                      <a:pt x="24" y="150"/>
                    </a:lnTo>
                    <a:lnTo>
                      <a:pt x="36" y="144"/>
                    </a:lnTo>
                    <a:lnTo>
                      <a:pt x="42" y="138"/>
                    </a:lnTo>
                    <a:lnTo>
                      <a:pt x="54" y="132"/>
                    </a:lnTo>
                    <a:lnTo>
                      <a:pt x="48" y="126"/>
                    </a:lnTo>
                    <a:lnTo>
                      <a:pt x="48" y="126"/>
                    </a:lnTo>
                    <a:lnTo>
                      <a:pt x="48" y="120"/>
                    </a:lnTo>
                    <a:lnTo>
                      <a:pt x="48" y="114"/>
                    </a:lnTo>
                    <a:lnTo>
                      <a:pt x="42" y="102"/>
                    </a:lnTo>
                    <a:lnTo>
                      <a:pt x="36" y="102"/>
                    </a:lnTo>
                    <a:lnTo>
                      <a:pt x="48" y="96"/>
                    </a:lnTo>
                    <a:lnTo>
                      <a:pt x="60" y="96"/>
                    </a:lnTo>
                    <a:lnTo>
                      <a:pt x="60" y="96"/>
                    </a:lnTo>
                    <a:lnTo>
                      <a:pt x="54" y="84"/>
                    </a:lnTo>
                    <a:lnTo>
                      <a:pt x="54" y="72"/>
                    </a:lnTo>
                    <a:lnTo>
                      <a:pt x="72" y="78"/>
                    </a:lnTo>
                    <a:lnTo>
                      <a:pt x="78" y="72"/>
                    </a:lnTo>
                    <a:lnTo>
                      <a:pt x="72" y="60"/>
                    </a:lnTo>
                    <a:lnTo>
                      <a:pt x="78" y="60"/>
                    </a:lnTo>
                    <a:lnTo>
                      <a:pt x="84" y="48"/>
                    </a:lnTo>
                    <a:lnTo>
                      <a:pt x="90" y="48"/>
                    </a:lnTo>
                    <a:lnTo>
                      <a:pt x="90" y="48"/>
                    </a:lnTo>
                    <a:lnTo>
                      <a:pt x="96" y="54"/>
                    </a:lnTo>
                    <a:lnTo>
                      <a:pt x="108" y="66"/>
                    </a:lnTo>
                    <a:lnTo>
                      <a:pt x="120" y="66"/>
                    </a:lnTo>
                    <a:lnTo>
                      <a:pt x="132" y="78"/>
                    </a:lnTo>
                    <a:lnTo>
                      <a:pt x="138" y="84"/>
                    </a:lnTo>
                    <a:lnTo>
                      <a:pt x="138" y="96"/>
                    </a:lnTo>
                    <a:lnTo>
                      <a:pt x="150" y="96"/>
                    </a:lnTo>
                    <a:lnTo>
                      <a:pt x="162" y="102"/>
                    </a:lnTo>
                    <a:lnTo>
                      <a:pt x="180" y="102"/>
                    </a:lnTo>
                    <a:lnTo>
                      <a:pt x="192" y="108"/>
                    </a:lnTo>
                    <a:lnTo>
                      <a:pt x="204" y="120"/>
                    </a:lnTo>
                    <a:lnTo>
                      <a:pt x="210" y="126"/>
                    </a:lnTo>
                    <a:lnTo>
                      <a:pt x="222" y="126"/>
                    </a:lnTo>
                    <a:lnTo>
                      <a:pt x="240" y="132"/>
                    </a:lnTo>
                    <a:lnTo>
                      <a:pt x="252" y="132"/>
                    </a:lnTo>
                    <a:lnTo>
                      <a:pt x="263" y="132"/>
                    </a:lnTo>
                    <a:lnTo>
                      <a:pt x="269" y="132"/>
                    </a:lnTo>
                    <a:lnTo>
                      <a:pt x="281" y="138"/>
                    </a:lnTo>
                    <a:lnTo>
                      <a:pt x="293" y="138"/>
                    </a:lnTo>
                    <a:lnTo>
                      <a:pt x="299" y="144"/>
                    </a:lnTo>
                    <a:lnTo>
                      <a:pt x="305" y="138"/>
                    </a:lnTo>
                    <a:lnTo>
                      <a:pt x="317" y="132"/>
                    </a:lnTo>
                    <a:lnTo>
                      <a:pt x="329" y="132"/>
                    </a:lnTo>
                    <a:lnTo>
                      <a:pt x="341" y="132"/>
                    </a:lnTo>
                    <a:lnTo>
                      <a:pt x="347" y="126"/>
                    </a:lnTo>
                    <a:lnTo>
                      <a:pt x="359" y="114"/>
                    </a:lnTo>
                    <a:lnTo>
                      <a:pt x="353" y="108"/>
                    </a:lnTo>
                    <a:lnTo>
                      <a:pt x="347" y="96"/>
                    </a:lnTo>
                    <a:lnTo>
                      <a:pt x="365" y="102"/>
                    </a:lnTo>
                    <a:lnTo>
                      <a:pt x="371" y="96"/>
                    </a:lnTo>
                    <a:lnTo>
                      <a:pt x="383" y="96"/>
                    </a:lnTo>
                    <a:lnTo>
                      <a:pt x="383" y="84"/>
                    </a:lnTo>
                    <a:lnTo>
                      <a:pt x="395" y="78"/>
                    </a:lnTo>
                    <a:lnTo>
                      <a:pt x="413" y="78"/>
                    </a:lnTo>
                    <a:lnTo>
                      <a:pt x="413" y="72"/>
                    </a:lnTo>
                    <a:lnTo>
                      <a:pt x="389" y="66"/>
                    </a:lnTo>
                    <a:lnTo>
                      <a:pt x="383" y="66"/>
                    </a:lnTo>
                    <a:lnTo>
                      <a:pt x="377" y="66"/>
                    </a:lnTo>
                    <a:lnTo>
                      <a:pt x="371" y="66"/>
                    </a:lnTo>
                    <a:lnTo>
                      <a:pt x="359" y="60"/>
                    </a:lnTo>
                    <a:lnTo>
                      <a:pt x="365" y="60"/>
                    </a:lnTo>
                    <a:lnTo>
                      <a:pt x="365" y="48"/>
                    </a:lnTo>
                    <a:lnTo>
                      <a:pt x="359" y="42"/>
                    </a:lnTo>
                    <a:lnTo>
                      <a:pt x="377" y="42"/>
                    </a:lnTo>
                    <a:lnTo>
                      <a:pt x="383" y="36"/>
                    </a:lnTo>
                    <a:lnTo>
                      <a:pt x="377" y="30"/>
                    </a:lnTo>
                    <a:lnTo>
                      <a:pt x="377" y="12"/>
                    </a:lnTo>
                    <a:lnTo>
                      <a:pt x="371" y="6"/>
                    </a:lnTo>
                    <a:lnTo>
                      <a:pt x="365" y="6"/>
                    </a:lnTo>
                    <a:lnTo>
                      <a:pt x="377" y="0"/>
                    </a:lnTo>
                    <a:lnTo>
                      <a:pt x="389" y="0"/>
                    </a:lnTo>
                    <a:lnTo>
                      <a:pt x="401" y="0"/>
                    </a:lnTo>
                    <a:lnTo>
                      <a:pt x="425" y="6"/>
                    </a:lnTo>
                    <a:lnTo>
                      <a:pt x="437" y="18"/>
                    </a:lnTo>
                    <a:lnTo>
                      <a:pt x="443" y="24"/>
                    </a:lnTo>
                    <a:lnTo>
                      <a:pt x="455" y="30"/>
                    </a:lnTo>
                    <a:lnTo>
                      <a:pt x="467" y="42"/>
                    </a:lnTo>
                    <a:lnTo>
                      <a:pt x="473" y="42"/>
                    </a:lnTo>
                    <a:lnTo>
                      <a:pt x="491" y="48"/>
                    </a:lnTo>
                    <a:lnTo>
                      <a:pt x="503" y="54"/>
                    </a:lnTo>
                    <a:lnTo>
                      <a:pt x="515" y="66"/>
                    </a:lnTo>
                    <a:lnTo>
                      <a:pt x="533" y="66"/>
                    </a:lnTo>
                    <a:lnTo>
                      <a:pt x="545" y="60"/>
                    </a:lnTo>
                    <a:lnTo>
                      <a:pt x="551" y="72"/>
                    </a:lnTo>
                    <a:lnTo>
                      <a:pt x="551" y="84"/>
                    </a:lnTo>
                    <a:lnTo>
                      <a:pt x="557" y="102"/>
                    </a:lnTo>
                    <a:lnTo>
                      <a:pt x="539" y="96"/>
                    </a:lnTo>
                    <a:lnTo>
                      <a:pt x="539" y="102"/>
                    </a:lnTo>
                    <a:lnTo>
                      <a:pt x="545" y="114"/>
                    </a:lnTo>
                    <a:lnTo>
                      <a:pt x="551" y="126"/>
                    </a:lnTo>
                    <a:lnTo>
                      <a:pt x="551" y="126"/>
                    </a:lnTo>
                    <a:lnTo>
                      <a:pt x="551" y="132"/>
                    </a:lnTo>
                    <a:lnTo>
                      <a:pt x="539" y="126"/>
                    </a:lnTo>
                    <a:lnTo>
                      <a:pt x="539" y="132"/>
                    </a:lnTo>
                    <a:lnTo>
                      <a:pt x="533" y="138"/>
                    </a:lnTo>
                    <a:lnTo>
                      <a:pt x="533" y="138"/>
                    </a:lnTo>
                    <a:lnTo>
                      <a:pt x="533" y="144"/>
                    </a:lnTo>
                    <a:lnTo>
                      <a:pt x="521" y="138"/>
                    </a:lnTo>
                    <a:lnTo>
                      <a:pt x="515" y="144"/>
                    </a:lnTo>
                    <a:lnTo>
                      <a:pt x="509" y="156"/>
                    </a:lnTo>
                    <a:lnTo>
                      <a:pt x="503" y="162"/>
                    </a:lnTo>
                    <a:lnTo>
                      <a:pt x="503" y="162"/>
                    </a:lnTo>
                    <a:lnTo>
                      <a:pt x="497" y="168"/>
                    </a:lnTo>
                    <a:lnTo>
                      <a:pt x="485" y="174"/>
                    </a:lnTo>
                    <a:lnTo>
                      <a:pt x="479" y="174"/>
                    </a:lnTo>
                    <a:lnTo>
                      <a:pt x="485" y="168"/>
                    </a:lnTo>
                    <a:lnTo>
                      <a:pt x="479" y="168"/>
                    </a:lnTo>
                    <a:lnTo>
                      <a:pt x="479" y="156"/>
                    </a:lnTo>
                    <a:lnTo>
                      <a:pt x="473" y="150"/>
                    </a:lnTo>
                    <a:lnTo>
                      <a:pt x="467" y="150"/>
                    </a:lnTo>
                    <a:lnTo>
                      <a:pt x="461" y="162"/>
                    </a:lnTo>
                    <a:lnTo>
                      <a:pt x="455" y="168"/>
                    </a:lnTo>
                    <a:lnTo>
                      <a:pt x="449" y="174"/>
                    </a:lnTo>
                    <a:lnTo>
                      <a:pt x="443" y="174"/>
                    </a:lnTo>
                    <a:lnTo>
                      <a:pt x="449" y="180"/>
                    </a:lnTo>
                    <a:lnTo>
                      <a:pt x="461" y="186"/>
                    </a:lnTo>
                    <a:lnTo>
                      <a:pt x="467" y="198"/>
                    </a:lnTo>
                    <a:lnTo>
                      <a:pt x="473" y="192"/>
                    </a:lnTo>
                    <a:lnTo>
                      <a:pt x="485" y="186"/>
                    </a:lnTo>
                    <a:lnTo>
                      <a:pt x="497" y="192"/>
                    </a:lnTo>
                    <a:lnTo>
                      <a:pt x="503" y="192"/>
                    </a:lnTo>
                    <a:lnTo>
                      <a:pt x="503" y="198"/>
                    </a:lnTo>
                    <a:lnTo>
                      <a:pt x="497" y="198"/>
                    </a:lnTo>
                    <a:lnTo>
                      <a:pt x="491" y="204"/>
                    </a:lnTo>
                    <a:lnTo>
                      <a:pt x="485" y="210"/>
                    </a:lnTo>
                    <a:lnTo>
                      <a:pt x="485" y="216"/>
                    </a:lnTo>
                    <a:lnTo>
                      <a:pt x="485" y="228"/>
                    </a:lnTo>
                    <a:lnTo>
                      <a:pt x="497" y="234"/>
                    </a:lnTo>
                    <a:lnTo>
                      <a:pt x="503" y="246"/>
                    </a:lnTo>
                    <a:lnTo>
                      <a:pt x="515" y="252"/>
                    </a:lnTo>
                    <a:lnTo>
                      <a:pt x="521" y="264"/>
                    </a:lnTo>
                    <a:lnTo>
                      <a:pt x="509" y="258"/>
                    </a:lnTo>
                    <a:lnTo>
                      <a:pt x="509" y="258"/>
                    </a:lnTo>
                    <a:lnTo>
                      <a:pt x="521" y="264"/>
                    </a:lnTo>
                    <a:lnTo>
                      <a:pt x="527" y="270"/>
                    </a:lnTo>
                    <a:lnTo>
                      <a:pt x="521" y="282"/>
                    </a:lnTo>
                    <a:lnTo>
                      <a:pt x="515" y="282"/>
                    </a:lnTo>
                    <a:lnTo>
                      <a:pt x="521" y="282"/>
                    </a:lnTo>
                    <a:lnTo>
                      <a:pt x="527" y="282"/>
                    </a:lnTo>
                    <a:lnTo>
                      <a:pt x="533" y="288"/>
                    </a:lnTo>
                    <a:lnTo>
                      <a:pt x="533" y="294"/>
                    </a:lnTo>
                    <a:lnTo>
                      <a:pt x="533" y="294"/>
                    </a:lnTo>
                    <a:lnTo>
                      <a:pt x="533" y="294"/>
                    </a:lnTo>
                    <a:lnTo>
                      <a:pt x="533" y="294"/>
                    </a:lnTo>
                    <a:lnTo>
                      <a:pt x="533" y="300"/>
                    </a:lnTo>
                    <a:lnTo>
                      <a:pt x="533" y="300"/>
                    </a:lnTo>
                    <a:lnTo>
                      <a:pt x="533" y="300"/>
                    </a:lnTo>
                    <a:lnTo>
                      <a:pt x="533" y="306"/>
                    </a:lnTo>
                    <a:lnTo>
                      <a:pt x="533" y="306"/>
                    </a:lnTo>
                    <a:lnTo>
                      <a:pt x="527" y="306"/>
                    </a:lnTo>
                    <a:lnTo>
                      <a:pt x="527" y="312"/>
                    </a:lnTo>
                    <a:lnTo>
                      <a:pt x="527" y="318"/>
                    </a:lnTo>
                    <a:lnTo>
                      <a:pt x="521" y="330"/>
                    </a:lnTo>
                    <a:lnTo>
                      <a:pt x="521" y="330"/>
                    </a:lnTo>
                    <a:lnTo>
                      <a:pt x="521" y="330"/>
                    </a:lnTo>
                    <a:lnTo>
                      <a:pt x="521" y="336"/>
                    </a:lnTo>
                    <a:lnTo>
                      <a:pt x="515" y="336"/>
                    </a:lnTo>
                    <a:lnTo>
                      <a:pt x="521" y="336"/>
                    </a:lnTo>
                    <a:lnTo>
                      <a:pt x="521" y="342"/>
                    </a:lnTo>
                    <a:lnTo>
                      <a:pt x="521" y="342"/>
                    </a:lnTo>
                    <a:lnTo>
                      <a:pt x="521" y="342"/>
                    </a:lnTo>
                    <a:lnTo>
                      <a:pt x="515" y="348"/>
                    </a:lnTo>
                    <a:lnTo>
                      <a:pt x="515" y="348"/>
                    </a:lnTo>
                    <a:lnTo>
                      <a:pt x="515" y="354"/>
                    </a:lnTo>
                    <a:lnTo>
                      <a:pt x="509" y="354"/>
                    </a:lnTo>
                    <a:lnTo>
                      <a:pt x="509" y="354"/>
                    </a:lnTo>
                    <a:lnTo>
                      <a:pt x="509" y="360"/>
                    </a:lnTo>
                    <a:lnTo>
                      <a:pt x="509" y="360"/>
                    </a:lnTo>
                    <a:lnTo>
                      <a:pt x="497" y="366"/>
                    </a:lnTo>
                    <a:lnTo>
                      <a:pt x="497" y="366"/>
                    </a:lnTo>
                    <a:lnTo>
                      <a:pt x="497" y="372"/>
                    </a:lnTo>
                    <a:lnTo>
                      <a:pt x="491" y="372"/>
                    </a:lnTo>
                    <a:lnTo>
                      <a:pt x="485" y="372"/>
                    </a:lnTo>
                    <a:lnTo>
                      <a:pt x="485" y="372"/>
                    </a:lnTo>
                    <a:lnTo>
                      <a:pt x="479" y="378"/>
                    </a:lnTo>
                    <a:lnTo>
                      <a:pt x="479" y="372"/>
                    </a:lnTo>
                    <a:lnTo>
                      <a:pt x="479" y="378"/>
                    </a:lnTo>
                    <a:lnTo>
                      <a:pt x="473" y="378"/>
                    </a:lnTo>
                    <a:lnTo>
                      <a:pt x="473" y="378"/>
                    </a:lnTo>
                    <a:lnTo>
                      <a:pt x="467" y="372"/>
                    </a:lnTo>
                    <a:lnTo>
                      <a:pt x="467" y="372"/>
                    </a:lnTo>
                    <a:lnTo>
                      <a:pt x="467" y="384"/>
                    </a:lnTo>
                    <a:lnTo>
                      <a:pt x="461" y="378"/>
                    </a:lnTo>
                    <a:lnTo>
                      <a:pt x="467" y="384"/>
                    </a:lnTo>
                    <a:lnTo>
                      <a:pt x="461" y="384"/>
                    </a:lnTo>
                    <a:lnTo>
                      <a:pt x="461" y="384"/>
                    </a:lnTo>
                    <a:lnTo>
                      <a:pt x="455" y="384"/>
                    </a:lnTo>
                    <a:lnTo>
                      <a:pt x="455" y="384"/>
                    </a:lnTo>
                    <a:lnTo>
                      <a:pt x="449" y="384"/>
                    </a:lnTo>
                    <a:lnTo>
                      <a:pt x="443" y="390"/>
                    </a:lnTo>
                    <a:lnTo>
                      <a:pt x="437" y="390"/>
                    </a:lnTo>
                    <a:lnTo>
                      <a:pt x="437" y="390"/>
                    </a:lnTo>
                    <a:lnTo>
                      <a:pt x="437" y="396"/>
                    </a:lnTo>
                    <a:lnTo>
                      <a:pt x="437" y="408"/>
                    </a:lnTo>
                    <a:lnTo>
                      <a:pt x="431" y="402"/>
                    </a:lnTo>
                    <a:lnTo>
                      <a:pt x="431" y="390"/>
                    </a:lnTo>
                    <a:lnTo>
                      <a:pt x="425" y="390"/>
                    </a:lnTo>
                    <a:lnTo>
                      <a:pt x="425" y="390"/>
                    </a:lnTo>
                    <a:lnTo>
                      <a:pt x="419" y="390"/>
                    </a:lnTo>
                    <a:lnTo>
                      <a:pt x="413" y="384"/>
                    </a:lnTo>
                    <a:lnTo>
                      <a:pt x="413" y="390"/>
                    </a:lnTo>
                    <a:lnTo>
                      <a:pt x="407" y="390"/>
                    </a:lnTo>
                    <a:lnTo>
                      <a:pt x="401" y="384"/>
                    </a:lnTo>
                    <a:lnTo>
                      <a:pt x="395" y="384"/>
                    </a:lnTo>
                    <a:lnTo>
                      <a:pt x="395" y="372"/>
                    </a:lnTo>
                    <a:lnTo>
                      <a:pt x="377" y="372"/>
                    </a:lnTo>
                    <a:lnTo>
                      <a:pt x="377" y="366"/>
                    </a:lnTo>
                    <a:lnTo>
                      <a:pt x="365" y="378"/>
                    </a:lnTo>
                    <a:lnTo>
                      <a:pt x="365" y="378"/>
                    </a:lnTo>
                    <a:lnTo>
                      <a:pt x="365" y="378"/>
                    </a:lnTo>
                    <a:lnTo>
                      <a:pt x="359" y="378"/>
                    </a:lnTo>
                    <a:lnTo>
                      <a:pt x="353" y="378"/>
                    </a:lnTo>
                    <a:lnTo>
                      <a:pt x="353" y="378"/>
                    </a:lnTo>
                    <a:lnTo>
                      <a:pt x="347" y="378"/>
                    </a:lnTo>
                    <a:lnTo>
                      <a:pt x="347" y="378"/>
                    </a:lnTo>
                    <a:lnTo>
                      <a:pt x="341" y="378"/>
                    </a:lnTo>
                    <a:lnTo>
                      <a:pt x="341" y="396"/>
                    </a:lnTo>
                    <a:lnTo>
                      <a:pt x="335" y="390"/>
                    </a:lnTo>
                    <a:lnTo>
                      <a:pt x="335" y="390"/>
                    </a:lnTo>
                    <a:lnTo>
                      <a:pt x="335" y="390"/>
                    </a:lnTo>
                    <a:lnTo>
                      <a:pt x="323" y="390"/>
                    </a:lnTo>
                    <a:lnTo>
                      <a:pt x="317" y="384"/>
                    </a:lnTo>
                    <a:lnTo>
                      <a:pt x="317" y="378"/>
                    </a:lnTo>
                    <a:lnTo>
                      <a:pt x="317" y="372"/>
                    </a:lnTo>
                    <a:lnTo>
                      <a:pt x="305" y="366"/>
                    </a:lnTo>
                    <a:lnTo>
                      <a:pt x="305" y="360"/>
                    </a:lnTo>
                    <a:lnTo>
                      <a:pt x="305" y="360"/>
                    </a:lnTo>
                    <a:lnTo>
                      <a:pt x="293" y="360"/>
                    </a:lnTo>
                    <a:lnTo>
                      <a:pt x="293" y="354"/>
                    </a:lnTo>
                    <a:lnTo>
                      <a:pt x="293" y="348"/>
                    </a:lnTo>
                    <a:lnTo>
                      <a:pt x="299" y="342"/>
                    </a:lnTo>
                    <a:lnTo>
                      <a:pt x="299" y="336"/>
                    </a:lnTo>
                    <a:lnTo>
                      <a:pt x="299" y="324"/>
                    </a:lnTo>
                    <a:lnTo>
                      <a:pt x="293" y="312"/>
                    </a:lnTo>
                    <a:lnTo>
                      <a:pt x="287" y="312"/>
                    </a:lnTo>
                    <a:lnTo>
                      <a:pt x="281" y="300"/>
                    </a:lnTo>
                    <a:lnTo>
                      <a:pt x="281" y="306"/>
                    </a:lnTo>
                    <a:lnTo>
                      <a:pt x="269" y="300"/>
                    </a:lnTo>
                    <a:lnTo>
                      <a:pt x="269" y="300"/>
                    </a:lnTo>
                    <a:lnTo>
                      <a:pt x="263" y="294"/>
                    </a:lnTo>
                    <a:lnTo>
                      <a:pt x="263" y="294"/>
                    </a:lnTo>
                    <a:lnTo>
                      <a:pt x="257" y="294"/>
                    </a:lnTo>
                    <a:lnTo>
                      <a:pt x="257" y="294"/>
                    </a:lnTo>
                    <a:lnTo>
                      <a:pt x="246" y="294"/>
                    </a:lnTo>
                    <a:close/>
                  </a:path>
                </a:pathLst>
              </a:custGeom>
              <a:solidFill>
                <a:schemeClr val="bg2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11" name="Freeform 281">
                <a:extLst>
                  <a:ext uri="{FF2B5EF4-FFF2-40B4-BE49-F238E27FC236}">
                    <a16:creationId xmlns:a16="http://schemas.microsoft.com/office/drawing/2014/main" id="{BECD5AED-C726-45D4-B7C1-2DC06951530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985" y="1857"/>
                <a:ext cx="18" cy="23"/>
              </a:xfrm>
              <a:custGeom>
                <a:avLst/>
                <a:gdLst>
                  <a:gd name="T0" fmla="*/ 18 w 18"/>
                  <a:gd name="T1" fmla="*/ 0 h 23"/>
                  <a:gd name="T2" fmla="*/ 6 w 18"/>
                  <a:gd name="T3" fmla="*/ 0 h 23"/>
                  <a:gd name="T4" fmla="*/ 0 w 18"/>
                  <a:gd name="T5" fmla="*/ 6 h 23"/>
                  <a:gd name="T6" fmla="*/ 0 w 18"/>
                  <a:gd name="T7" fmla="*/ 17 h 23"/>
                  <a:gd name="T8" fmla="*/ 6 w 18"/>
                  <a:gd name="T9" fmla="*/ 23 h 23"/>
                  <a:gd name="T10" fmla="*/ 12 w 18"/>
                  <a:gd name="T11" fmla="*/ 17 h 23"/>
                  <a:gd name="T12" fmla="*/ 18 w 18"/>
                  <a:gd name="T13" fmla="*/ 12 h 23"/>
                  <a:gd name="T14" fmla="*/ 18 w 18"/>
                  <a:gd name="T15" fmla="*/ 6 h 23"/>
                  <a:gd name="T16" fmla="*/ 18 w 18"/>
                  <a:gd name="T17" fmla="*/ 0 h 23"/>
                  <a:gd name="T18" fmla="*/ 18 w 18"/>
                  <a:gd name="T1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23">
                    <a:moveTo>
                      <a:pt x="18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0" y="17"/>
                    </a:lnTo>
                    <a:lnTo>
                      <a:pt x="6" y="23"/>
                    </a:lnTo>
                    <a:lnTo>
                      <a:pt x="12" y="17"/>
                    </a:lnTo>
                    <a:lnTo>
                      <a:pt x="18" y="12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12" name="Freeform 282">
                <a:extLst>
                  <a:ext uri="{FF2B5EF4-FFF2-40B4-BE49-F238E27FC236}">
                    <a16:creationId xmlns:a16="http://schemas.microsoft.com/office/drawing/2014/main" id="{4ABEA843-FAE3-48CF-88A4-D9F51C7A40A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65" y="1593"/>
                <a:ext cx="96" cy="96"/>
              </a:xfrm>
              <a:custGeom>
                <a:avLst/>
                <a:gdLst>
                  <a:gd name="T0" fmla="*/ 90 w 96"/>
                  <a:gd name="T1" fmla="*/ 72 h 96"/>
                  <a:gd name="T2" fmla="*/ 84 w 96"/>
                  <a:gd name="T3" fmla="*/ 72 h 96"/>
                  <a:gd name="T4" fmla="*/ 84 w 96"/>
                  <a:gd name="T5" fmla="*/ 78 h 96"/>
                  <a:gd name="T6" fmla="*/ 84 w 96"/>
                  <a:gd name="T7" fmla="*/ 78 h 96"/>
                  <a:gd name="T8" fmla="*/ 84 w 96"/>
                  <a:gd name="T9" fmla="*/ 84 h 96"/>
                  <a:gd name="T10" fmla="*/ 78 w 96"/>
                  <a:gd name="T11" fmla="*/ 78 h 96"/>
                  <a:gd name="T12" fmla="*/ 78 w 96"/>
                  <a:gd name="T13" fmla="*/ 84 h 96"/>
                  <a:gd name="T14" fmla="*/ 66 w 96"/>
                  <a:gd name="T15" fmla="*/ 84 h 96"/>
                  <a:gd name="T16" fmla="*/ 60 w 96"/>
                  <a:gd name="T17" fmla="*/ 84 h 96"/>
                  <a:gd name="T18" fmla="*/ 60 w 96"/>
                  <a:gd name="T19" fmla="*/ 78 h 96"/>
                  <a:gd name="T20" fmla="*/ 60 w 96"/>
                  <a:gd name="T21" fmla="*/ 84 h 96"/>
                  <a:gd name="T22" fmla="*/ 60 w 96"/>
                  <a:gd name="T23" fmla="*/ 90 h 96"/>
                  <a:gd name="T24" fmla="*/ 60 w 96"/>
                  <a:gd name="T25" fmla="*/ 90 h 96"/>
                  <a:gd name="T26" fmla="*/ 54 w 96"/>
                  <a:gd name="T27" fmla="*/ 96 h 96"/>
                  <a:gd name="T28" fmla="*/ 48 w 96"/>
                  <a:gd name="T29" fmla="*/ 90 h 96"/>
                  <a:gd name="T30" fmla="*/ 48 w 96"/>
                  <a:gd name="T31" fmla="*/ 84 h 96"/>
                  <a:gd name="T32" fmla="*/ 30 w 96"/>
                  <a:gd name="T33" fmla="*/ 84 h 96"/>
                  <a:gd name="T34" fmla="*/ 18 w 96"/>
                  <a:gd name="T35" fmla="*/ 84 h 96"/>
                  <a:gd name="T36" fmla="*/ 12 w 96"/>
                  <a:gd name="T37" fmla="*/ 90 h 96"/>
                  <a:gd name="T38" fmla="*/ 0 w 96"/>
                  <a:gd name="T39" fmla="*/ 90 h 96"/>
                  <a:gd name="T40" fmla="*/ 6 w 96"/>
                  <a:gd name="T41" fmla="*/ 84 h 96"/>
                  <a:gd name="T42" fmla="*/ 12 w 96"/>
                  <a:gd name="T43" fmla="*/ 78 h 96"/>
                  <a:gd name="T44" fmla="*/ 18 w 96"/>
                  <a:gd name="T45" fmla="*/ 72 h 96"/>
                  <a:gd name="T46" fmla="*/ 30 w 96"/>
                  <a:gd name="T47" fmla="*/ 72 h 96"/>
                  <a:gd name="T48" fmla="*/ 42 w 96"/>
                  <a:gd name="T49" fmla="*/ 72 h 96"/>
                  <a:gd name="T50" fmla="*/ 42 w 96"/>
                  <a:gd name="T51" fmla="*/ 72 h 96"/>
                  <a:gd name="T52" fmla="*/ 48 w 96"/>
                  <a:gd name="T53" fmla="*/ 72 h 96"/>
                  <a:gd name="T54" fmla="*/ 48 w 96"/>
                  <a:gd name="T55" fmla="*/ 60 h 96"/>
                  <a:gd name="T56" fmla="*/ 42 w 96"/>
                  <a:gd name="T57" fmla="*/ 54 h 96"/>
                  <a:gd name="T58" fmla="*/ 48 w 96"/>
                  <a:gd name="T59" fmla="*/ 48 h 96"/>
                  <a:gd name="T60" fmla="*/ 48 w 96"/>
                  <a:gd name="T61" fmla="*/ 54 h 96"/>
                  <a:gd name="T62" fmla="*/ 54 w 96"/>
                  <a:gd name="T63" fmla="*/ 54 h 96"/>
                  <a:gd name="T64" fmla="*/ 54 w 96"/>
                  <a:gd name="T65" fmla="*/ 54 h 96"/>
                  <a:gd name="T66" fmla="*/ 60 w 96"/>
                  <a:gd name="T67" fmla="*/ 48 h 96"/>
                  <a:gd name="T68" fmla="*/ 60 w 96"/>
                  <a:gd name="T69" fmla="*/ 36 h 96"/>
                  <a:gd name="T70" fmla="*/ 66 w 96"/>
                  <a:gd name="T71" fmla="*/ 30 h 96"/>
                  <a:gd name="T72" fmla="*/ 60 w 96"/>
                  <a:gd name="T73" fmla="*/ 18 h 96"/>
                  <a:gd name="T74" fmla="*/ 54 w 96"/>
                  <a:gd name="T75" fmla="*/ 6 h 96"/>
                  <a:gd name="T76" fmla="*/ 54 w 96"/>
                  <a:gd name="T77" fmla="*/ 0 h 96"/>
                  <a:gd name="T78" fmla="*/ 60 w 96"/>
                  <a:gd name="T79" fmla="*/ 6 h 96"/>
                  <a:gd name="T80" fmla="*/ 66 w 96"/>
                  <a:gd name="T81" fmla="*/ 6 h 96"/>
                  <a:gd name="T82" fmla="*/ 60 w 96"/>
                  <a:gd name="T83" fmla="*/ 0 h 96"/>
                  <a:gd name="T84" fmla="*/ 60 w 96"/>
                  <a:gd name="T85" fmla="*/ 0 h 96"/>
                  <a:gd name="T86" fmla="*/ 60 w 96"/>
                  <a:gd name="T87" fmla="*/ 0 h 96"/>
                  <a:gd name="T88" fmla="*/ 66 w 96"/>
                  <a:gd name="T89" fmla="*/ 0 h 96"/>
                  <a:gd name="T90" fmla="*/ 72 w 96"/>
                  <a:gd name="T91" fmla="*/ 12 h 96"/>
                  <a:gd name="T92" fmla="*/ 84 w 96"/>
                  <a:gd name="T93" fmla="*/ 24 h 96"/>
                  <a:gd name="T94" fmla="*/ 84 w 96"/>
                  <a:gd name="T95" fmla="*/ 36 h 96"/>
                  <a:gd name="T96" fmla="*/ 84 w 96"/>
                  <a:gd name="T97" fmla="*/ 42 h 96"/>
                  <a:gd name="T98" fmla="*/ 90 w 96"/>
                  <a:gd name="T99" fmla="*/ 54 h 96"/>
                  <a:gd name="T100" fmla="*/ 96 w 96"/>
                  <a:gd name="T101" fmla="*/ 72 h 96"/>
                  <a:gd name="T102" fmla="*/ 90 w 96"/>
                  <a:gd name="T103" fmla="*/ 78 h 96"/>
                  <a:gd name="T104" fmla="*/ 90 w 96"/>
                  <a:gd name="T105" fmla="*/ 7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" h="96">
                    <a:moveTo>
                      <a:pt x="90" y="72"/>
                    </a:moveTo>
                    <a:lnTo>
                      <a:pt x="84" y="72"/>
                    </a:lnTo>
                    <a:lnTo>
                      <a:pt x="84" y="78"/>
                    </a:lnTo>
                    <a:lnTo>
                      <a:pt x="84" y="78"/>
                    </a:lnTo>
                    <a:lnTo>
                      <a:pt x="84" y="84"/>
                    </a:lnTo>
                    <a:lnTo>
                      <a:pt x="78" y="78"/>
                    </a:lnTo>
                    <a:lnTo>
                      <a:pt x="78" y="84"/>
                    </a:lnTo>
                    <a:lnTo>
                      <a:pt x="66" y="84"/>
                    </a:lnTo>
                    <a:lnTo>
                      <a:pt x="60" y="84"/>
                    </a:lnTo>
                    <a:lnTo>
                      <a:pt x="60" y="78"/>
                    </a:lnTo>
                    <a:lnTo>
                      <a:pt x="60" y="84"/>
                    </a:lnTo>
                    <a:lnTo>
                      <a:pt x="60" y="90"/>
                    </a:lnTo>
                    <a:lnTo>
                      <a:pt x="60" y="90"/>
                    </a:lnTo>
                    <a:lnTo>
                      <a:pt x="54" y="96"/>
                    </a:lnTo>
                    <a:lnTo>
                      <a:pt x="48" y="90"/>
                    </a:lnTo>
                    <a:lnTo>
                      <a:pt x="48" y="84"/>
                    </a:lnTo>
                    <a:lnTo>
                      <a:pt x="30" y="84"/>
                    </a:lnTo>
                    <a:lnTo>
                      <a:pt x="18" y="84"/>
                    </a:lnTo>
                    <a:lnTo>
                      <a:pt x="12" y="90"/>
                    </a:lnTo>
                    <a:lnTo>
                      <a:pt x="0" y="90"/>
                    </a:lnTo>
                    <a:lnTo>
                      <a:pt x="6" y="84"/>
                    </a:lnTo>
                    <a:lnTo>
                      <a:pt x="12" y="78"/>
                    </a:lnTo>
                    <a:lnTo>
                      <a:pt x="18" y="72"/>
                    </a:lnTo>
                    <a:lnTo>
                      <a:pt x="30" y="72"/>
                    </a:lnTo>
                    <a:lnTo>
                      <a:pt x="42" y="72"/>
                    </a:lnTo>
                    <a:lnTo>
                      <a:pt x="42" y="72"/>
                    </a:lnTo>
                    <a:lnTo>
                      <a:pt x="48" y="72"/>
                    </a:lnTo>
                    <a:lnTo>
                      <a:pt x="48" y="60"/>
                    </a:lnTo>
                    <a:lnTo>
                      <a:pt x="42" y="54"/>
                    </a:lnTo>
                    <a:lnTo>
                      <a:pt x="48" y="48"/>
                    </a:lnTo>
                    <a:lnTo>
                      <a:pt x="48" y="54"/>
                    </a:lnTo>
                    <a:lnTo>
                      <a:pt x="54" y="54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60" y="36"/>
                    </a:lnTo>
                    <a:lnTo>
                      <a:pt x="66" y="30"/>
                    </a:lnTo>
                    <a:lnTo>
                      <a:pt x="60" y="18"/>
                    </a:lnTo>
                    <a:lnTo>
                      <a:pt x="54" y="6"/>
                    </a:lnTo>
                    <a:lnTo>
                      <a:pt x="54" y="0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12"/>
                    </a:lnTo>
                    <a:lnTo>
                      <a:pt x="84" y="24"/>
                    </a:lnTo>
                    <a:lnTo>
                      <a:pt x="84" y="36"/>
                    </a:lnTo>
                    <a:lnTo>
                      <a:pt x="84" y="42"/>
                    </a:lnTo>
                    <a:lnTo>
                      <a:pt x="90" y="54"/>
                    </a:lnTo>
                    <a:lnTo>
                      <a:pt x="96" y="72"/>
                    </a:lnTo>
                    <a:lnTo>
                      <a:pt x="90" y="78"/>
                    </a:lnTo>
                    <a:lnTo>
                      <a:pt x="90" y="7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13" name="Freeform 283">
                <a:extLst>
                  <a:ext uri="{FF2B5EF4-FFF2-40B4-BE49-F238E27FC236}">
                    <a16:creationId xmlns:a16="http://schemas.microsoft.com/office/drawing/2014/main" id="{DD0BB451-EEAC-4A32-B016-8B7B91B09A5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01" y="1545"/>
                <a:ext cx="54" cy="48"/>
              </a:xfrm>
              <a:custGeom>
                <a:avLst/>
                <a:gdLst>
                  <a:gd name="T0" fmla="*/ 42 w 54"/>
                  <a:gd name="T1" fmla="*/ 18 h 48"/>
                  <a:gd name="T2" fmla="*/ 30 w 54"/>
                  <a:gd name="T3" fmla="*/ 12 h 48"/>
                  <a:gd name="T4" fmla="*/ 18 w 54"/>
                  <a:gd name="T5" fmla="*/ 6 h 48"/>
                  <a:gd name="T6" fmla="*/ 0 w 54"/>
                  <a:gd name="T7" fmla="*/ 0 h 48"/>
                  <a:gd name="T8" fmla="*/ 0 w 54"/>
                  <a:gd name="T9" fmla="*/ 6 h 48"/>
                  <a:gd name="T10" fmla="*/ 6 w 54"/>
                  <a:gd name="T11" fmla="*/ 12 h 48"/>
                  <a:gd name="T12" fmla="*/ 12 w 54"/>
                  <a:gd name="T13" fmla="*/ 24 h 48"/>
                  <a:gd name="T14" fmla="*/ 6 w 54"/>
                  <a:gd name="T15" fmla="*/ 24 h 48"/>
                  <a:gd name="T16" fmla="*/ 6 w 54"/>
                  <a:gd name="T17" fmla="*/ 24 h 48"/>
                  <a:gd name="T18" fmla="*/ 6 w 54"/>
                  <a:gd name="T19" fmla="*/ 30 h 48"/>
                  <a:gd name="T20" fmla="*/ 6 w 54"/>
                  <a:gd name="T21" fmla="*/ 36 h 48"/>
                  <a:gd name="T22" fmla="*/ 12 w 54"/>
                  <a:gd name="T23" fmla="*/ 48 h 48"/>
                  <a:gd name="T24" fmla="*/ 18 w 54"/>
                  <a:gd name="T25" fmla="*/ 48 h 48"/>
                  <a:gd name="T26" fmla="*/ 18 w 54"/>
                  <a:gd name="T27" fmla="*/ 42 h 48"/>
                  <a:gd name="T28" fmla="*/ 6 w 54"/>
                  <a:gd name="T29" fmla="*/ 36 h 48"/>
                  <a:gd name="T30" fmla="*/ 12 w 54"/>
                  <a:gd name="T31" fmla="*/ 36 h 48"/>
                  <a:gd name="T32" fmla="*/ 18 w 54"/>
                  <a:gd name="T33" fmla="*/ 36 h 48"/>
                  <a:gd name="T34" fmla="*/ 36 w 54"/>
                  <a:gd name="T35" fmla="*/ 42 h 48"/>
                  <a:gd name="T36" fmla="*/ 42 w 54"/>
                  <a:gd name="T37" fmla="*/ 36 h 48"/>
                  <a:gd name="T38" fmla="*/ 42 w 54"/>
                  <a:gd name="T39" fmla="*/ 30 h 48"/>
                  <a:gd name="T40" fmla="*/ 54 w 54"/>
                  <a:gd name="T41" fmla="*/ 24 h 48"/>
                  <a:gd name="T42" fmla="*/ 48 w 54"/>
                  <a:gd name="T43" fmla="*/ 18 h 48"/>
                  <a:gd name="T44" fmla="*/ 42 w 54"/>
                  <a:gd name="T45" fmla="*/ 12 h 48"/>
                  <a:gd name="T46" fmla="*/ 42 w 54"/>
                  <a:gd name="T4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4" h="48">
                    <a:moveTo>
                      <a:pt x="42" y="18"/>
                    </a:moveTo>
                    <a:lnTo>
                      <a:pt x="30" y="12"/>
                    </a:lnTo>
                    <a:lnTo>
                      <a:pt x="18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12"/>
                    </a:lnTo>
                    <a:lnTo>
                      <a:pt x="12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30"/>
                    </a:lnTo>
                    <a:lnTo>
                      <a:pt x="6" y="36"/>
                    </a:lnTo>
                    <a:lnTo>
                      <a:pt x="12" y="48"/>
                    </a:lnTo>
                    <a:lnTo>
                      <a:pt x="18" y="48"/>
                    </a:lnTo>
                    <a:lnTo>
                      <a:pt x="18" y="42"/>
                    </a:lnTo>
                    <a:lnTo>
                      <a:pt x="6" y="36"/>
                    </a:lnTo>
                    <a:lnTo>
                      <a:pt x="12" y="36"/>
                    </a:lnTo>
                    <a:lnTo>
                      <a:pt x="18" y="36"/>
                    </a:lnTo>
                    <a:lnTo>
                      <a:pt x="36" y="42"/>
                    </a:lnTo>
                    <a:lnTo>
                      <a:pt x="42" y="36"/>
                    </a:lnTo>
                    <a:lnTo>
                      <a:pt x="42" y="30"/>
                    </a:lnTo>
                    <a:lnTo>
                      <a:pt x="54" y="24"/>
                    </a:lnTo>
                    <a:lnTo>
                      <a:pt x="48" y="18"/>
                    </a:lnTo>
                    <a:lnTo>
                      <a:pt x="42" y="12"/>
                    </a:lnTo>
                    <a:lnTo>
                      <a:pt x="42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14" name="Freeform 284">
                <a:extLst>
                  <a:ext uri="{FF2B5EF4-FFF2-40B4-BE49-F238E27FC236}">
                    <a16:creationId xmlns:a16="http://schemas.microsoft.com/office/drawing/2014/main" id="{339FDF39-A2C2-40A2-A4EE-D200505BB2B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59" y="1683"/>
                <a:ext cx="24" cy="36"/>
              </a:xfrm>
              <a:custGeom>
                <a:avLst/>
                <a:gdLst>
                  <a:gd name="T0" fmla="*/ 24 w 24"/>
                  <a:gd name="T1" fmla="*/ 12 h 36"/>
                  <a:gd name="T2" fmla="*/ 24 w 24"/>
                  <a:gd name="T3" fmla="*/ 24 h 36"/>
                  <a:gd name="T4" fmla="*/ 24 w 24"/>
                  <a:gd name="T5" fmla="*/ 30 h 36"/>
                  <a:gd name="T6" fmla="*/ 24 w 24"/>
                  <a:gd name="T7" fmla="*/ 36 h 36"/>
                  <a:gd name="T8" fmla="*/ 18 w 24"/>
                  <a:gd name="T9" fmla="*/ 30 h 36"/>
                  <a:gd name="T10" fmla="*/ 18 w 24"/>
                  <a:gd name="T11" fmla="*/ 36 h 36"/>
                  <a:gd name="T12" fmla="*/ 18 w 24"/>
                  <a:gd name="T13" fmla="*/ 30 h 36"/>
                  <a:gd name="T14" fmla="*/ 12 w 24"/>
                  <a:gd name="T15" fmla="*/ 24 h 36"/>
                  <a:gd name="T16" fmla="*/ 12 w 24"/>
                  <a:gd name="T17" fmla="*/ 18 h 36"/>
                  <a:gd name="T18" fmla="*/ 6 w 24"/>
                  <a:gd name="T19" fmla="*/ 12 h 36"/>
                  <a:gd name="T20" fmla="*/ 6 w 24"/>
                  <a:gd name="T21" fmla="*/ 18 h 36"/>
                  <a:gd name="T22" fmla="*/ 6 w 24"/>
                  <a:gd name="T23" fmla="*/ 18 h 36"/>
                  <a:gd name="T24" fmla="*/ 0 w 24"/>
                  <a:gd name="T25" fmla="*/ 12 h 36"/>
                  <a:gd name="T26" fmla="*/ 6 w 24"/>
                  <a:gd name="T27" fmla="*/ 12 h 36"/>
                  <a:gd name="T28" fmla="*/ 0 w 24"/>
                  <a:gd name="T29" fmla="*/ 12 h 36"/>
                  <a:gd name="T30" fmla="*/ 12 w 24"/>
                  <a:gd name="T31" fmla="*/ 0 h 36"/>
                  <a:gd name="T32" fmla="*/ 18 w 24"/>
                  <a:gd name="T33" fmla="*/ 6 h 36"/>
                  <a:gd name="T34" fmla="*/ 18 w 24"/>
                  <a:gd name="T35" fmla="*/ 6 h 36"/>
                  <a:gd name="T36" fmla="*/ 18 w 24"/>
                  <a:gd name="T37" fmla="*/ 12 h 36"/>
                  <a:gd name="T38" fmla="*/ 24 w 24"/>
                  <a:gd name="T39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" h="36">
                    <a:moveTo>
                      <a:pt x="24" y="12"/>
                    </a:moveTo>
                    <a:lnTo>
                      <a:pt x="24" y="24"/>
                    </a:lnTo>
                    <a:lnTo>
                      <a:pt x="24" y="30"/>
                    </a:lnTo>
                    <a:lnTo>
                      <a:pt x="24" y="36"/>
                    </a:lnTo>
                    <a:lnTo>
                      <a:pt x="18" y="30"/>
                    </a:lnTo>
                    <a:lnTo>
                      <a:pt x="18" y="36"/>
                    </a:lnTo>
                    <a:lnTo>
                      <a:pt x="18" y="30"/>
                    </a:lnTo>
                    <a:lnTo>
                      <a:pt x="12" y="24"/>
                    </a:lnTo>
                    <a:lnTo>
                      <a:pt x="12" y="18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12"/>
                    </a:lnTo>
                    <a:lnTo>
                      <a:pt x="24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15" name="Freeform 285">
                <a:extLst>
                  <a:ext uri="{FF2B5EF4-FFF2-40B4-BE49-F238E27FC236}">
                    <a16:creationId xmlns:a16="http://schemas.microsoft.com/office/drawing/2014/main" id="{7E868A64-FE6C-4D18-AC5C-7DA8B6801AF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83" y="1683"/>
                <a:ext cx="24" cy="18"/>
              </a:xfrm>
              <a:custGeom>
                <a:avLst/>
                <a:gdLst>
                  <a:gd name="T0" fmla="*/ 24 w 24"/>
                  <a:gd name="T1" fmla="*/ 12 h 18"/>
                  <a:gd name="T2" fmla="*/ 12 w 24"/>
                  <a:gd name="T3" fmla="*/ 12 h 18"/>
                  <a:gd name="T4" fmla="*/ 12 w 24"/>
                  <a:gd name="T5" fmla="*/ 18 h 18"/>
                  <a:gd name="T6" fmla="*/ 6 w 24"/>
                  <a:gd name="T7" fmla="*/ 12 h 18"/>
                  <a:gd name="T8" fmla="*/ 0 w 24"/>
                  <a:gd name="T9" fmla="*/ 6 h 18"/>
                  <a:gd name="T10" fmla="*/ 0 w 24"/>
                  <a:gd name="T11" fmla="*/ 6 h 18"/>
                  <a:gd name="T12" fmla="*/ 6 w 24"/>
                  <a:gd name="T13" fmla="*/ 0 h 18"/>
                  <a:gd name="T14" fmla="*/ 12 w 24"/>
                  <a:gd name="T15" fmla="*/ 0 h 18"/>
                  <a:gd name="T16" fmla="*/ 18 w 24"/>
                  <a:gd name="T17" fmla="*/ 0 h 18"/>
                  <a:gd name="T18" fmla="*/ 24 w 24"/>
                  <a:gd name="T19" fmla="*/ 0 h 18"/>
                  <a:gd name="T20" fmla="*/ 24 w 24"/>
                  <a:gd name="T21" fmla="*/ 6 h 18"/>
                  <a:gd name="T22" fmla="*/ 24 w 24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8">
                    <a:moveTo>
                      <a:pt x="24" y="12"/>
                    </a:moveTo>
                    <a:lnTo>
                      <a:pt x="12" y="12"/>
                    </a:lnTo>
                    <a:lnTo>
                      <a:pt x="12" y="18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24" y="6"/>
                    </a:lnTo>
                    <a:lnTo>
                      <a:pt x="24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16" name="Freeform 286">
                <a:extLst>
                  <a:ext uri="{FF2B5EF4-FFF2-40B4-BE49-F238E27FC236}">
                    <a16:creationId xmlns:a16="http://schemas.microsoft.com/office/drawing/2014/main" id="{BB8B7795-275F-44E6-BD6A-62C49CC2E07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65" y="1773"/>
                <a:ext cx="6" cy="6"/>
              </a:xfrm>
              <a:custGeom>
                <a:avLst/>
                <a:gdLst>
                  <a:gd name="T0" fmla="*/ 0 w 6"/>
                  <a:gd name="T1" fmla="*/ 6 h 6"/>
                  <a:gd name="T2" fmla="*/ 6 w 6"/>
                  <a:gd name="T3" fmla="*/ 0 h 6"/>
                  <a:gd name="T4" fmla="*/ 6 w 6"/>
                  <a:gd name="T5" fmla="*/ 0 h 6"/>
                  <a:gd name="T6" fmla="*/ 0 w 6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0" y="6"/>
                    </a:moveTo>
                    <a:lnTo>
                      <a:pt x="6" y="0"/>
                    </a:lnTo>
                    <a:lnTo>
                      <a:pt x="6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17" name="Freeform 287">
                <a:extLst>
                  <a:ext uri="{FF2B5EF4-FFF2-40B4-BE49-F238E27FC236}">
                    <a16:creationId xmlns:a16="http://schemas.microsoft.com/office/drawing/2014/main" id="{68508A7C-546A-4A53-91E8-2AA2D83022D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19" y="1629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0 h 6"/>
                  <a:gd name="T4" fmla="*/ 0 w 6"/>
                  <a:gd name="T5" fmla="*/ 6 h 6"/>
                  <a:gd name="T6" fmla="*/ 6 w 6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18" name="Freeform 288">
                <a:extLst>
                  <a:ext uri="{FF2B5EF4-FFF2-40B4-BE49-F238E27FC236}">
                    <a16:creationId xmlns:a16="http://schemas.microsoft.com/office/drawing/2014/main" id="{B8A81935-7B60-4952-B6DC-A094722F688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65" y="1701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6 h 6"/>
                  <a:gd name="T4" fmla="*/ 0 w 6"/>
                  <a:gd name="T5" fmla="*/ 6 h 6"/>
                  <a:gd name="T6" fmla="*/ 6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6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19" name="Freeform 289">
                <a:extLst>
                  <a:ext uri="{FF2B5EF4-FFF2-40B4-BE49-F238E27FC236}">
                    <a16:creationId xmlns:a16="http://schemas.microsoft.com/office/drawing/2014/main" id="{5E7C40C0-815A-4EDC-A956-D11D076C35C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63" y="1575"/>
                <a:ext cx="54" cy="60"/>
              </a:xfrm>
              <a:custGeom>
                <a:avLst/>
                <a:gdLst>
                  <a:gd name="T0" fmla="*/ 18 w 54"/>
                  <a:gd name="T1" fmla="*/ 42 h 60"/>
                  <a:gd name="T2" fmla="*/ 6 w 54"/>
                  <a:gd name="T3" fmla="*/ 42 h 60"/>
                  <a:gd name="T4" fmla="*/ 0 w 54"/>
                  <a:gd name="T5" fmla="*/ 36 h 60"/>
                  <a:gd name="T6" fmla="*/ 6 w 54"/>
                  <a:gd name="T7" fmla="*/ 30 h 60"/>
                  <a:gd name="T8" fmla="*/ 12 w 54"/>
                  <a:gd name="T9" fmla="*/ 18 h 60"/>
                  <a:gd name="T10" fmla="*/ 18 w 54"/>
                  <a:gd name="T11" fmla="*/ 12 h 60"/>
                  <a:gd name="T12" fmla="*/ 30 w 54"/>
                  <a:gd name="T13" fmla="*/ 18 h 60"/>
                  <a:gd name="T14" fmla="*/ 30 w 54"/>
                  <a:gd name="T15" fmla="*/ 12 h 60"/>
                  <a:gd name="T16" fmla="*/ 30 w 54"/>
                  <a:gd name="T17" fmla="*/ 12 h 60"/>
                  <a:gd name="T18" fmla="*/ 36 w 54"/>
                  <a:gd name="T19" fmla="*/ 6 h 60"/>
                  <a:gd name="T20" fmla="*/ 36 w 54"/>
                  <a:gd name="T21" fmla="*/ 0 h 60"/>
                  <a:gd name="T22" fmla="*/ 48 w 54"/>
                  <a:gd name="T23" fmla="*/ 6 h 60"/>
                  <a:gd name="T24" fmla="*/ 48 w 54"/>
                  <a:gd name="T25" fmla="*/ 6 h 60"/>
                  <a:gd name="T26" fmla="*/ 48 w 54"/>
                  <a:gd name="T27" fmla="*/ 12 h 60"/>
                  <a:gd name="T28" fmla="*/ 48 w 54"/>
                  <a:gd name="T29" fmla="*/ 24 h 60"/>
                  <a:gd name="T30" fmla="*/ 42 w 54"/>
                  <a:gd name="T31" fmla="*/ 30 h 60"/>
                  <a:gd name="T32" fmla="*/ 36 w 54"/>
                  <a:gd name="T33" fmla="*/ 42 h 60"/>
                  <a:gd name="T34" fmla="*/ 42 w 54"/>
                  <a:gd name="T35" fmla="*/ 48 h 60"/>
                  <a:gd name="T36" fmla="*/ 54 w 54"/>
                  <a:gd name="T37" fmla="*/ 54 h 60"/>
                  <a:gd name="T38" fmla="*/ 48 w 54"/>
                  <a:gd name="T39" fmla="*/ 54 h 60"/>
                  <a:gd name="T40" fmla="*/ 42 w 54"/>
                  <a:gd name="T41" fmla="*/ 60 h 60"/>
                  <a:gd name="T42" fmla="*/ 42 w 54"/>
                  <a:gd name="T43" fmla="*/ 60 h 60"/>
                  <a:gd name="T44" fmla="*/ 30 w 54"/>
                  <a:gd name="T45" fmla="*/ 60 h 60"/>
                  <a:gd name="T46" fmla="*/ 30 w 54"/>
                  <a:gd name="T47" fmla="*/ 60 h 60"/>
                  <a:gd name="T48" fmla="*/ 24 w 54"/>
                  <a:gd name="T49" fmla="*/ 60 h 60"/>
                  <a:gd name="T50" fmla="*/ 18 w 54"/>
                  <a:gd name="T51" fmla="*/ 60 h 60"/>
                  <a:gd name="T52" fmla="*/ 18 w 54"/>
                  <a:gd name="T53" fmla="*/ 54 h 60"/>
                  <a:gd name="T54" fmla="*/ 24 w 54"/>
                  <a:gd name="T55" fmla="*/ 54 h 60"/>
                  <a:gd name="T56" fmla="*/ 18 w 54"/>
                  <a:gd name="T57" fmla="*/ 48 h 60"/>
                  <a:gd name="T58" fmla="*/ 18 w 54"/>
                  <a:gd name="T59" fmla="*/ 4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4" h="60">
                    <a:moveTo>
                      <a:pt x="18" y="42"/>
                    </a:moveTo>
                    <a:lnTo>
                      <a:pt x="6" y="42"/>
                    </a:lnTo>
                    <a:lnTo>
                      <a:pt x="0" y="36"/>
                    </a:lnTo>
                    <a:lnTo>
                      <a:pt x="6" y="30"/>
                    </a:lnTo>
                    <a:lnTo>
                      <a:pt x="12" y="18"/>
                    </a:lnTo>
                    <a:lnTo>
                      <a:pt x="18" y="12"/>
                    </a:lnTo>
                    <a:lnTo>
                      <a:pt x="30" y="18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6" y="6"/>
                    </a:lnTo>
                    <a:lnTo>
                      <a:pt x="36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12"/>
                    </a:lnTo>
                    <a:lnTo>
                      <a:pt x="48" y="24"/>
                    </a:lnTo>
                    <a:lnTo>
                      <a:pt x="42" y="30"/>
                    </a:lnTo>
                    <a:lnTo>
                      <a:pt x="36" y="42"/>
                    </a:lnTo>
                    <a:lnTo>
                      <a:pt x="42" y="48"/>
                    </a:lnTo>
                    <a:lnTo>
                      <a:pt x="54" y="54"/>
                    </a:lnTo>
                    <a:lnTo>
                      <a:pt x="48" y="54"/>
                    </a:lnTo>
                    <a:lnTo>
                      <a:pt x="42" y="60"/>
                    </a:lnTo>
                    <a:lnTo>
                      <a:pt x="42" y="60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24" y="60"/>
                    </a:lnTo>
                    <a:lnTo>
                      <a:pt x="18" y="60"/>
                    </a:lnTo>
                    <a:lnTo>
                      <a:pt x="18" y="54"/>
                    </a:lnTo>
                    <a:lnTo>
                      <a:pt x="24" y="54"/>
                    </a:lnTo>
                    <a:lnTo>
                      <a:pt x="18" y="48"/>
                    </a:lnTo>
                    <a:lnTo>
                      <a:pt x="18" y="4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20" name="Freeform 290">
                <a:extLst>
                  <a:ext uri="{FF2B5EF4-FFF2-40B4-BE49-F238E27FC236}">
                    <a16:creationId xmlns:a16="http://schemas.microsoft.com/office/drawing/2014/main" id="{D48297C7-54CB-4331-8C55-349D07E2753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05" y="1629"/>
                <a:ext cx="42" cy="48"/>
              </a:xfrm>
              <a:custGeom>
                <a:avLst/>
                <a:gdLst>
                  <a:gd name="T0" fmla="*/ 24 w 42"/>
                  <a:gd name="T1" fmla="*/ 48 h 48"/>
                  <a:gd name="T2" fmla="*/ 24 w 42"/>
                  <a:gd name="T3" fmla="*/ 48 h 48"/>
                  <a:gd name="T4" fmla="*/ 18 w 42"/>
                  <a:gd name="T5" fmla="*/ 48 h 48"/>
                  <a:gd name="T6" fmla="*/ 12 w 42"/>
                  <a:gd name="T7" fmla="*/ 48 h 48"/>
                  <a:gd name="T8" fmla="*/ 12 w 42"/>
                  <a:gd name="T9" fmla="*/ 48 h 48"/>
                  <a:gd name="T10" fmla="*/ 12 w 42"/>
                  <a:gd name="T11" fmla="*/ 48 h 48"/>
                  <a:gd name="T12" fmla="*/ 12 w 42"/>
                  <a:gd name="T13" fmla="*/ 48 h 48"/>
                  <a:gd name="T14" fmla="*/ 12 w 42"/>
                  <a:gd name="T15" fmla="*/ 42 h 48"/>
                  <a:gd name="T16" fmla="*/ 6 w 42"/>
                  <a:gd name="T17" fmla="*/ 36 h 48"/>
                  <a:gd name="T18" fmla="*/ 6 w 42"/>
                  <a:gd name="T19" fmla="*/ 30 h 48"/>
                  <a:gd name="T20" fmla="*/ 6 w 42"/>
                  <a:gd name="T21" fmla="*/ 30 h 48"/>
                  <a:gd name="T22" fmla="*/ 0 w 42"/>
                  <a:gd name="T23" fmla="*/ 24 h 48"/>
                  <a:gd name="T24" fmla="*/ 0 w 42"/>
                  <a:gd name="T25" fmla="*/ 18 h 48"/>
                  <a:gd name="T26" fmla="*/ 0 w 42"/>
                  <a:gd name="T27" fmla="*/ 18 h 48"/>
                  <a:gd name="T28" fmla="*/ 6 w 42"/>
                  <a:gd name="T29" fmla="*/ 18 h 48"/>
                  <a:gd name="T30" fmla="*/ 6 w 42"/>
                  <a:gd name="T31" fmla="*/ 18 h 48"/>
                  <a:gd name="T32" fmla="*/ 0 w 42"/>
                  <a:gd name="T33" fmla="*/ 12 h 48"/>
                  <a:gd name="T34" fmla="*/ 0 w 42"/>
                  <a:gd name="T35" fmla="*/ 6 h 48"/>
                  <a:gd name="T36" fmla="*/ 0 w 42"/>
                  <a:gd name="T37" fmla="*/ 6 h 48"/>
                  <a:gd name="T38" fmla="*/ 6 w 42"/>
                  <a:gd name="T39" fmla="*/ 0 h 48"/>
                  <a:gd name="T40" fmla="*/ 12 w 42"/>
                  <a:gd name="T41" fmla="*/ 0 h 48"/>
                  <a:gd name="T42" fmla="*/ 24 w 42"/>
                  <a:gd name="T43" fmla="*/ 12 h 48"/>
                  <a:gd name="T44" fmla="*/ 30 w 42"/>
                  <a:gd name="T45" fmla="*/ 24 h 48"/>
                  <a:gd name="T46" fmla="*/ 42 w 42"/>
                  <a:gd name="T47" fmla="*/ 42 h 48"/>
                  <a:gd name="T48" fmla="*/ 36 w 42"/>
                  <a:gd name="T49" fmla="*/ 42 h 48"/>
                  <a:gd name="T50" fmla="*/ 30 w 42"/>
                  <a:gd name="T51" fmla="*/ 42 h 48"/>
                  <a:gd name="T52" fmla="*/ 30 w 42"/>
                  <a:gd name="T53" fmla="*/ 42 h 48"/>
                  <a:gd name="T54" fmla="*/ 24 w 42"/>
                  <a:gd name="T55" fmla="*/ 42 h 48"/>
                  <a:gd name="T56" fmla="*/ 24 w 42"/>
                  <a:gd name="T57" fmla="*/ 48 h 48"/>
                  <a:gd name="T58" fmla="*/ 24 w 42"/>
                  <a:gd name="T59" fmla="*/ 48 h 48"/>
                  <a:gd name="T60" fmla="*/ 24 w 42"/>
                  <a:gd name="T61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2" h="48">
                    <a:moveTo>
                      <a:pt x="24" y="48"/>
                    </a:moveTo>
                    <a:lnTo>
                      <a:pt x="24" y="48"/>
                    </a:lnTo>
                    <a:lnTo>
                      <a:pt x="18" y="48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2" y="42"/>
                    </a:lnTo>
                    <a:lnTo>
                      <a:pt x="6" y="36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24" y="12"/>
                    </a:lnTo>
                    <a:lnTo>
                      <a:pt x="30" y="24"/>
                    </a:lnTo>
                    <a:lnTo>
                      <a:pt x="42" y="42"/>
                    </a:lnTo>
                    <a:lnTo>
                      <a:pt x="36" y="42"/>
                    </a:lnTo>
                    <a:lnTo>
                      <a:pt x="30" y="42"/>
                    </a:lnTo>
                    <a:lnTo>
                      <a:pt x="30" y="42"/>
                    </a:lnTo>
                    <a:lnTo>
                      <a:pt x="24" y="42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4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21" name="Freeform 291">
                <a:extLst>
                  <a:ext uri="{FF2B5EF4-FFF2-40B4-BE49-F238E27FC236}">
                    <a16:creationId xmlns:a16="http://schemas.microsoft.com/office/drawing/2014/main" id="{605F84F3-C52A-4C10-B2BF-4B7A669770E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093" y="1791"/>
                <a:ext cx="18" cy="42"/>
              </a:xfrm>
              <a:custGeom>
                <a:avLst/>
                <a:gdLst>
                  <a:gd name="T0" fmla="*/ 12 w 18"/>
                  <a:gd name="T1" fmla="*/ 42 h 42"/>
                  <a:gd name="T2" fmla="*/ 6 w 18"/>
                  <a:gd name="T3" fmla="*/ 30 h 42"/>
                  <a:gd name="T4" fmla="*/ 0 w 18"/>
                  <a:gd name="T5" fmla="*/ 18 h 42"/>
                  <a:gd name="T6" fmla="*/ 6 w 18"/>
                  <a:gd name="T7" fmla="*/ 12 h 42"/>
                  <a:gd name="T8" fmla="*/ 12 w 18"/>
                  <a:gd name="T9" fmla="*/ 0 h 42"/>
                  <a:gd name="T10" fmla="*/ 18 w 18"/>
                  <a:gd name="T11" fmla="*/ 6 h 42"/>
                  <a:gd name="T12" fmla="*/ 18 w 18"/>
                  <a:gd name="T13" fmla="*/ 12 h 42"/>
                  <a:gd name="T14" fmla="*/ 18 w 18"/>
                  <a:gd name="T15" fmla="*/ 24 h 42"/>
                  <a:gd name="T16" fmla="*/ 12 w 18"/>
                  <a:gd name="T17" fmla="*/ 30 h 42"/>
                  <a:gd name="T18" fmla="*/ 12 w 18"/>
                  <a:gd name="T1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42">
                    <a:moveTo>
                      <a:pt x="12" y="42"/>
                    </a:moveTo>
                    <a:lnTo>
                      <a:pt x="6" y="30"/>
                    </a:lnTo>
                    <a:lnTo>
                      <a:pt x="0" y="18"/>
                    </a:lnTo>
                    <a:lnTo>
                      <a:pt x="6" y="12"/>
                    </a:lnTo>
                    <a:lnTo>
                      <a:pt x="12" y="0"/>
                    </a:lnTo>
                    <a:lnTo>
                      <a:pt x="18" y="6"/>
                    </a:lnTo>
                    <a:lnTo>
                      <a:pt x="18" y="12"/>
                    </a:lnTo>
                    <a:lnTo>
                      <a:pt x="18" y="24"/>
                    </a:lnTo>
                    <a:lnTo>
                      <a:pt x="12" y="30"/>
                    </a:lnTo>
                    <a:lnTo>
                      <a:pt x="12" y="4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22" name="Freeform 292">
                <a:extLst>
                  <a:ext uri="{FF2B5EF4-FFF2-40B4-BE49-F238E27FC236}">
                    <a16:creationId xmlns:a16="http://schemas.microsoft.com/office/drawing/2014/main" id="{8F215FD1-08C3-4E98-B0DC-F2679765D67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50" y="1467"/>
                <a:ext cx="323" cy="126"/>
              </a:xfrm>
              <a:custGeom>
                <a:avLst/>
                <a:gdLst>
                  <a:gd name="T0" fmla="*/ 191 w 323"/>
                  <a:gd name="T1" fmla="*/ 120 h 126"/>
                  <a:gd name="T2" fmla="*/ 173 w 323"/>
                  <a:gd name="T3" fmla="*/ 114 h 126"/>
                  <a:gd name="T4" fmla="*/ 150 w 323"/>
                  <a:gd name="T5" fmla="*/ 114 h 126"/>
                  <a:gd name="T6" fmla="*/ 120 w 323"/>
                  <a:gd name="T7" fmla="*/ 108 h 126"/>
                  <a:gd name="T8" fmla="*/ 102 w 323"/>
                  <a:gd name="T9" fmla="*/ 90 h 126"/>
                  <a:gd name="T10" fmla="*/ 72 w 323"/>
                  <a:gd name="T11" fmla="*/ 84 h 126"/>
                  <a:gd name="T12" fmla="*/ 48 w 323"/>
                  <a:gd name="T13" fmla="*/ 78 h 126"/>
                  <a:gd name="T14" fmla="*/ 42 w 323"/>
                  <a:gd name="T15" fmla="*/ 60 h 126"/>
                  <a:gd name="T16" fmla="*/ 18 w 323"/>
                  <a:gd name="T17" fmla="*/ 48 h 126"/>
                  <a:gd name="T18" fmla="*/ 0 w 323"/>
                  <a:gd name="T19" fmla="*/ 30 h 126"/>
                  <a:gd name="T20" fmla="*/ 6 w 323"/>
                  <a:gd name="T21" fmla="*/ 30 h 126"/>
                  <a:gd name="T22" fmla="*/ 24 w 323"/>
                  <a:gd name="T23" fmla="*/ 18 h 126"/>
                  <a:gd name="T24" fmla="*/ 54 w 323"/>
                  <a:gd name="T25" fmla="*/ 12 h 126"/>
                  <a:gd name="T26" fmla="*/ 72 w 323"/>
                  <a:gd name="T27" fmla="*/ 18 h 126"/>
                  <a:gd name="T28" fmla="*/ 96 w 323"/>
                  <a:gd name="T29" fmla="*/ 18 h 126"/>
                  <a:gd name="T30" fmla="*/ 84 w 323"/>
                  <a:gd name="T31" fmla="*/ 0 h 126"/>
                  <a:gd name="T32" fmla="*/ 120 w 323"/>
                  <a:gd name="T33" fmla="*/ 6 h 126"/>
                  <a:gd name="T34" fmla="*/ 144 w 323"/>
                  <a:gd name="T35" fmla="*/ 18 h 126"/>
                  <a:gd name="T36" fmla="*/ 173 w 323"/>
                  <a:gd name="T37" fmla="*/ 18 h 126"/>
                  <a:gd name="T38" fmla="*/ 191 w 323"/>
                  <a:gd name="T39" fmla="*/ 24 h 126"/>
                  <a:gd name="T40" fmla="*/ 221 w 323"/>
                  <a:gd name="T41" fmla="*/ 30 h 126"/>
                  <a:gd name="T42" fmla="*/ 245 w 323"/>
                  <a:gd name="T43" fmla="*/ 18 h 126"/>
                  <a:gd name="T44" fmla="*/ 269 w 323"/>
                  <a:gd name="T45" fmla="*/ 24 h 126"/>
                  <a:gd name="T46" fmla="*/ 275 w 323"/>
                  <a:gd name="T47" fmla="*/ 42 h 126"/>
                  <a:gd name="T48" fmla="*/ 281 w 323"/>
                  <a:gd name="T49" fmla="*/ 48 h 126"/>
                  <a:gd name="T50" fmla="*/ 293 w 323"/>
                  <a:gd name="T51" fmla="*/ 48 h 126"/>
                  <a:gd name="T52" fmla="*/ 323 w 323"/>
                  <a:gd name="T53" fmla="*/ 54 h 126"/>
                  <a:gd name="T54" fmla="*/ 305 w 323"/>
                  <a:gd name="T55" fmla="*/ 60 h 126"/>
                  <a:gd name="T56" fmla="*/ 293 w 323"/>
                  <a:gd name="T57" fmla="*/ 78 h 126"/>
                  <a:gd name="T58" fmla="*/ 275 w 323"/>
                  <a:gd name="T59" fmla="*/ 84 h 126"/>
                  <a:gd name="T60" fmla="*/ 263 w 323"/>
                  <a:gd name="T61" fmla="*/ 90 h 126"/>
                  <a:gd name="T62" fmla="*/ 257 w 323"/>
                  <a:gd name="T63" fmla="*/ 108 h 126"/>
                  <a:gd name="T64" fmla="*/ 239 w 323"/>
                  <a:gd name="T65" fmla="*/ 114 h 126"/>
                  <a:gd name="T66" fmla="*/ 215 w 323"/>
                  <a:gd name="T67" fmla="*/ 120 h 126"/>
                  <a:gd name="T68" fmla="*/ 203 w 323"/>
                  <a:gd name="T69" fmla="*/ 12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3" h="126">
                    <a:moveTo>
                      <a:pt x="203" y="120"/>
                    </a:moveTo>
                    <a:lnTo>
                      <a:pt x="191" y="120"/>
                    </a:lnTo>
                    <a:lnTo>
                      <a:pt x="179" y="114"/>
                    </a:lnTo>
                    <a:lnTo>
                      <a:pt x="173" y="114"/>
                    </a:lnTo>
                    <a:lnTo>
                      <a:pt x="162" y="114"/>
                    </a:lnTo>
                    <a:lnTo>
                      <a:pt x="150" y="114"/>
                    </a:lnTo>
                    <a:lnTo>
                      <a:pt x="132" y="108"/>
                    </a:lnTo>
                    <a:lnTo>
                      <a:pt x="120" y="108"/>
                    </a:lnTo>
                    <a:lnTo>
                      <a:pt x="114" y="102"/>
                    </a:lnTo>
                    <a:lnTo>
                      <a:pt x="102" y="90"/>
                    </a:lnTo>
                    <a:lnTo>
                      <a:pt x="90" y="84"/>
                    </a:lnTo>
                    <a:lnTo>
                      <a:pt x="72" y="84"/>
                    </a:lnTo>
                    <a:lnTo>
                      <a:pt x="60" y="78"/>
                    </a:lnTo>
                    <a:lnTo>
                      <a:pt x="48" y="78"/>
                    </a:lnTo>
                    <a:lnTo>
                      <a:pt x="48" y="66"/>
                    </a:lnTo>
                    <a:lnTo>
                      <a:pt x="42" y="60"/>
                    </a:lnTo>
                    <a:lnTo>
                      <a:pt x="30" y="48"/>
                    </a:lnTo>
                    <a:lnTo>
                      <a:pt x="18" y="48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6" y="30"/>
                    </a:lnTo>
                    <a:lnTo>
                      <a:pt x="12" y="24"/>
                    </a:lnTo>
                    <a:lnTo>
                      <a:pt x="24" y="18"/>
                    </a:lnTo>
                    <a:lnTo>
                      <a:pt x="36" y="12"/>
                    </a:lnTo>
                    <a:lnTo>
                      <a:pt x="54" y="12"/>
                    </a:lnTo>
                    <a:lnTo>
                      <a:pt x="60" y="18"/>
                    </a:lnTo>
                    <a:lnTo>
                      <a:pt x="72" y="18"/>
                    </a:lnTo>
                    <a:lnTo>
                      <a:pt x="84" y="24"/>
                    </a:lnTo>
                    <a:lnTo>
                      <a:pt x="96" y="18"/>
                    </a:lnTo>
                    <a:lnTo>
                      <a:pt x="84" y="12"/>
                    </a:lnTo>
                    <a:lnTo>
                      <a:pt x="84" y="0"/>
                    </a:lnTo>
                    <a:lnTo>
                      <a:pt x="102" y="0"/>
                    </a:lnTo>
                    <a:lnTo>
                      <a:pt x="120" y="6"/>
                    </a:lnTo>
                    <a:lnTo>
                      <a:pt x="126" y="12"/>
                    </a:lnTo>
                    <a:lnTo>
                      <a:pt x="144" y="18"/>
                    </a:lnTo>
                    <a:lnTo>
                      <a:pt x="162" y="18"/>
                    </a:lnTo>
                    <a:lnTo>
                      <a:pt x="173" y="18"/>
                    </a:lnTo>
                    <a:lnTo>
                      <a:pt x="185" y="24"/>
                    </a:lnTo>
                    <a:lnTo>
                      <a:pt x="191" y="24"/>
                    </a:lnTo>
                    <a:lnTo>
                      <a:pt x="209" y="30"/>
                    </a:lnTo>
                    <a:lnTo>
                      <a:pt x="221" y="30"/>
                    </a:lnTo>
                    <a:lnTo>
                      <a:pt x="233" y="24"/>
                    </a:lnTo>
                    <a:lnTo>
                      <a:pt x="245" y="18"/>
                    </a:lnTo>
                    <a:lnTo>
                      <a:pt x="263" y="24"/>
                    </a:lnTo>
                    <a:lnTo>
                      <a:pt x="269" y="24"/>
                    </a:lnTo>
                    <a:lnTo>
                      <a:pt x="275" y="30"/>
                    </a:lnTo>
                    <a:lnTo>
                      <a:pt x="275" y="42"/>
                    </a:lnTo>
                    <a:lnTo>
                      <a:pt x="269" y="42"/>
                    </a:lnTo>
                    <a:lnTo>
                      <a:pt x="281" y="48"/>
                    </a:lnTo>
                    <a:lnTo>
                      <a:pt x="287" y="48"/>
                    </a:lnTo>
                    <a:lnTo>
                      <a:pt x="293" y="48"/>
                    </a:lnTo>
                    <a:lnTo>
                      <a:pt x="299" y="48"/>
                    </a:lnTo>
                    <a:lnTo>
                      <a:pt x="323" y="54"/>
                    </a:lnTo>
                    <a:lnTo>
                      <a:pt x="323" y="60"/>
                    </a:lnTo>
                    <a:lnTo>
                      <a:pt x="305" y="60"/>
                    </a:lnTo>
                    <a:lnTo>
                      <a:pt x="293" y="66"/>
                    </a:lnTo>
                    <a:lnTo>
                      <a:pt x="293" y="78"/>
                    </a:lnTo>
                    <a:lnTo>
                      <a:pt x="281" y="78"/>
                    </a:lnTo>
                    <a:lnTo>
                      <a:pt x="275" y="84"/>
                    </a:lnTo>
                    <a:lnTo>
                      <a:pt x="257" y="78"/>
                    </a:lnTo>
                    <a:lnTo>
                      <a:pt x="263" y="90"/>
                    </a:lnTo>
                    <a:lnTo>
                      <a:pt x="269" y="96"/>
                    </a:lnTo>
                    <a:lnTo>
                      <a:pt x="257" y="108"/>
                    </a:lnTo>
                    <a:lnTo>
                      <a:pt x="251" y="114"/>
                    </a:lnTo>
                    <a:lnTo>
                      <a:pt x="239" y="114"/>
                    </a:lnTo>
                    <a:lnTo>
                      <a:pt x="227" y="114"/>
                    </a:lnTo>
                    <a:lnTo>
                      <a:pt x="215" y="120"/>
                    </a:lnTo>
                    <a:lnTo>
                      <a:pt x="209" y="126"/>
                    </a:lnTo>
                    <a:lnTo>
                      <a:pt x="203" y="12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23" name="Freeform 293">
                <a:extLst>
                  <a:ext uri="{FF2B5EF4-FFF2-40B4-BE49-F238E27FC236}">
                    <a16:creationId xmlns:a16="http://schemas.microsoft.com/office/drawing/2014/main" id="{F202B955-83AC-4624-9784-B53050924CD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60" y="1425"/>
                <a:ext cx="384" cy="168"/>
              </a:xfrm>
              <a:custGeom>
                <a:avLst/>
                <a:gdLst>
                  <a:gd name="T0" fmla="*/ 42 w 384"/>
                  <a:gd name="T1" fmla="*/ 102 h 168"/>
                  <a:gd name="T2" fmla="*/ 30 w 384"/>
                  <a:gd name="T3" fmla="*/ 108 h 168"/>
                  <a:gd name="T4" fmla="*/ 12 w 384"/>
                  <a:gd name="T5" fmla="*/ 84 h 168"/>
                  <a:gd name="T6" fmla="*/ 0 w 384"/>
                  <a:gd name="T7" fmla="*/ 60 h 168"/>
                  <a:gd name="T8" fmla="*/ 12 w 384"/>
                  <a:gd name="T9" fmla="*/ 54 h 168"/>
                  <a:gd name="T10" fmla="*/ 24 w 384"/>
                  <a:gd name="T11" fmla="*/ 42 h 168"/>
                  <a:gd name="T12" fmla="*/ 42 w 384"/>
                  <a:gd name="T13" fmla="*/ 36 h 168"/>
                  <a:gd name="T14" fmla="*/ 72 w 384"/>
                  <a:gd name="T15" fmla="*/ 48 h 168"/>
                  <a:gd name="T16" fmla="*/ 102 w 384"/>
                  <a:gd name="T17" fmla="*/ 48 h 168"/>
                  <a:gd name="T18" fmla="*/ 126 w 384"/>
                  <a:gd name="T19" fmla="*/ 48 h 168"/>
                  <a:gd name="T20" fmla="*/ 120 w 384"/>
                  <a:gd name="T21" fmla="*/ 24 h 168"/>
                  <a:gd name="T22" fmla="*/ 114 w 384"/>
                  <a:gd name="T23" fmla="*/ 18 h 168"/>
                  <a:gd name="T24" fmla="*/ 138 w 384"/>
                  <a:gd name="T25" fmla="*/ 12 h 168"/>
                  <a:gd name="T26" fmla="*/ 162 w 384"/>
                  <a:gd name="T27" fmla="*/ 6 h 168"/>
                  <a:gd name="T28" fmla="*/ 186 w 384"/>
                  <a:gd name="T29" fmla="*/ 0 h 168"/>
                  <a:gd name="T30" fmla="*/ 198 w 384"/>
                  <a:gd name="T31" fmla="*/ 6 h 168"/>
                  <a:gd name="T32" fmla="*/ 228 w 384"/>
                  <a:gd name="T33" fmla="*/ 18 h 168"/>
                  <a:gd name="T34" fmla="*/ 246 w 384"/>
                  <a:gd name="T35" fmla="*/ 12 h 168"/>
                  <a:gd name="T36" fmla="*/ 264 w 384"/>
                  <a:gd name="T37" fmla="*/ 12 h 168"/>
                  <a:gd name="T38" fmla="*/ 270 w 384"/>
                  <a:gd name="T39" fmla="*/ 24 h 168"/>
                  <a:gd name="T40" fmla="*/ 300 w 384"/>
                  <a:gd name="T41" fmla="*/ 42 h 168"/>
                  <a:gd name="T42" fmla="*/ 312 w 384"/>
                  <a:gd name="T43" fmla="*/ 48 h 168"/>
                  <a:gd name="T44" fmla="*/ 336 w 384"/>
                  <a:gd name="T45" fmla="*/ 48 h 168"/>
                  <a:gd name="T46" fmla="*/ 360 w 384"/>
                  <a:gd name="T47" fmla="*/ 66 h 168"/>
                  <a:gd name="T48" fmla="*/ 384 w 384"/>
                  <a:gd name="T49" fmla="*/ 72 h 168"/>
                  <a:gd name="T50" fmla="*/ 372 w 384"/>
                  <a:gd name="T51" fmla="*/ 84 h 168"/>
                  <a:gd name="T52" fmla="*/ 372 w 384"/>
                  <a:gd name="T53" fmla="*/ 102 h 168"/>
                  <a:gd name="T54" fmla="*/ 354 w 384"/>
                  <a:gd name="T55" fmla="*/ 108 h 168"/>
                  <a:gd name="T56" fmla="*/ 360 w 384"/>
                  <a:gd name="T57" fmla="*/ 120 h 168"/>
                  <a:gd name="T58" fmla="*/ 336 w 384"/>
                  <a:gd name="T59" fmla="*/ 126 h 168"/>
                  <a:gd name="T60" fmla="*/ 348 w 384"/>
                  <a:gd name="T61" fmla="*/ 138 h 168"/>
                  <a:gd name="T62" fmla="*/ 348 w 384"/>
                  <a:gd name="T63" fmla="*/ 150 h 168"/>
                  <a:gd name="T64" fmla="*/ 336 w 384"/>
                  <a:gd name="T65" fmla="*/ 144 h 168"/>
                  <a:gd name="T66" fmla="*/ 312 w 384"/>
                  <a:gd name="T67" fmla="*/ 144 h 168"/>
                  <a:gd name="T68" fmla="*/ 288 w 384"/>
                  <a:gd name="T69" fmla="*/ 144 h 168"/>
                  <a:gd name="T70" fmla="*/ 270 w 384"/>
                  <a:gd name="T71" fmla="*/ 150 h 168"/>
                  <a:gd name="T72" fmla="*/ 252 w 384"/>
                  <a:gd name="T73" fmla="*/ 156 h 168"/>
                  <a:gd name="T74" fmla="*/ 234 w 384"/>
                  <a:gd name="T75" fmla="*/ 168 h 168"/>
                  <a:gd name="T76" fmla="*/ 216 w 384"/>
                  <a:gd name="T77" fmla="*/ 162 h 168"/>
                  <a:gd name="T78" fmla="*/ 204 w 384"/>
                  <a:gd name="T79" fmla="*/ 138 h 168"/>
                  <a:gd name="T80" fmla="*/ 180 w 384"/>
                  <a:gd name="T81" fmla="*/ 138 h 168"/>
                  <a:gd name="T82" fmla="*/ 162 w 384"/>
                  <a:gd name="T83" fmla="*/ 138 h 168"/>
                  <a:gd name="T84" fmla="*/ 138 w 384"/>
                  <a:gd name="T85" fmla="*/ 120 h 168"/>
                  <a:gd name="T86" fmla="*/ 114 w 384"/>
                  <a:gd name="T87" fmla="*/ 120 h 168"/>
                  <a:gd name="T88" fmla="*/ 102 w 384"/>
                  <a:gd name="T89" fmla="*/ 132 h 168"/>
                  <a:gd name="T90" fmla="*/ 108 w 384"/>
                  <a:gd name="T91" fmla="*/ 156 h 168"/>
                  <a:gd name="T92" fmla="*/ 102 w 384"/>
                  <a:gd name="T93" fmla="*/ 162 h 168"/>
                  <a:gd name="T94" fmla="*/ 90 w 384"/>
                  <a:gd name="T95" fmla="*/ 150 h 168"/>
                  <a:gd name="T96" fmla="*/ 66 w 384"/>
                  <a:gd name="T97" fmla="*/ 144 h 168"/>
                  <a:gd name="T98" fmla="*/ 48 w 384"/>
                  <a:gd name="T99" fmla="*/ 132 h 168"/>
                  <a:gd name="T100" fmla="*/ 54 w 384"/>
                  <a:gd name="T101" fmla="*/ 126 h 168"/>
                  <a:gd name="T102" fmla="*/ 60 w 384"/>
                  <a:gd name="T103" fmla="*/ 120 h 168"/>
                  <a:gd name="T104" fmla="*/ 66 w 384"/>
                  <a:gd name="T105" fmla="*/ 114 h 168"/>
                  <a:gd name="T106" fmla="*/ 54 w 384"/>
                  <a:gd name="T107" fmla="*/ 10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84" h="168">
                    <a:moveTo>
                      <a:pt x="54" y="102"/>
                    </a:moveTo>
                    <a:lnTo>
                      <a:pt x="42" y="102"/>
                    </a:lnTo>
                    <a:lnTo>
                      <a:pt x="30" y="102"/>
                    </a:lnTo>
                    <a:lnTo>
                      <a:pt x="30" y="108"/>
                    </a:lnTo>
                    <a:lnTo>
                      <a:pt x="24" y="96"/>
                    </a:lnTo>
                    <a:lnTo>
                      <a:pt x="12" y="84"/>
                    </a:lnTo>
                    <a:lnTo>
                      <a:pt x="0" y="78"/>
                    </a:lnTo>
                    <a:lnTo>
                      <a:pt x="0" y="60"/>
                    </a:lnTo>
                    <a:lnTo>
                      <a:pt x="0" y="48"/>
                    </a:lnTo>
                    <a:lnTo>
                      <a:pt x="12" y="54"/>
                    </a:lnTo>
                    <a:lnTo>
                      <a:pt x="18" y="48"/>
                    </a:lnTo>
                    <a:lnTo>
                      <a:pt x="24" y="42"/>
                    </a:lnTo>
                    <a:lnTo>
                      <a:pt x="30" y="36"/>
                    </a:lnTo>
                    <a:lnTo>
                      <a:pt x="42" y="36"/>
                    </a:lnTo>
                    <a:lnTo>
                      <a:pt x="54" y="42"/>
                    </a:lnTo>
                    <a:lnTo>
                      <a:pt x="72" y="48"/>
                    </a:lnTo>
                    <a:lnTo>
                      <a:pt x="84" y="48"/>
                    </a:lnTo>
                    <a:lnTo>
                      <a:pt x="102" y="48"/>
                    </a:lnTo>
                    <a:lnTo>
                      <a:pt x="120" y="54"/>
                    </a:lnTo>
                    <a:lnTo>
                      <a:pt x="126" y="48"/>
                    </a:lnTo>
                    <a:lnTo>
                      <a:pt x="114" y="36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14" y="18"/>
                    </a:lnTo>
                    <a:lnTo>
                      <a:pt x="126" y="12"/>
                    </a:lnTo>
                    <a:lnTo>
                      <a:pt x="138" y="12"/>
                    </a:lnTo>
                    <a:lnTo>
                      <a:pt x="150" y="12"/>
                    </a:lnTo>
                    <a:lnTo>
                      <a:pt x="162" y="6"/>
                    </a:lnTo>
                    <a:lnTo>
                      <a:pt x="174" y="6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6"/>
                    </a:lnTo>
                    <a:lnTo>
                      <a:pt x="222" y="12"/>
                    </a:lnTo>
                    <a:lnTo>
                      <a:pt x="228" y="18"/>
                    </a:lnTo>
                    <a:lnTo>
                      <a:pt x="234" y="18"/>
                    </a:lnTo>
                    <a:lnTo>
                      <a:pt x="246" y="12"/>
                    </a:lnTo>
                    <a:lnTo>
                      <a:pt x="258" y="12"/>
                    </a:lnTo>
                    <a:lnTo>
                      <a:pt x="264" y="12"/>
                    </a:lnTo>
                    <a:lnTo>
                      <a:pt x="258" y="18"/>
                    </a:lnTo>
                    <a:lnTo>
                      <a:pt x="270" y="24"/>
                    </a:lnTo>
                    <a:lnTo>
                      <a:pt x="288" y="36"/>
                    </a:lnTo>
                    <a:lnTo>
                      <a:pt x="300" y="42"/>
                    </a:lnTo>
                    <a:lnTo>
                      <a:pt x="312" y="54"/>
                    </a:lnTo>
                    <a:lnTo>
                      <a:pt x="312" y="48"/>
                    </a:lnTo>
                    <a:lnTo>
                      <a:pt x="324" y="54"/>
                    </a:lnTo>
                    <a:lnTo>
                      <a:pt x="336" y="48"/>
                    </a:lnTo>
                    <a:lnTo>
                      <a:pt x="348" y="60"/>
                    </a:lnTo>
                    <a:lnTo>
                      <a:pt x="360" y="66"/>
                    </a:lnTo>
                    <a:lnTo>
                      <a:pt x="372" y="60"/>
                    </a:lnTo>
                    <a:lnTo>
                      <a:pt x="384" y="72"/>
                    </a:lnTo>
                    <a:lnTo>
                      <a:pt x="378" y="84"/>
                    </a:lnTo>
                    <a:lnTo>
                      <a:pt x="372" y="84"/>
                    </a:lnTo>
                    <a:lnTo>
                      <a:pt x="378" y="96"/>
                    </a:lnTo>
                    <a:lnTo>
                      <a:pt x="372" y="102"/>
                    </a:lnTo>
                    <a:lnTo>
                      <a:pt x="354" y="96"/>
                    </a:lnTo>
                    <a:lnTo>
                      <a:pt x="354" y="108"/>
                    </a:lnTo>
                    <a:lnTo>
                      <a:pt x="360" y="120"/>
                    </a:lnTo>
                    <a:lnTo>
                      <a:pt x="360" y="120"/>
                    </a:lnTo>
                    <a:lnTo>
                      <a:pt x="348" y="120"/>
                    </a:lnTo>
                    <a:lnTo>
                      <a:pt x="336" y="126"/>
                    </a:lnTo>
                    <a:lnTo>
                      <a:pt x="342" y="126"/>
                    </a:lnTo>
                    <a:lnTo>
                      <a:pt x="348" y="138"/>
                    </a:lnTo>
                    <a:lnTo>
                      <a:pt x="348" y="144"/>
                    </a:lnTo>
                    <a:lnTo>
                      <a:pt x="348" y="150"/>
                    </a:lnTo>
                    <a:lnTo>
                      <a:pt x="348" y="150"/>
                    </a:lnTo>
                    <a:lnTo>
                      <a:pt x="336" y="144"/>
                    </a:lnTo>
                    <a:lnTo>
                      <a:pt x="324" y="144"/>
                    </a:lnTo>
                    <a:lnTo>
                      <a:pt x="312" y="144"/>
                    </a:lnTo>
                    <a:lnTo>
                      <a:pt x="294" y="144"/>
                    </a:lnTo>
                    <a:lnTo>
                      <a:pt x="288" y="144"/>
                    </a:lnTo>
                    <a:lnTo>
                      <a:pt x="282" y="156"/>
                    </a:lnTo>
                    <a:lnTo>
                      <a:pt x="270" y="150"/>
                    </a:lnTo>
                    <a:lnTo>
                      <a:pt x="258" y="150"/>
                    </a:lnTo>
                    <a:lnTo>
                      <a:pt x="252" y="156"/>
                    </a:lnTo>
                    <a:lnTo>
                      <a:pt x="246" y="162"/>
                    </a:lnTo>
                    <a:lnTo>
                      <a:pt x="234" y="168"/>
                    </a:lnTo>
                    <a:lnTo>
                      <a:pt x="222" y="162"/>
                    </a:lnTo>
                    <a:lnTo>
                      <a:pt x="216" y="162"/>
                    </a:lnTo>
                    <a:lnTo>
                      <a:pt x="216" y="150"/>
                    </a:lnTo>
                    <a:lnTo>
                      <a:pt x="204" y="138"/>
                    </a:lnTo>
                    <a:lnTo>
                      <a:pt x="192" y="138"/>
                    </a:lnTo>
                    <a:lnTo>
                      <a:pt x="180" y="138"/>
                    </a:lnTo>
                    <a:lnTo>
                      <a:pt x="174" y="138"/>
                    </a:lnTo>
                    <a:lnTo>
                      <a:pt x="162" y="138"/>
                    </a:lnTo>
                    <a:lnTo>
                      <a:pt x="150" y="126"/>
                    </a:lnTo>
                    <a:lnTo>
                      <a:pt x="138" y="120"/>
                    </a:lnTo>
                    <a:lnTo>
                      <a:pt x="126" y="114"/>
                    </a:lnTo>
                    <a:lnTo>
                      <a:pt x="114" y="120"/>
                    </a:lnTo>
                    <a:lnTo>
                      <a:pt x="102" y="120"/>
                    </a:lnTo>
                    <a:lnTo>
                      <a:pt x="102" y="132"/>
                    </a:lnTo>
                    <a:lnTo>
                      <a:pt x="108" y="144"/>
                    </a:lnTo>
                    <a:lnTo>
                      <a:pt x="108" y="156"/>
                    </a:lnTo>
                    <a:lnTo>
                      <a:pt x="114" y="168"/>
                    </a:lnTo>
                    <a:lnTo>
                      <a:pt x="102" y="162"/>
                    </a:lnTo>
                    <a:lnTo>
                      <a:pt x="90" y="162"/>
                    </a:lnTo>
                    <a:lnTo>
                      <a:pt x="90" y="150"/>
                    </a:lnTo>
                    <a:lnTo>
                      <a:pt x="72" y="150"/>
                    </a:lnTo>
                    <a:lnTo>
                      <a:pt x="66" y="144"/>
                    </a:lnTo>
                    <a:lnTo>
                      <a:pt x="60" y="144"/>
                    </a:lnTo>
                    <a:lnTo>
                      <a:pt x="48" y="132"/>
                    </a:lnTo>
                    <a:lnTo>
                      <a:pt x="48" y="132"/>
                    </a:lnTo>
                    <a:lnTo>
                      <a:pt x="54" y="126"/>
                    </a:lnTo>
                    <a:lnTo>
                      <a:pt x="54" y="126"/>
                    </a:lnTo>
                    <a:lnTo>
                      <a:pt x="60" y="120"/>
                    </a:lnTo>
                    <a:lnTo>
                      <a:pt x="72" y="120"/>
                    </a:lnTo>
                    <a:lnTo>
                      <a:pt x="66" y="114"/>
                    </a:lnTo>
                    <a:lnTo>
                      <a:pt x="66" y="102"/>
                    </a:lnTo>
                    <a:lnTo>
                      <a:pt x="54" y="10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24" name="Freeform 294">
                <a:extLst>
                  <a:ext uri="{FF2B5EF4-FFF2-40B4-BE49-F238E27FC236}">
                    <a16:creationId xmlns:a16="http://schemas.microsoft.com/office/drawing/2014/main" id="{87D23CD3-02A5-4803-9FE4-BB45F0B7669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00" y="1563"/>
                <a:ext cx="84" cy="30"/>
              </a:xfrm>
              <a:custGeom>
                <a:avLst/>
                <a:gdLst>
                  <a:gd name="T0" fmla="*/ 18 w 84"/>
                  <a:gd name="T1" fmla="*/ 6 h 30"/>
                  <a:gd name="T2" fmla="*/ 0 w 84"/>
                  <a:gd name="T3" fmla="*/ 0 h 30"/>
                  <a:gd name="T4" fmla="*/ 0 w 84"/>
                  <a:gd name="T5" fmla="*/ 0 h 30"/>
                  <a:gd name="T6" fmla="*/ 12 w 84"/>
                  <a:gd name="T7" fmla="*/ 0 h 30"/>
                  <a:gd name="T8" fmla="*/ 24 w 84"/>
                  <a:gd name="T9" fmla="*/ 0 h 30"/>
                  <a:gd name="T10" fmla="*/ 36 w 84"/>
                  <a:gd name="T11" fmla="*/ 6 h 30"/>
                  <a:gd name="T12" fmla="*/ 54 w 84"/>
                  <a:gd name="T13" fmla="*/ 12 h 30"/>
                  <a:gd name="T14" fmla="*/ 66 w 84"/>
                  <a:gd name="T15" fmla="*/ 18 h 30"/>
                  <a:gd name="T16" fmla="*/ 84 w 84"/>
                  <a:gd name="T17" fmla="*/ 24 h 30"/>
                  <a:gd name="T18" fmla="*/ 78 w 84"/>
                  <a:gd name="T19" fmla="*/ 30 h 30"/>
                  <a:gd name="T20" fmla="*/ 66 w 84"/>
                  <a:gd name="T21" fmla="*/ 30 h 30"/>
                  <a:gd name="T22" fmla="*/ 54 w 84"/>
                  <a:gd name="T23" fmla="*/ 30 h 30"/>
                  <a:gd name="T24" fmla="*/ 42 w 84"/>
                  <a:gd name="T25" fmla="*/ 30 h 30"/>
                  <a:gd name="T26" fmla="*/ 24 w 84"/>
                  <a:gd name="T27" fmla="*/ 30 h 30"/>
                  <a:gd name="T28" fmla="*/ 24 w 84"/>
                  <a:gd name="T29" fmla="*/ 18 h 30"/>
                  <a:gd name="T30" fmla="*/ 18 w 84"/>
                  <a:gd name="T31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30">
                    <a:moveTo>
                      <a:pt x="18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36" y="6"/>
                    </a:lnTo>
                    <a:lnTo>
                      <a:pt x="54" y="12"/>
                    </a:lnTo>
                    <a:lnTo>
                      <a:pt x="66" y="18"/>
                    </a:lnTo>
                    <a:lnTo>
                      <a:pt x="84" y="24"/>
                    </a:lnTo>
                    <a:lnTo>
                      <a:pt x="78" y="30"/>
                    </a:lnTo>
                    <a:lnTo>
                      <a:pt x="66" y="30"/>
                    </a:lnTo>
                    <a:lnTo>
                      <a:pt x="54" y="30"/>
                    </a:lnTo>
                    <a:lnTo>
                      <a:pt x="42" y="30"/>
                    </a:lnTo>
                    <a:lnTo>
                      <a:pt x="24" y="30"/>
                    </a:lnTo>
                    <a:lnTo>
                      <a:pt x="24" y="18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25" name="Freeform 295">
                <a:extLst>
                  <a:ext uri="{FF2B5EF4-FFF2-40B4-BE49-F238E27FC236}">
                    <a16:creationId xmlns:a16="http://schemas.microsoft.com/office/drawing/2014/main" id="{95EFD300-17F2-40AB-B3A1-BF413E2CA00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512" y="1569"/>
                <a:ext cx="102" cy="48"/>
              </a:xfrm>
              <a:custGeom>
                <a:avLst/>
                <a:gdLst>
                  <a:gd name="T0" fmla="*/ 36 w 102"/>
                  <a:gd name="T1" fmla="*/ 30 h 48"/>
                  <a:gd name="T2" fmla="*/ 24 w 102"/>
                  <a:gd name="T3" fmla="*/ 24 h 48"/>
                  <a:gd name="T4" fmla="*/ 6 w 102"/>
                  <a:gd name="T5" fmla="*/ 18 h 48"/>
                  <a:gd name="T6" fmla="*/ 0 w 102"/>
                  <a:gd name="T7" fmla="*/ 12 h 48"/>
                  <a:gd name="T8" fmla="*/ 6 w 102"/>
                  <a:gd name="T9" fmla="*/ 6 h 48"/>
                  <a:gd name="T10" fmla="*/ 18 w 102"/>
                  <a:gd name="T11" fmla="*/ 6 h 48"/>
                  <a:gd name="T12" fmla="*/ 30 w 102"/>
                  <a:gd name="T13" fmla="*/ 12 h 48"/>
                  <a:gd name="T14" fmla="*/ 36 w 102"/>
                  <a:gd name="T15" fmla="*/ 0 h 48"/>
                  <a:gd name="T16" fmla="*/ 42 w 102"/>
                  <a:gd name="T17" fmla="*/ 0 h 48"/>
                  <a:gd name="T18" fmla="*/ 60 w 102"/>
                  <a:gd name="T19" fmla="*/ 0 h 48"/>
                  <a:gd name="T20" fmla="*/ 72 w 102"/>
                  <a:gd name="T21" fmla="*/ 0 h 48"/>
                  <a:gd name="T22" fmla="*/ 84 w 102"/>
                  <a:gd name="T23" fmla="*/ 0 h 48"/>
                  <a:gd name="T24" fmla="*/ 96 w 102"/>
                  <a:gd name="T25" fmla="*/ 6 h 48"/>
                  <a:gd name="T26" fmla="*/ 102 w 102"/>
                  <a:gd name="T27" fmla="*/ 12 h 48"/>
                  <a:gd name="T28" fmla="*/ 90 w 102"/>
                  <a:gd name="T29" fmla="*/ 18 h 48"/>
                  <a:gd name="T30" fmla="*/ 84 w 102"/>
                  <a:gd name="T31" fmla="*/ 24 h 48"/>
                  <a:gd name="T32" fmla="*/ 72 w 102"/>
                  <a:gd name="T33" fmla="*/ 30 h 48"/>
                  <a:gd name="T34" fmla="*/ 66 w 102"/>
                  <a:gd name="T35" fmla="*/ 36 h 48"/>
                  <a:gd name="T36" fmla="*/ 60 w 102"/>
                  <a:gd name="T37" fmla="*/ 36 h 48"/>
                  <a:gd name="T38" fmla="*/ 54 w 102"/>
                  <a:gd name="T39" fmla="*/ 36 h 48"/>
                  <a:gd name="T40" fmla="*/ 48 w 102"/>
                  <a:gd name="T41" fmla="*/ 42 h 48"/>
                  <a:gd name="T42" fmla="*/ 48 w 102"/>
                  <a:gd name="T43" fmla="*/ 48 h 48"/>
                  <a:gd name="T44" fmla="*/ 24 w 102"/>
                  <a:gd name="T45" fmla="*/ 48 h 48"/>
                  <a:gd name="T46" fmla="*/ 12 w 102"/>
                  <a:gd name="T47" fmla="*/ 42 h 48"/>
                  <a:gd name="T48" fmla="*/ 6 w 102"/>
                  <a:gd name="T49" fmla="*/ 36 h 48"/>
                  <a:gd name="T50" fmla="*/ 24 w 102"/>
                  <a:gd name="T51" fmla="*/ 30 h 48"/>
                  <a:gd name="T52" fmla="*/ 36 w 102"/>
                  <a:gd name="T53" fmla="*/ 3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" h="48">
                    <a:moveTo>
                      <a:pt x="36" y="30"/>
                    </a:moveTo>
                    <a:lnTo>
                      <a:pt x="24" y="24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8" y="6"/>
                    </a:lnTo>
                    <a:lnTo>
                      <a:pt x="30" y="12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60" y="0"/>
                    </a:lnTo>
                    <a:lnTo>
                      <a:pt x="72" y="0"/>
                    </a:lnTo>
                    <a:lnTo>
                      <a:pt x="84" y="0"/>
                    </a:lnTo>
                    <a:lnTo>
                      <a:pt x="96" y="6"/>
                    </a:lnTo>
                    <a:lnTo>
                      <a:pt x="102" y="12"/>
                    </a:lnTo>
                    <a:lnTo>
                      <a:pt x="90" y="18"/>
                    </a:lnTo>
                    <a:lnTo>
                      <a:pt x="84" y="24"/>
                    </a:lnTo>
                    <a:lnTo>
                      <a:pt x="72" y="30"/>
                    </a:lnTo>
                    <a:lnTo>
                      <a:pt x="66" y="36"/>
                    </a:lnTo>
                    <a:lnTo>
                      <a:pt x="60" y="36"/>
                    </a:lnTo>
                    <a:lnTo>
                      <a:pt x="54" y="36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24" y="48"/>
                    </a:lnTo>
                    <a:lnTo>
                      <a:pt x="12" y="42"/>
                    </a:lnTo>
                    <a:lnTo>
                      <a:pt x="6" y="36"/>
                    </a:lnTo>
                    <a:lnTo>
                      <a:pt x="24" y="30"/>
                    </a:lnTo>
                    <a:lnTo>
                      <a:pt x="36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26" name="Freeform 296">
                <a:extLst>
                  <a:ext uri="{FF2B5EF4-FFF2-40B4-BE49-F238E27FC236}">
                    <a16:creationId xmlns:a16="http://schemas.microsoft.com/office/drawing/2014/main" id="{5ACFAD39-4AA0-48BA-BCCA-E3AE231FFD5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32" y="1575"/>
                <a:ext cx="150" cy="96"/>
              </a:xfrm>
              <a:custGeom>
                <a:avLst/>
                <a:gdLst>
                  <a:gd name="T0" fmla="*/ 144 w 150"/>
                  <a:gd name="T1" fmla="*/ 72 h 96"/>
                  <a:gd name="T2" fmla="*/ 138 w 150"/>
                  <a:gd name="T3" fmla="*/ 84 h 96"/>
                  <a:gd name="T4" fmla="*/ 126 w 150"/>
                  <a:gd name="T5" fmla="*/ 90 h 96"/>
                  <a:gd name="T6" fmla="*/ 126 w 150"/>
                  <a:gd name="T7" fmla="*/ 96 h 96"/>
                  <a:gd name="T8" fmla="*/ 120 w 150"/>
                  <a:gd name="T9" fmla="*/ 90 h 96"/>
                  <a:gd name="T10" fmla="*/ 108 w 150"/>
                  <a:gd name="T11" fmla="*/ 90 h 96"/>
                  <a:gd name="T12" fmla="*/ 108 w 150"/>
                  <a:gd name="T13" fmla="*/ 78 h 96"/>
                  <a:gd name="T14" fmla="*/ 96 w 150"/>
                  <a:gd name="T15" fmla="*/ 72 h 96"/>
                  <a:gd name="T16" fmla="*/ 90 w 150"/>
                  <a:gd name="T17" fmla="*/ 72 h 96"/>
                  <a:gd name="T18" fmla="*/ 78 w 150"/>
                  <a:gd name="T19" fmla="*/ 66 h 96"/>
                  <a:gd name="T20" fmla="*/ 60 w 150"/>
                  <a:gd name="T21" fmla="*/ 60 h 96"/>
                  <a:gd name="T22" fmla="*/ 54 w 150"/>
                  <a:gd name="T23" fmla="*/ 60 h 96"/>
                  <a:gd name="T24" fmla="*/ 42 w 150"/>
                  <a:gd name="T25" fmla="*/ 60 h 96"/>
                  <a:gd name="T26" fmla="*/ 36 w 150"/>
                  <a:gd name="T27" fmla="*/ 66 h 96"/>
                  <a:gd name="T28" fmla="*/ 30 w 150"/>
                  <a:gd name="T29" fmla="*/ 66 h 96"/>
                  <a:gd name="T30" fmla="*/ 30 w 150"/>
                  <a:gd name="T31" fmla="*/ 60 h 96"/>
                  <a:gd name="T32" fmla="*/ 24 w 150"/>
                  <a:gd name="T33" fmla="*/ 48 h 96"/>
                  <a:gd name="T34" fmla="*/ 18 w 150"/>
                  <a:gd name="T35" fmla="*/ 42 h 96"/>
                  <a:gd name="T36" fmla="*/ 18 w 150"/>
                  <a:gd name="T37" fmla="*/ 42 h 96"/>
                  <a:gd name="T38" fmla="*/ 18 w 150"/>
                  <a:gd name="T39" fmla="*/ 42 h 96"/>
                  <a:gd name="T40" fmla="*/ 18 w 150"/>
                  <a:gd name="T41" fmla="*/ 42 h 96"/>
                  <a:gd name="T42" fmla="*/ 18 w 150"/>
                  <a:gd name="T43" fmla="*/ 36 h 96"/>
                  <a:gd name="T44" fmla="*/ 12 w 150"/>
                  <a:gd name="T45" fmla="*/ 36 h 96"/>
                  <a:gd name="T46" fmla="*/ 12 w 150"/>
                  <a:gd name="T47" fmla="*/ 36 h 96"/>
                  <a:gd name="T48" fmla="*/ 12 w 150"/>
                  <a:gd name="T49" fmla="*/ 24 h 96"/>
                  <a:gd name="T50" fmla="*/ 12 w 150"/>
                  <a:gd name="T51" fmla="*/ 24 h 96"/>
                  <a:gd name="T52" fmla="*/ 18 w 150"/>
                  <a:gd name="T53" fmla="*/ 24 h 96"/>
                  <a:gd name="T54" fmla="*/ 24 w 150"/>
                  <a:gd name="T55" fmla="*/ 24 h 96"/>
                  <a:gd name="T56" fmla="*/ 24 w 150"/>
                  <a:gd name="T57" fmla="*/ 24 h 96"/>
                  <a:gd name="T58" fmla="*/ 24 w 150"/>
                  <a:gd name="T59" fmla="*/ 24 h 96"/>
                  <a:gd name="T60" fmla="*/ 30 w 150"/>
                  <a:gd name="T61" fmla="*/ 18 h 96"/>
                  <a:gd name="T62" fmla="*/ 18 w 150"/>
                  <a:gd name="T63" fmla="*/ 12 h 96"/>
                  <a:gd name="T64" fmla="*/ 6 w 150"/>
                  <a:gd name="T65" fmla="*/ 12 h 96"/>
                  <a:gd name="T66" fmla="*/ 6 w 150"/>
                  <a:gd name="T67" fmla="*/ 18 h 96"/>
                  <a:gd name="T68" fmla="*/ 6 w 150"/>
                  <a:gd name="T69" fmla="*/ 18 h 96"/>
                  <a:gd name="T70" fmla="*/ 0 w 150"/>
                  <a:gd name="T71" fmla="*/ 6 h 96"/>
                  <a:gd name="T72" fmla="*/ 0 w 150"/>
                  <a:gd name="T73" fmla="*/ 0 h 96"/>
                  <a:gd name="T74" fmla="*/ 0 w 150"/>
                  <a:gd name="T75" fmla="*/ 0 h 96"/>
                  <a:gd name="T76" fmla="*/ 18 w 150"/>
                  <a:gd name="T77" fmla="*/ 0 h 96"/>
                  <a:gd name="T78" fmla="*/ 18 w 150"/>
                  <a:gd name="T79" fmla="*/ 12 h 96"/>
                  <a:gd name="T80" fmla="*/ 30 w 150"/>
                  <a:gd name="T81" fmla="*/ 12 h 96"/>
                  <a:gd name="T82" fmla="*/ 42 w 150"/>
                  <a:gd name="T83" fmla="*/ 18 h 96"/>
                  <a:gd name="T84" fmla="*/ 54 w 150"/>
                  <a:gd name="T85" fmla="*/ 18 h 96"/>
                  <a:gd name="T86" fmla="*/ 54 w 150"/>
                  <a:gd name="T87" fmla="*/ 12 h 96"/>
                  <a:gd name="T88" fmla="*/ 54 w 150"/>
                  <a:gd name="T89" fmla="*/ 12 h 96"/>
                  <a:gd name="T90" fmla="*/ 66 w 150"/>
                  <a:gd name="T91" fmla="*/ 0 h 96"/>
                  <a:gd name="T92" fmla="*/ 78 w 150"/>
                  <a:gd name="T93" fmla="*/ 12 h 96"/>
                  <a:gd name="T94" fmla="*/ 84 w 150"/>
                  <a:gd name="T95" fmla="*/ 24 h 96"/>
                  <a:gd name="T96" fmla="*/ 102 w 150"/>
                  <a:gd name="T97" fmla="*/ 30 h 96"/>
                  <a:gd name="T98" fmla="*/ 108 w 150"/>
                  <a:gd name="T99" fmla="*/ 30 h 96"/>
                  <a:gd name="T100" fmla="*/ 126 w 150"/>
                  <a:gd name="T101" fmla="*/ 42 h 96"/>
                  <a:gd name="T102" fmla="*/ 144 w 150"/>
                  <a:gd name="T103" fmla="*/ 54 h 96"/>
                  <a:gd name="T104" fmla="*/ 150 w 150"/>
                  <a:gd name="T105" fmla="*/ 66 h 96"/>
                  <a:gd name="T106" fmla="*/ 144 w 150"/>
                  <a:gd name="T107" fmla="*/ 66 h 96"/>
                  <a:gd name="T108" fmla="*/ 144 w 150"/>
                  <a:gd name="T109" fmla="*/ 72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0" h="96">
                    <a:moveTo>
                      <a:pt x="144" y="72"/>
                    </a:moveTo>
                    <a:lnTo>
                      <a:pt x="138" y="84"/>
                    </a:lnTo>
                    <a:lnTo>
                      <a:pt x="126" y="90"/>
                    </a:lnTo>
                    <a:lnTo>
                      <a:pt x="126" y="96"/>
                    </a:lnTo>
                    <a:lnTo>
                      <a:pt x="120" y="90"/>
                    </a:lnTo>
                    <a:lnTo>
                      <a:pt x="108" y="90"/>
                    </a:lnTo>
                    <a:lnTo>
                      <a:pt x="108" y="78"/>
                    </a:lnTo>
                    <a:lnTo>
                      <a:pt x="96" y="72"/>
                    </a:lnTo>
                    <a:lnTo>
                      <a:pt x="90" y="72"/>
                    </a:lnTo>
                    <a:lnTo>
                      <a:pt x="78" y="66"/>
                    </a:lnTo>
                    <a:lnTo>
                      <a:pt x="60" y="60"/>
                    </a:lnTo>
                    <a:lnTo>
                      <a:pt x="54" y="60"/>
                    </a:lnTo>
                    <a:lnTo>
                      <a:pt x="42" y="60"/>
                    </a:lnTo>
                    <a:lnTo>
                      <a:pt x="36" y="66"/>
                    </a:lnTo>
                    <a:lnTo>
                      <a:pt x="30" y="66"/>
                    </a:lnTo>
                    <a:lnTo>
                      <a:pt x="30" y="60"/>
                    </a:lnTo>
                    <a:lnTo>
                      <a:pt x="24" y="48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18" y="36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8" y="24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30" y="18"/>
                    </a:lnTo>
                    <a:lnTo>
                      <a:pt x="18" y="12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12"/>
                    </a:lnTo>
                    <a:lnTo>
                      <a:pt x="30" y="12"/>
                    </a:lnTo>
                    <a:lnTo>
                      <a:pt x="42" y="18"/>
                    </a:lnTo>
                    <a:lnTo>
                      <a:pt x="54" y="18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66" y="0"/>
                    </a:lnTo>
                    <a:lnTo>
                      <a:pt x="78" y="12"/>
                    </a:lnTo>
                    <a:lnTo>
                      <a:pt x="84" y="24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26" y="42"/>
                    </a:lnTo>
                    <a:lnTo>
                      <a:pt x="144" y="54"/>
                    </a:lnTo>
                    <a:lnTo>
                      <a:pt x="150" y="66"/>
                    </a:lnTo>
                    <a:lnTo>
                      <a:pt x="144" y="66"/>
                    </a:lnTo>
                    <a:lnTo>
                      <a:pt x="144" y="7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27" name="Freeform 297">
                <a:extLst>
                  <a:ext uri="{FF2B5EF4-FFF2-40B4-BE49-F238E27FC236}">
                    <a16:creationId xmlns:a16="http://schemas.microsoft.com/office/drawing/2014/main" id="{AEF57EAD-EE54-4878-B51A-C157F75B3B6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40" y="1629"/>
                <a:ext cx="138" cy="114"/>
              </a:xfrm>
              <a:custGeom>
                <a:avLst/>
                <a:gdLst>
                  <a:gd name="T0" fmla="*/ 0 w 138"/>
                  <a:gd name="T1" fmla="*/ 48 h 114"/>
                  <a:gd name="T2" fmla="*/ 0 w 138"/>
                  <a:gd name="T3" fmla="*/ 54 h 114"/>
                  <a:gd name="T4" fmla="*/ 0 w 138"/>
                  <a:gd name="T5" fmla="*/ 60 h 114"/>
                  <a:gd name="T6" fmla="*/ 6 w 138"/>
                  <a:gd name="T7" fmla="*/ 60 h 114"/>
                  <a:gd name="T8" fmla="*/ 0 w 138"/>
                  <a:gd name="T9" fmla="*/ 66 h 114"/>
                  <a:gd name="T10" fmla="*/ 6 w 138"/>
                  <a:gd name="T11" fmla="*/ 72 h 114"/>
                  <a:gd name="T12" fmla="*/ 6 w 138"/>
                  <a:gd name="T13" fmla="*/ 84 h 114"/>
                  <a:gd name="T14" fmla="*/ 18 w 138"/>
                  <a:gd name="T15" fmla="*/ 90 h 114"/>
                  <a:gd name="T16" fmla="*/ 18 w 138"/>
                  <a:gd name="T17" fmla="*/ 90 h 114"/>
                  <a:gd name="T18" fmla="*/ 12 w 138"/>
                  <a:gd name="T19" fmla="*/ 108 h 114"/>
                  <a:gd name="T20" fmla="*/ 18 w 138"/>
                  <a:gd name="T21" fmla="*/ 108 h 114"/>
                  <a:gd name="T22" fmla="*/ 30 w 138"/>
                  <a:gd name="T23" fmla="*/ 114 h 114"/>
                  <a:gd name="T24" fmla="*/ 48 w 138"/>
                  <a:gd name="T25" fmla="*/ 114 h 114"/>
                  <a:gd name="T26" fmla="*/ 54 w 138"/>
                  <a:gd name="T27" fmla="*/ 108 h 114"/>
                  <a:gd name="T28" fmla="*/ 66 w 138"/>
                  <a:gd name="T29" fmla="*/ 108 h 114"/>
                  <a:gd name="T30" fmla="*/ 66 w 138"/>
                  <a:gd name="T31" fmla="*/ 102 h 114"/>
                  <a:gd name="T32" fmla="*/ 72 w 138"/>
                  <a:gd name="T33" fmla="*/ 90 h 114"/>
                  <a:gd name="T34" fmla="*/ 78 w 138"/>
                  <a:gd name="T35" fmla="*/ 90 h 114"/>
                  <a:gd name="T36" fmla="*/ 84 w 138"/>
                  <a:gd name="T37" fmla="*/ 84 h 114"/>
                  <a:gd name="T38" fmla="*/ 90 w 138"/>
                  <a:gd name="T39" fmla="*/ 84 h 114"/>
                  <a:gd name="T40" fmla="*/ 96 w 138"/>
                  <a:gd name="T41" fmla="*/ 72 h 114"/>
                  <a:gd name="T42" fmla="*/ 102 w 138"/>
                  <a:gd name="T43" fmla="*/ 66 h 114"/>
                  <a:gd name="T44" fmla="*/ 96 w 138"/>
                  <a:gd name="T45" fmla="*/ 54 h 114"/>
                  <a:gd name="T46" fmla="*/ 108 w 138"/>
                  <a:gd name="T47" fmla="*/ 54 h 114"/>
                  <a:gd name="T48" fmla="*/ 108 w 138"/>
                  <a:gd name="T49" fmla="*/ 48 h 114"/>
                  <a:gd name="T50" fmla="*/ 108 w 138"/>
                  <a:gd name="T51" fmla="*/ 42 h 114"/>
                  <a:gd name="T52" fmla="*/ 102 w 138"/>
                  <a:gd name="T53" fmla="*/ 30 h 114"/>
                  <a:gd name="T54" fmla="*/ 108 w 138"/>
                  <a:gd name="T55" fmla="*/ 24 h 114"/>
                  <a:gd name="T56" fmla="*/ 120 w 138"/>
                  <a:gd name="T57" fmla="*/ 18 h 114"/>
                  <a:gd name="T58" fmla="*/ 132 w 138"/>
                  <a:gd name="T59" fmla="*/ 18 h 114"/>
                  <a:gd name="T60" fmla="*/ 132 w 138"/>
                  <a:gd name="T61" fmla="*/ 12 h 114"/>
                  <a:gd name="T62" fmla="*/ 138 w 138"/>
                  <a:gd name="T63" fmla="*/ 12 h 114"/>
                  <a:gd name="T64" fmla="*/ 126 w 138"/>
                  <a:gd name="T65" fmla="*/ 12 h 114"/>
                  <a:gd name="T66" fmla="*/ 126 w 138"/>
                  <a:gd name="T67" fmla="*/ 12 h 114"/>
                  <a:gd name="T68" fmla="*/ 120 w 138"/>
                  <a:gd name="T69" fmla="*/ 12 h 114"/>
                  <a:gd name="T70" fmla="*/ 102 w 138"/>
                  <a:gd name="T71" fmla="*/ 18 h 114"/>
                  <a:gd name="T72" fmla="*/ 102 w 138"/>
                  <a:gd name="T73" fmla="*/ 6 h 114"/>
                  <a:gd name="T74" fmla="*/ 96 w 138"/>
                  <a:gd name="T75" fmla="*/ 6 h 114"/>
                  <a:gd name="T76" fmla="*/ 96 w 138"/>
                  <a:gd name="T77" fmla="*/ 0 h 114"/>
                  <a:gd name="T78" fmla="*/ 90 w 138"/>
                  <a:gd name="T79" fmla="*/ 0 h 114"/>
                  <a:gd name="T80" fmla="*/ 90 w 138"/>
                  <a:gd name="T81" fmla="*/ 12 h 114"/>
                  <a:gd name="T82" fmla="*/ 78 w 138"/>
                  <a:gd name="T83" fmla="*/ 12 h 114"/>
                  <a:gd name="T84" fmla="*/ 78 w 138"/>
                  <a:gd name="T85" fmla="*/ 18 h 114"/>
                  <a:gd name="T86" fmla="*/ 72 w 138"/>
                  <a:gd name="T87" fmla="*/ 18 h 114"/>
                  <a:gd name="T88" fmla="*/ 66 w 138"/>
                  <a:gd name="T89" fmla="*/ 18 h 114"/>
                  <a:gd name="T90" fmla="*/ 60 w 138"/>
                  <a:gd name="T91" fmla="*/ 12 h 114"/>
                  <a:gd name="T92" fmla="*/ 54 w 138"/>
                  <a:gd name="T93" fmla="*/ 12 h 114"/>
                  <a:gd name="T94" fmla="*/ 42 w 138"/>
                  <a:gd name="T95" fmla="*/ 12 h 114"/>
                  <a:gd name="T96" fmla="*/ 36 w 138"/>
                  <a:gd name="T97" fmla="*/ 12 h 114"/>
                  <a:gd name="T98" fmla="*/ 36 w 138"/>
                  <a:gd name="T99" fmla="*/ 18 h 114"/>
                  <a:gd name="T100" fmla="*/ 30 w 138"/>
                  <a:gd name="T101" fmla="*/ 30 h 114"/>
                  <a:gd name="T102" fmla="*/ 18 w 138"/>
                  <a:gd name="T103" fmla="*/ 36 h 114"/>
                  <a:gd name="T104" fmla="*/ 18 w 138"/>
                  <a:gd name="T105" fmla="*/ 42 h 114"/>
                  <a:gd name="T106" fmla="*/ 12 w 138"/>
                  <a:gd name="T107" fmla="*/ 36 h 114"/>
                  <a:gd name="T108" fmla="*/ 0 w 138"/>
                  <a:gd name="T109" fmla="*/ 36 h 114"/>
                  <a:gd name="T110" fmla="*/ 0 w 138"/>
                  <a:gd name="T111" fmla="*/ 48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8" h="114">
                    <a:moveTo>
                      <a:pt x="0" y="48"/>
                    </a:moveTo>
                    <a:lnTo>
                      <a:pt x="0" y="54"/>
                    </a:lnTo>
                    <a:lnTo>
                      <a:pt x="0" y="60"/>
                    </a:lnTo>
                    <a:lnTo>
                      <a:pt x="6" y="60"/>
                    </a:lnTo>
                    <a:lnTo>
                      <a:pt x="0" y="66"/>
                    </a:lnTo>
                    <a:lnTo>
                      <a:pt x="6" y="72"/>
                    </a:lnTo>
                    <a:lnTo>
                      <a:pt x="6" y="84"/>
                    </a:lnTo>
                    <a:lnTo>
                      <a:pt x="18" y="90"/>
                    </a:lnTo>
                    <a:lnTo>
                      <a:pt x="18" y="90"/>
                    </a:lnTo>
                    <a:lnTo>
                      <a:pt x="12" y="108"/>
                    </a:lnTo>
                    <a:lnTo>
                      <a:pt x="18" y="108"/>
                    </a:lnTo>
                    <a:lnTo>
                      <a:pt x="30" y="114"/>
                    </a:lnTo>
                    <a:lnTo>
                      <a:pt x="48" y="114"/>
                    </a:lnTo>
                    <a:lnTo>
                      <a:pt x="54" y="108"/>
                    </a:lnTo>
                    <a:lnTo>
                      <a:pt x="66" y="108"/>
                    </a:lnTo>
                    <a:lnTo>
                      <a:pt x="66" y="102"/>
                    </a:lnTo>
                    <a:lnTo>
                      <a:pt x="72" y="90"/>
                    </a:lnTo>
                    <a:lnTo>
                      <a:pt x="78" y="90"/>
                    </a:lnTo>
                    <a:lnTo>
                      <a:pt x="84" y="84"/>
                    </a:lnTo>
                    <a:lnTo>
                      <a:pt x="90" y="84"/>
                    </a:lnTo>
                    <a:lnTo>
                      <a:pt x="96" y="72"/>
                    </a:lnTo>
                    <a:lnTo>
                      <a:pt x="102" y="66"/>
                    </a:lnTo>
                    <a:lnTo>
                      <a:pt x="96" y="54"/>
                    </a:lnTo>
                    <a:lnTo>
                      <a:pt x="108" y="54"/>
                    </a:lnTo>
                    <a:lnTo>
                      <a:pt x="108" y="48"/>
                    </a:lnTo>
                    <a:lnTo>
                      <a:pt x="108" y="42"/>
                    </a:lnTo>
                    <a:lnTo>
                      <a:pt x="102" y="30"/>
                    </a:lnTo>
                    <a:lnTo>
                      <a:pt x="108" y="24"/>
                    </a:lnTo>
                    <a:lnTo>
                      <a:pt x="120" y="18"/>
                    </a:lnTo>
                    <a:lnTo>
                      <a:pt x="132" y="18"/>
                    </a:lnTo>
                    <a:lnTo>
                      <a:pt x="132" y="12"/>
                    </a:lnTo>
                    <a:lnTo>
                      <a:pt x="138" y="12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20" y="12"/>
                    </a:lnTo>
                    <a:lnTo>
                      <a:pt x="102" y="18"/>
                    </a:lnTo>
                    <a:lnTo>
                      <a:pt x="102" y="6"/>
                    </a:lnTo>
                    <a:lnTo>
                      <a:pt x="96" y="6"/>
                    </a:lnTo>
                    <a:lnTo>
                      <a:pt x="96" y="0"/>
                    </a:lnTo>
                    <a:lnTo>
                      <a:pt x="90" y="0"/>
                    </a:lnTo>
                    <a:lnTo>
                      <a:pt x="90" y="12"/>
                    </a:lnTo>
                    <a:lnTo>
                      <a:pt x="78" y="12"/>
                    </a:lnTo>
                    <a:lnTo>
                      <a:pt x="78" y="18"/>
                    </a:lnTo>
                    <a:lnTo>
                      <a:pt x="72" y="18"/>
                    </a:lnTo>
                    <a:lnTo>
                      <a:pt x="66" y="18"/>
                    </a:lnTo>
                    <a:lnTo>
                      <a:pt x="60" y="12"/>
                    </a:lnTo>
                    <a:lnTo>
                      <a:pt x="54" y="12"/>
                    </a:lnTo>
                    <a:lnTo>
                      <a:pt x="42" y="12"/>
                    </a:lnTo>
                    <a:lnTo>
                      <a:pt x="36" y="12"/>
                    </a:lnTo>
                    <a:lnTo>
                      <a:pt x="36" y="18"/>
                    </a:lnTo>
                    <a:lnTo>
                      <a:pt x="30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12" y="36"/>
                    </a:lnTo>
                    <a:lnTo>
                      <a:pt x="0" y="36"/>
                    </a:lnTo>
                    <a:lnTo>
                      <a:pt x="0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28" name="Freeform 298">
                <a:extLst>
                  <a:ext uri="{FF2B5EF4-FFF2-40B4-BE49-F238E27FC236}">
                    <a16:creationId xmlns:a16="http://schemas.microsoft.com/office/drawing/2014/main" id="{E8415C30-C3EC-40C5-83EC-4A01CA0EE8D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47" y="1665"/>
                <a:ext cx="17" cy="12"/>
              </a:xfrm>
              <a:custGeom>
                <a:avLst/>
                <a:gdLst>
                  <a:gd name="T0" fmla="*/ 17 w 17"/>
                  <a:gd name="T1" fmla="*/ 0 h 12"/>
                  <a:gd name="T2" fmla="*/ 6 w 17"/>
                  <a:gd name="T3" fmla="*/ 0 h 12"/>
                  <a:gd name="T4" fmla="*/ 0 w 17"/>
                  <a:gd name="T5" fmla="*/ 6 h 12"/>
                  <a:gd name="T6" fmla="*/ 6 w 17"/>
                  <a:gd name="T7" fmla="*/ 12 h 12"/>
                  <a:gd name="T8" fmla="*/ 11 w 17"/>
                  <a:gd name="T9" fmla="*/ 6 h 12"/>
                  <a:gd name="T10" fmla="*/ 11 w 17"/>
                  <a:gd name="T11" fmla="*/ 6 h 12"/>
                  <a:gd name="T12" fmla="*/ 17 w 17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2">
                    <a:moveTo>
                      <a:pt x="17" y="0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29" name="Freeform 299">
                <a:extLst>
                  <a:ext uri="{FF2B5EF4-FFF2-40B4-BE49-F238E27FC236}">
                    <a16:creationId xmlns:a16="http://schemas.microsoft.com/office/drawing/2014/main" id="{DE97B0BB-959B-4F12-AE4E-E1E33B9B810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566" y="1647"/>
                <a:ext cx="6" cy="12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1 w 1"/>
                  <a:gd name="T5" fmla="*/ 1 h 2"/>
                  <a:gd name="T6" fmla="*/ 0 w 1"/>
                  <a:gd name="T7" fmla="*/ 1 h 2"/>
                  <a:gd name="T8" fmla="*/ 0 w 1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30" name="Freeform 300">
                <a:extLst>
                  <a:ext uri="{FF2B5EF4-FFF2-40B4-BE49-F238E27FC236}">
                    <a16:creationId xmlns:a16="http://schemas.microsoft.com/office/drawing/2014/main" id="{5E207FFC-223F-4082-ADCA-5A92D1AE7CD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560" y="1653"/>
                <a:ext cx="6" cy="24"/>
              </a:xfrm>
              <a:custGeom>
                <a:avLst/>
                <a:gdLst>
                  <a:gd name="T0" fmla="*/ 1 w 1"/>
                  <a:gd name="T1" fmla="*/ 0 h 4"/>
                  <a:gd name="T2" fmla="*/ 1 w 1"/>
                  <a:gd name="T3" fmla="*/ 1 h 4"/>
                  <a:gd name="T4" fmla="*/ 0 w 1"/>
                  <a:gd name="T5" fmla="*/ 1 h 4"/>
                  <a:gd name="T6" fmla="*/ 0 w 1"/>
                  <a:gd name="T7" fmla="*/ 2 h 4"/>
                  <a:gd name="T8" fmla="*/ 1 w 1"/>
                  <a:gd name="T9" fmla="*/ 2 h 4"/>
                  <a:gd name="T10" fmla="*/ 1 w 1"/>
                  <a:gd name="T11" fmla="*/ 3 h 4"/>
                  <a:gd name="T12" fmla="*/ 1 w 1"/>
                  <a:gd name="T13" fmla="*/ 3 h 4"/>
                  <a:gd name="T14" fmla="*/ 1 w 1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" h="4">
                    <a:moveTo>
                      <a:pt x="1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4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31" name="Line 301">
                <a:extLst>
                  <a:ext uri="{FF2B5EF4-FFF2-40B4-BE49-F238E27FC236}">
                    <a16:creationId xmlns:a16="http://schemas.microsoft.com/office/drawing/2014/main" id="{3DFA191E-E3AD-4F34-B7AF-F48B7B3D4CEF}"/>
                  </a:ext>
                </a:extLst>
              </p:cNvPr>
              <p:cNvSpPr>
                <a:spLocks noChangeShapeType="1"/>
              </p:cNvSpPr>
              <p:nvPr/>
            </p:nvSpPr>
            <p:spPr bwMode="gray">
              <a:xfrm>
                <a:off x="3578" y="1689"/>
                <a:ext cx="1" cy="6"/>
              </a:xfrm>
              <a:prstGeom prst="line">
                <a:avLst/>
              </a:prstGeom>
              <a:grp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32" name="Freeform 302">
                <a:extLst>
                  <a:ext uri="{FF2B5EF4-FFF2-40B4-BE49-F238E27FC236}">
                    <a16:creationId xmlns:a16="http://schemas.microsoft.com/office/drawing/2014/main" id="{2C2A67E1-974E-4A44-B742-753599FD813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578" y="1689"/>
                <a:ext cx="6" cy="6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33" name="Freeform 303">
                <a:extLst>
                  <a:ext uri="{FF2B5EF4-FFF2-40B4-BE49-F238E27FC236}">
                    <a16:creationId xmlns:a16="http://schemas.microsoft.com/office/drawing/2014/main" id="{3C8F3D22-F4BC-42B4-A452-EE8141EC443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20" y="1659"/>
                <a:ext cx="18" cy="24"/>
              </a:xfrm>
              <a:custGeom>
                <a:avLst/>
                <a:gdLst>
                  <a:gd name="T0" fmla="*/ 2 w 3"/>
                  <a:gd name="T1" fmla="*/ 4 h 4"/>
                  <a:gd name="T2" fmla="*/ 3 w 3"/>
                  <a:gd name="T3" fmla="*/ 4 h 4"/>
                  <a:gd name="T4" fmla="*/ 3 w 3"/>
                  <a:gd name="T5" fmla="*/ 3 h 4"/>
                  <a:gd name="T6" fmla="*/ 3 w 3"/>
                  <a:gd name="T7" fmla="*/ 1 h 4"/>
                  <a:gd name="T8" fmla="*/ 2 w 3"/>
                  <a:gd name="T9" fmla="*/ 1 h 4"/>
                  <a:gd name="T10" fmla="*/ 0 w 3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4">
                    <a:moveTo>
                      <a:pt x="2" y="4"/>
                    </a:moveTo>
                    <a:lnTo>
                      <a:pt x="3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0" y="0"/>
                    </a:lnTo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34" name="Freeform 304">
                <a:extLst>
                  <a:ext uri="{FF2B5EF4-FFF2-40B4-BE49-F238E27FC236}">
                    <a16:creationId xmlns:a16="http://schemas.microsoft.com/office/drawing/2014/main" id="{E7107979-15F3-4D55-9FB7-AA3202F2F09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76" y="1677"/>
                <a:ext cx="12" cy="18"/>
              </a:xfrm>
              <a:custGeom>
                <a:avLst/>
                <a:gdLst>
                  <a:gd name="T0" fmla="*/ 12 w 12"/>
                  <a:gd name="T1" fmla="*/ 6 h 18"/>
                  <a:gd name="T2" fmla="*/ 6 w 12"/>
                  <a:gd name="T3" fmla="*/ 18 h 18"/>
                  <a:gd name="T4" fmla="*/ 0 w 12"/>
                  <a:gd name="T5" fmla="*/ 18 h 18"/>
                  <a:gd name="T6" fmla="*/ 6 w 12"/>
                  <a:gd name="T7" fmla="*/ 6 h 18"/>
                  <a:gd name="T8" fmla="*/ 6 w 12"/>
                  <a:gd name="T9" fmla="*/ 0 h 18"/>
                  <a:gd name="T10" fmla="*/ 12 w 12"/>
                  <a:gd name="T11" fmla="*/ 0 h 18"/>
                  <a:gd name="T12" fmla="*/ 12 w 12"/>
                  <a:gd name="T1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12" y="6"/>
                    </a:moveTo>
                    <a:lnTo>
                      <a:pt x="6" y="18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35" name="Freeform 305">
                <a:extLst>
                  <a:ext uri="{FF2B5EF4-FFF2-40B4-BE49-F238E27FC236}">
                    <a16:creationId xmlns:a16="http://schemas.microsoft.com/office/drawing/2014/main" id="{8B6E1EE5-DD6D-4975-AD97-831B693CAF8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82" y="1647"/>
                <a:ext cx="60" cy="60"/>
              </a:xfrm>
              <a:custGeom>
                <a:avLst/>
                <a:gdLst>
                  <a:gd name="T0" fmla="*/ 36 w 60"/>
                  <a:gd name="T1" fmla="*/ 0 h 60"/>
                  <a:gd name="T2" fmla="*/ 24 w 60"/>
                  <a:gd name="T3" fmla="*/ 0 h 60"/>
                  <a:gd name="T4" fmla="*/ 6 w 60"/>
                  <a:gd name="T5" fmla="*/ 0 h 60"/>
                  <a:gd name="T6" fmla="*/ 6 w 60"/>
                  <a:gd name="T7" fmla="*/ 6 h 60"/>
                  <a:gd name="T8" fmla="*/ 6 w 60"/>
                  <a:gd name="T9" fmla="*/ 12 h 60"/>
                  <a:gd name="T10" fmla="*/ 0 w 60"/>
                  <a:gd name="T11" fmla="*/ 12 h 60"/>
                  <a:gd name="T12" fmla="*/ 0 w 60"/>
                  <a:gd name="T13" fmla="*/ 12 h 60"/>
                  <a:gd name="T14" fmla="*/ 0 w 60"/>
                  <a:gd name="T15" fmla="*/ 30 h 60"/>
                  <a:gd name="T16" fmla="*/ 6 w 60"/>
                  <a:gd name="T17" fmla="*/ 30 h 60"/>
                  <a:gd name="T18" fmla="*/ 6 w 60"/>
                  <a:gd name="T19" fmla="*/ 36 h 60"/>
                  <a:gd name="T20" fmla="*/ 0 w 60"/>
                  <a:gd name="T21" fmla="*/ 48 h 60"/>
                  <a:gd name="T22" fmla="*/ 0 w 60"/>
                  <a:gd name="T23" fmla="*/ 54 h 60"/>
                  <a:gd name="T24" fmla="*/ 12 w 60"/>
                  <a:gd name="T25" fmla="*/ 60 h 60"/>
                  <a:gd name="T26" fmla="*/ 24 w 60"/>
                  <a:gd name="T27" fmla="*/ 54 h 60"/>
                  <a:gd name="T28" fmla="*/ 30 w 60"/>
                  <a:gd name="T29" fmla="*/ 48 h 60"/>
                  <a:gd name="T30" fmla="*/ 42 w 60"/>
                  <a:gd name="T31" fmla="*/ 36 h 60"/>
                  <a:gd name="T32" fmla="*/ 54 w 60"/>
                  <a:gd name="T33" fmla="*/ 30 h 60"/>
                  <a:gd name="T34" fmla="*/ 54 w 60"/>
                  <a:gd name="T35" fmla="*/ 18 h 60"/>
                  <a:gd name="T36" fmla="*/ 54 w 60"/>
                  <a:gd name="T37" fmla="*/ 6 h 60"/>
                  <a:gd name="T38" fmla="*/ 60 w 60"/>
                  <a:gd name="T39" fmla="*/ 0 h 60"/>
                  <a:gd name="T40" fmla="*/ 60 w 60"/>
                  <a:gd name="T41" fmla="*/ 0 h 60"/>
                  <a:gd name="T42" fmla="*/ 48 w 60"/>
                  <a:gd name="T43" fmla="*/ 0 h 60"/>
                  <a:gd name="T44" fmla="*/ 36 w 60"/>
                  <a:gd name="T4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0" h="60">
                    <a:moveTo>
                      <a:pt x="36" y="0"/>
                    </a:moveTo>
                    <a:lnTo>
                      <a:pt x="24" y="0"/>
                    </a:lnTo>
                    <a:lnTo>
                      <a:pt x="6" y="0"/>
                    </a:lnTo>
                    <a:lnTo>
                      <a:pt x="6" y="6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30"/>
                    </a:lnTo>
                    <a:lnTo>
                      <a:pt x="6" y="30"/>
                    </a:lnTo>
                    <a:lnTo>
                      <a:pt x="6" y="36"/>
                    </a:lnTo>
                    <a:lnTo>
                      <a:pt x="0" y="48"/>
                    </a:lnTo>
                    <a:lnTo>
                      <a:pt x="0" y="54"/>
                    </a:lnTo>
                    <a:lnTo>
                      <a:pt x="12" y="60"/>
                    </a:lnTo>
                    <a:lnTo>
                      <a:pt x="24" y="54"/>
                    </a:lnTo>
                    <a:lnTo>
                      <a:pt x="30" y="48"/>
                    </a:lnTo>
                    <a:lnTo>
                      <a:pt x="42" y="36"/>
                    </a:lnTo>
                    <a:lnTo>
                      <a:pt x="54" y="30"/>
                    </a:lnTo>
                    <a:lnTo>
                      <a:pt x="54" y="18"/>
                    </a:lnTo>
                    <a:lnTo>
                      <a:pt x="54" y="6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48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36" name="Freeform 306">
                <a:extLst>
                  <a:ext uri="{FF2B5EF4-FFF2-40B4-BE49-F238E27FC236}">
                    <a16:creationId xmlns:a16="http://schemas.microsoft.com/office/drawing/2014/main" id="{02D00FAD-0604-409C-9C4B-DA96A115870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94" y="1587"/>
                <a:ext cx="84" cy="60"/>
              </a:xfrm>
              <a:custGeom>
                <a:avLst/>
                <a:gdLst>
                  <a:gd name="T0" fmla="*/ 72 w 84"/>
                  <a:gd name="T1" fmla="*/ 54 h 60"/>
                  <a:gd name="T2" fmla="*/ 66 w 84"/>
                  <a:gd name="T3" fmla="*/ 54 h 60"/>
                  <a:gd name="T4" fmla="*/ 48 w 84"/>
                  <a:gd name="T5" fmla="*/ 60 h 60"/>
                  <a:gd name="T6" fmla="*/ 48 w 84"/>
                  <a:gd name="T7" fmla="*/ 48 h 60"/>
                  <a:gd name="T8" fmla="*/ 42 w 84"/>
                  <a:gd name="T9" fmla="*/ 48 h 60"/>
                  <a:gd name="T10" fmla="*/ 42 w 84"/>
                  <a:gd name="T11" fmla="*/ 42 h 60"/>
                  <a:gd name="T12" fmla="*/ 36 w 84"/>
                  <a:gd name="T13" fmla="*/ 42 h 60"/>
                  <a:gd name="T14" fmla="*/ 36 w 84"/>
                  <a:gd name="T15" fmla="*/ 54 h 60"/>
                  <a:gd name="T16" fmla="*/ 24 w 84"/>
                  <a:gd name="T17" fmla="*/ 54 h 60"/>
                  <a:gd name="T18" fmla="*/ 24 w 84"/>
                  <a:gd name="T19" fmla="*/ 60 h 60"/>
                  <a:gd name="T20" fmla="*/ 18 w 84"/>
                  <a:gd name="T21" fmla="*/ 60 h 60"/>
                  <a:gd name="T22" fmla="*/ 12 w 84"/>
                  <a:gd name="T23" fmla="*/ 60 h 60"/>
                  <a:gd name="T24" fmla="*/ 6 w 84"/>
                  <a:gd name="T25" fmla="*/ 54 h 60"/>
                  <a:gd name="T26" fmla="*/ 12 w 84"/>
                  <a:gd name="T27" fmla="*/ 48 h 60"/>
                  <a:gd name="T28" fmla="*/ 12 w 84"/>
                  <a:gd name="T29" fmla="*/ 42 h 60"/>
                  <a:gd name="T30" fmla="*/ 12 w 84"/>
                  <a:gd name="T31" fmla="*/ 36 h 60"/>
                  <a:gd name="T32" fmla="*/ 0 w 84"/>
                  <a:gd name="T33" fmla="*/ 30 h 60"/>
                  <a:gd name="T34" fmla="*/ 0 w 84"/>
                  <a:gd name="T35" fmla="*/ 24 h 60"/>
                  <a:gd name="T36" fmla="*/ 6 w 84"/>
                  <a:gd name="T37" fmla="*/ 18 h 60"/>
                  <a:gd name="T38" fmla="*/ 18 w 84"/>
                  <a:gd name="T39" fmla="*/ 6 h 60"/>
                  <a:gd name="T40" fmla="*/ 24 w 84"/>
                  <a:gd name="T41" fmla="*/ 0 h 60"/>
                  <a:gd name="T42" fmla="*/ 42 w 84"/>
                  <a:gd name="T43" fmla="*/ 6 h 60"/>
                  <a:gd name="T44" fmla="*/ 54 w 84"/>
                  <a:gd name="T45" fmla="*/ 12 h 60"/>
                  <a:gd name="T46" fmla="*/ 42 w 84"/>
                  <a:gd name="T47" fmla="*/ 12 h 60"/>
                  <a:gd name="T48" fmla="*/ 24 w 84"/>
                  <a:gd name="T49" fmla="*/ 18 h 60"/>
                  <a:gd name="T50" fmla="*/ 30 w 84"/>
                  <a:gd name="T51" fmla="*/ 24 h 60"/>
                  <a:gd name="T52" fmla="*/ 42 w 84"/>
                  <a:gd name="T53" fmla="*/ 30 h 60"/>
                  <a:gd name="T54" fmla="*/ 66 w 84"/>
                  <a:gd name="T55" fmla="*/ 30 h 60"/>
                  <a:gd name="T56" fmla="*/ 66 w 84"/>
                  <a:gd name="T57" fmla="*/ 42 h 60"/>
                  <a:gd name="T58" fmla="*/ 78 w 84"/>
                  <a:gd name="T59" fmla="*/ 42 h 60"/>
                  <a:gd name="T60" fmla="*/ 84 w 84"/>
                  <a:gd name="T61" fmla="*/ 54 h 60"/>
                  <a:gd name="T62" fmla="*/ 84 w 84"/>
                  <a:gd name="T63" fmla="*/ 54 h 60"/>
                  <a:gd name="T64" fmla="*/ 72 w 84"/>
                  <a:gd name="T65" fmla="*/ 54 h 60"/>
                  <a:gd name="T66" fmla="*/ 72 w 84"/>
                  <a:gd name="T67" fmla="*/ 5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4" h="60">
                    <a:moveTo>
                      <a:pt x="72" y="54"/>
                    </a:moveTo>
                    <a:lnTo>
                      <a:pt x="66" y="54"/>
                    </a:lnTo>
                    <a:lnTo>
                      <a:pt x="48" y="60"/>
                    </a:lnTo>
                    <a:lnTo>
                      <a:pt x="48" y="48"/>
                    </a:lnTo>
                    <a:lnTo>
                      <a:pt x="42" y="48"/>
                    </a:lnTo>
                    <a:lnTo>
                      <a:pt x="42" y="42"/>
                    </a:lnTo>
                    <a:lnTo>
                      <a:pt x="36" y="42"/>
                    </a:lnTo>
                    <a:lnTo>
                      <a:pt x="36" y="54"/>
                    </a:lnTo>
                    <a:lnTo>
                      <a:pt x="24" y="54"/>
                    </a:lnTo>
                    <a:lnTo>
                      <a:pt x="24" y="60"/>
                    </a:lnTo>
                    <a:lnTo>
                      <a:pt x="18" y="60"/>
                    </a:lnTo>
                    <a:lnTo>
                      <a:pt x="12" y="60"/>
                    </a:lnTo>
                    <a:lnTo>
                      <a:pt x="6" y="54"/>
                    </a:lnTo>
                    <a:lnTo>
                      <a:pt x="12" y="48"/>
                    </a:lnTo>
                    <a:lnTo>
                      <a:pt x="12" y="42"/>
                    </a:lnTo>
                    <a:lnTo>
                      <a:pt x="12" y="36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6" y="18"/>
                    </a:lnTo>
                    <a:lnTo>
                      <a:pt x="18" y="6"/>
                    </a:lnTo>
                    <a:lnTo>
                      <a:pt x="24" y="0"/>
                    </a:lnTo>
                    <a:lnTo>
                      <a:pt x="42" y="6"/>
                    </a:lnTo>
                    <a:lnTo>
                      <a:pt x="54" y="12"/>
                    </a:lnTo>
                    <a:lnTo>
                      <a:pt x="42" y="12"/>
                    </a:lnTo>
                    <a:lnTo>
                      <a:pt x="24" y="18"/>
                    </a:lnTo>
                    <a:lnTo>
                      <a:pt x="30" y="24"/>
                    </a:lnTo>
                    <a:lnTo>
                      <a:pt x="42" y="30"/>
                    </a:lnTo>
                    <a:lnTo>
                      <a:pt x="66" y="30"/>
                    </a:lnTo>
                    <a:lnTo>
                      <a:pt x="66" y="42"/>
                    </a:lnTo>
                    <a:lnTo>
                      <a:pt x="78" y="42"/>
                    </a:lnTo>
                    <a:lnTo>
                      <a:pt x="84" y="54"/>
                    </a:lnTo>
                    <a:lnTo>
                      <a:pt x="84" y="54"/>
                    </a:lnTo>
                    <a:lnTo>
                      <a:pt x="72" y="54"/>
                    </a:lnTo>
                    <a:lnTo>
                      <a:pt x="72" y="5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37" name="Freeform 307">
                <a:extLst>
                  <a:ext uri="{FF2B5EF4-FFF2-40B4-BE49-F238E27FC236}">
                    <a16:creationId xmlns:a16="http://schemas.microsoft.com/office/drawing/2014/main" id="{ABB00E5B-C4E8-41FD-BC7F-D9AF2D1B549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62" y="1539"/>
                <a:ext cx="156" cy="102"/>
              </a:xfrm>
              <a:custGeom>
                <a:avLst/>
                <a:gdLst>
                  <a:gd name="T0" fmla="*/ 114 w 156"/>
                  <a:gd name="T1" fmla="*/ 90 h 102"/>
                  <a:gd name="T2" fmla="*/ 96 w 156"/>
                  <a:gd name="T3" fmla="*/ 78 h 102"/>
                  <a:gd name="T4" fmla="*/ 78 w 156"/>
                  <a:gd name="T5" fmla="*/ 66 h 102"/>
                  <a:gd name="T6" fmla="*/ 72 w 156"/>
                  <a:gd name="T7" fmla="*/ 66 h 102"/>
                  <a:gd name="T8" fmla="*/ 54 w 156"/>
                  <a:gd name="T9" fmla="*/ 60 h 102"/>
                  <a:gd name="T10" fmla="*/ 48 w 156"/>
                  <a:gd name="T11" fmla="*/ 48 h 102"/>
                  <a:gd name="T12" fmla="*/ 36 w 156"/>
                  <a:gd name="T13" fmla="*/ 36 h 102"/>
                  <a:gd name="T14" fmla="*/ 24 w 156"/>
                  <a:gd name="T15" fmla="*/ 48 h 102"/>
                  <a:gd name="T16" fmla="*/ 24 w 156"/>
                  <a:gd name="T17" fmla="*/ 48 h 102"/>
                  <a:gd name="T18" fmla="*/ 24 w 156"/>
                  <a:gd name="T19" fmla="*/ 54 h 102"/>
                  <a:gd name="T20" fmla="*/ 12 w 156"/>
                  <a:gd name="T21" fmla="*/ 54 h 102"/>
                  <a:gd name="T22" fmla="*/ 6 w 156"/>
                  <a:gd name="T23" fmla="*/ 42 h 102"/>
                  <a:gd name="T24" fmla="*/ 6 w 156"/>
                  <a:gd name="T25" fmla="*/ 30 h 102"/>
                  <a:gd name="T26" fmla="*/ 0 w 156"/>
                  <a:gd name="T27" fmla="*/ 18 h 102"/>
                  <a:gd name="T28" fmla="*/ 0 w 156"/>
                  <a:gd name="T29" fmla="*/ 6 h 102"/>
                  <a:gd name="T30" fmla="*/ 12 w 156"/>
                  <a:gd name="T31" fmla="*/ 6 h 102"/>
                  <a:gd name="T32" fmla="*/ 24 w 156"/>
                  <a:gd name="T33" fmla="*/ 0 h 102"/>
                  <a:gd name="T34" fmla="*/ 36 w 156"/>
                  <a:gd name="T35" fmla="*/ 6 h 102"/>
                  <a:gd name="T36" fmla="*/ 48 w 156"/>
                  <a:gd name="T37" fmla="*/ 12 h 102"/>
                  <a:gd name="T38" fmla="*/ 60 w 156"/>
                  <a:gd name="T39" fmla="*/ 24 h 102"/>
                  <a:gd name="T40" fmla="*/ 72 w 156"/>
                  <a:gd name="T41" fmla="*/ 24 h 102"/>
                  <a:gd name="T42" fmla="*/ 78 w 156"/>
                  <a:gd name="T43" fmla="*/ 24 h 102"/>
                  <a:gd name="T44" fmla="*/ 90 w 156"/>
                  <a:gd name="T45" fmla="*/ 24 h 102"/>
                  <a:gd name="T46" fmla="*/ 102 w 156"/>
                  <a:gd name="T47" fmla="*/ 24 h 102"/>
                  <a:gd name="T48" fmla="*/ 114 w 156"/>
                  <a:gd name="T49" fmla="*/ 36 h 102"/>
                  <a:gd name="T50" fmla="*/ 114 w 156"/>
                  <a:gd name="T51" fmla="*/ 48 h 102"/>
                  <a:gd name="T52" fmla="*/ 120 w 156"/>
                  <a:gd name="T53" fmla="*/ 48 h 102"/>
                  <a:gd name="T54" fmla="*/ 132 w 156"/>
                  <a:gd name="T55" fmla="*/ 54 h 102"/>
                  <a:gd name="T56" fmla="*/ 144 w 156"/>
                  <a:gd name="T57" fmla="*/ 48 h 102"/>
                  <a:gd name="T58" fmla="*/ 150 w 156"/>
                  <a:gd name="T59" fmla="*/ 42 h 102"/>
                  <a:gd name="T60" fmla="*/ 156 w 156"/>
                  <a:gd name="T61" fmla="*/ 48 h 102"/>
                  <a:gd name="T62" fmla="*/ 150 w 156"/>
                  <a:gd name="T63" fmla="*/ 54 h 102"/>
                  <a:gd name="T64" fmla="*/ 138 w 156"/>
                  <a:gd name="T65" fmla="*/ 66 h 102"/>
                  <a:gd name="T66" fmla="*/ 132 w 156"/>
                  <a:gd name="T67" fmla="*/ 72 h 102"/>
                  <a:gd name="T68" fmla="*/ 132 w 156"/>
                  <a:gd name="T69" fmla="*/ 78 h 102"/>
                  <a:gd name="T70" fmla="*/ 144 w 156"/>
                  <a:gd name="T71" fmla="*/ 84 h 102"/>
                  <a:gd name="T72" fmla="*/ 144 w 156"/>
                  <a:gd name="T73" fmla="*/ 90 h 102"/>
                  <a:gd name="T74" fmla="*/ 144 w 156"/>
                  <a:gd name="T75" fmla="*/ 96 h 102"/>
                  <a:gd name="T76" fmla="*/ 138 w 156"/>
                  <a:gd name="T77" fmla="*/ 102 h 102"/>
                  <a:gd name="T78" fmla="*/ 132 w 156"/>
                  <a:gd name="T79" fmla="*/ 102 h 102"/>
                  <a:gd name="T80" fmla="*/ 120 w 156"/>
                  <a:gd name="T81" fmla="*/ 102 h 102"/>
                  <a:gd name="T82" fmla="*/ 114 w 156"/>
                  <a:gd name="T83" fmla="*/ 9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56" h="102">
                    <a:moveTo>
                      <a:pt x="114" y="90"/>
                    </a:moveTo>
                    <a:lnTo>
                      <a:pt x="96" y="78"/>
                    </a:lnTo>
                    <a:lnTo>
                      <a:pt x="78" y="66"/>
                    </a:lnTo>
                    <a:lnTo>
                      <a:pt x="72" y="66"/>
                    </a:lnTo>
                    <a:lnTo>
                      <a:pt x="54" y="60"/>
                    </a:lnTo>
                    <a:lnTo>
                      <a:pt x="48" y="48"/>
                    </a:lnTo>
                    <a:lnTo>
                      <a:pt x="36" y="36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12" y="54"/>
                    </a:lnTo>
                    <a:lnTo>
                      <a:pt x="6" y="42"/>
                    </a:lnTo>
                    <a:lnTo>
                      <a:pt x="6" y="30"/>
                    </a:lnTo>
                    <a:lnTo>
                      <a:pt x="0" y="18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0"/>
                    </a:lnTo>
                    <a:lnTo>
                      <a:pt x="36" y="6"/>
                    </a:lnTo>
                    <a:lnTo>
                      <a:pt x="48" y="12"/>
                    </a:lnTo>
                    <a:lnTo>
                      <a:pt x="60" y="24"/>
                    </a:lnTo>
                    <a:lnTo>
                      <a:pt x="72" y="24"/>
                    </a:lnTo>
                    <a:lnTo>
                      <a:pt x="78" y="24"/>
                    </a:lnTo>
                    <a:lnTo>
                      <a:pt x="90" y="24"/>
                    </a:lnTo>
                    <a:lnTo>
                      <a:pt x="102" y="24"/>
                    </a:lnTo>
                    <a:lnTo>
                      <a:pt x="114" y="36"/>
                    </a:lnTo>
                    <a:lnTo>
                      <a:pt x="114" y="48"/>
                    </a:lnTo>
                    <a:lnTo>
                      <a:pt x="120" y="48"/>
                    </a:lnTo>
                    <a:lnTo>
                      <a:pt x="132" y="54"/>
                    </a:lnTo>
                    <a:lnTo>
                      <a:pt x="144" y="48"/>
                    </a:lnTo>
                    <a:lnTo>
                      <a:pt x="150" y="42"/>
                    </a:lnTo>
                    <a:lnTo>
                      <a:pt x="156" y="48"/>
                    </a:lnTo>
                    <a:lnTo>
                      <a:pt x="150" y="54"/>
                    </a:lnTo>
                    <a:lnTo>
                      <a:pt x="138" y="66"/>
                    </a:lnTo>
                    <a:lnTo>
                      <a:pt x="132" y="72"/>
                    </a:lnTo>
                    <a:lnTo>
                      <a:pt x="132" y="78"/>
                    </a:lnTo>
                    <a:lnTo>
                      <a:pt x="144" y="84"/>
                    </a:lnTo>
                    <a:lnTo>
                      <a:pt x="144" y="90"/>
                    </a:lnTo>
                    <a:lnTo>
                      <a:pt x="144" y="96"/>
                    </a:lnTo>
                    <a:lnTo>
                      <a:pt x="138" y="102"/>
                    </a:lnTo>
                    <a:lnTo>
                      <a:pt x="132" y="102"/>
                    </a:lnTo>
                    <a:lnTo>
                      <a:pt x="120" y="102"/>
                    </a:lnTo>
                    <a:lnTo>
                      <a:pt x="114" y="9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38" name="Freeform 308">
                <a:extLst>
                  <a:ext uri="{FF2B5EF4-FFF2-40B4-BE49-F238E27FC236}">
                    <a16:creationId xmlns:a16="http://schemas.microsoft.com/office/drawing/2014/main" id="{4F37F50E-63DF-4289-B5EA-223F5FADEAC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15" y="1581"/>
                <a:ext cx="24" cy="18"/>
              </a:xfrm>
              <a:custGeom>
                <a:avLst/>
                <a:gdLst>
                  <a:gd name="T0" fmla="*/ 6 w 24"/>
                  <a:gd name="T1" fmla="*/ 18 h 18"/>
                  <a:gd name="T2" fmla="*/ 0 w 24"/>
                  <a:gd name="T3" fmla="*/ 6 h 18"/>
                  <a:gd name="T4" fmla="*/ 0 w 24"/>
                  <a:gd name="T5" fmla="*/ 6 h 18"/>
                  <a:gd name="T6" fmla="*/ 0 w 24"/>
                  <a:gd name="T7" fmla="*/ 6 h 18"/>
                  <a:gd name="T8" fmla="*/ 6 w 24"/>
                  <a:gd name="T9" fmla="*/ 0 h 18"/>
                  <a:gd name="T10" fmla="*/ 6 w 24"/>
                  <a:gd name="T11" fmla="*/ 6 h 18"/>
                  <a:gd name="T12" fmla="*/ 12 w 24"/>
                  <a:gd name="T13" fmla="*/ 0 h 18"/>
                  <a:gd name="T14" fmla="*/ 12 w 24"/>
                  <a:gd name="T15" fmla="*/ 0 h 18"/>
                  <a:gd name="T16" fmla="*/ 12 w 24"/>
                  <a:gd name="T17" fmla="*/ 0 h 18"/>
                  <a:gd name="T18" fmla="*/ 12 w 24"/>
                  <a:gd name="T19" fmla="*/ 0 h 18"/>
                  <a:gd name="T20" fmla="*/ 18 w 24"/>
                  <a:gd name="T21" fmla="*/ 0 h 18"/>
                  <a:gd name="T22" fmla="*/ 24 w 24"/>
                  <a:gd name="T23" fmla="*/ 6 h 18"/>
                  <a:gd name="T24" fmla="*/ 24 w 24"/>
                  <a:gd name="T25" fmla="*/ 0 h 18"/>
                  <a:gd name="T26" fmla="*/ 24 w 24"/>
                  <a:gd name="T27" fmla="*/ 6 h 18"/>
                  <a:gd name="T28" fmla="*/ 24 w 24"/>
                  <a:gd name="T29" fmla="*/ 12 h 18"/>
                  <a:gd name="T30" fmla="*/ 6 w 24"/>
                  <a:gd name="T3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" h="18">
                    <a:moveTo>
                      <a:pt x="6" y="18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6"/>
                    </a:lnTo>
                    <a:lnTo>
                      <a:pt x="24" y="0"/>
                    </a:lnTo>
                    <a:lnTo>
                      <a:pt x="24" y="6"/>
                    </a:lnTo>
                    <a:lnTo>
                      <a:pt x="24" y="12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39" name="Freeform 309">
                <a:extLst>
                  <a:ext uri="{FF2B5EF4-FFF2-40B4-BE49-F238E27FC236}">
                    <a16:creationId xmlns:a16="http://schemas.microsoft.com/office/drawing/2014/main" id="{4372C8F1-F8F6-4067-8F74-2DBE0BE060B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33" y="1557"/>
                <a:ext cx="60" cy="36"/>
              </a:xfrm>
              <a:custGeom>
                <a:avLst/>
                <a:gdLst>
                  <a:gd name="T0" fmla="*/ 6 w 60"/>
                  <a:gd name="T1" fmla="*/ 6 h 36"/>
                  <a:gd name="T2" fmla="*/ 0 w 60"/>
                  <a:gd name="T3" fmla="*/ 0 h 36"/>
                  <a:gd name="T4" fmla="*/ 0 w 60"/>
                  <a:gd name="T5" fmla="*/ 6 h 36"/>
                  <a:gd name="T6" fmla="*/ 6 w 60"/>
                  <a:gd name="T7" fmla="*/ 18 h 36"/>
                  <a:gd name="T8" fmla="*/ 0 w 60"/>
                  <a:gd name="T9" fmla="*/ 24 h 36"/>
                  <a:gd name="T10" fmla="*/ 6 w 60"/>
                  <a:gd name="T11" fmla="*/ 24 h 36"/>
                  <a:gd name="T12" fmla="*/ 6 w 60"/>
                  <a:gd name="T13" fmla="*/ 30 h 36"/>
                  <a:gd name="T14" fmla="*/ 6 w 60"/>
                  <a:gd name="T15" fmla="*/ 36 h 36"/>
                  <a:gd name="T16" fmla="*/ 18 w 60"/>
                  <a:gd name="T17" fmla="*/ 36 h 36"/>
                  <a:gd name="T18" fmla="*/ 36 w 60"/>
                  <a:gd name="T19" fmla="*/ 36 h 36"/>
                  <a:gd name="T20" fmla="*/ 42 w 60"/>
                  <a:gd name="T21" fmla="*/ 36 h 36"/>
                  <a:gd name="T22" fmla="*/ 42 w 60"/>
                  <a:gd name="T23" fmla="*/ 30 h 36"/>
                  <a:gd name="T24" fmla="*/ 42 w 60"/>
                  <a:gd name="T25" fmla="*/ 30 h 36"/>
                  <a:gd name="T26" fmla="*/ 60 w 60"/>
                  <a:gd name="T27" fmla="*/ 30 h 36"/>
                  <a:gd name="T28" fmla="*/ 54 w 60"/>
                  <a:gd name="T29" fmla="*/ 24 h 36"/>
                  <a:gd name="T30" fmla="*/ 54 w 60"/>
                  <a:gd name="T31" fmla="*/ 18 h 36"/>
                  <a:gd name="T32" fmla="*/ 60 w 60"/>
                  <a:gd name="T33" fmla="*/ 12 h 36"/>
                  <a:gd name="T34" fmla="*/ 60 w 60"/>
                  <a:gd name="T35" fmla="*/ 6 h 36"/>
                  <a:gd name="T36" fmla="*/ 42 w 60"/>
                  <a:gd name="T37" fmla="*/ 0 h 36"/>
                  <a:gd name="T38" fmla="*/ 24 w 60"/>
                  <a:gd name="T39" fmla="*/ 6 h 36"/>
                  <a:gd name="T40" fmla="*/ 18 w 60"/>
                  <a:gd name="T41" fmla="*/ 6 h 36"/>
                  <a:gd name="T42" fmla="*/ 6 w 60"/>
                  <a:gd name="T43" fmla="*/ 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0" h="36">
                    <a:moveTo>
                      <a:pt x="6" y="6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6" y="24"/>
                    </a:lnTo>
                    <a:lnTo>
                      <a:pt x="6" y="30"/>
                    </a:lnTo>
                    <a:lnTo>
                      <a:pt x="6" y="36"/>
                    </a:lnTo>
                    <a:lnTo>
                      <a:pt x="18" y="36"/>
                    </a:lnTo>
                    <a:lnTo>
                      <a:pt x="36" y="36"/>
                    </a:lnTo>
                    <a:lnTo>
                      <a:pt x="42" y="36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60" y="30"/>
                    </a:lnTo>
                    <a:lnTo>
                      <a:pt x="54" y="24"/>
                    </a:lnTo>
                    <a:lnTo>
                      <a:pt x="54" y="18"/>
                    </a:lnTo>
                    <a:lnTo>
                      <a:pt x="60" y="12"/>
                    </a:lnTo>
                    <a:lnTo>
                      <a:pt x="60" y="6"/>
                    </a:lnTo>
                    <a:lnTo>
                      <a:pt x="42" y="0"/>
                    </a:lnTo>
                    <a:lnTo>
                      <a:pt x="24" y="6"/>
                    </a:lnTo>
                    <a:lnTo>
                      <a:pt x="18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40" name="Freeform 310">
                <a:extLst>
                  <a:ext uri="{FF2B5EF4-FFF2-40B4-BE49-F238E27FC236}">
                    <a16:creationId xmlns:a16="http://schemas.microsoft.com/office/drawing/2014/main" id="{BD6A0AA3-9FAC-4A59-A9C1-F1A86B46A29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03" y="1581"/>
                <a:ext cx="18" cy="30"/>
              </a:xfrm>
              <a:custGeom>
                <a:avLst/>
                <a:gdLst>
                  <a:gd name="T0" fmla="*/ 0 w 18"/>
                  <a:gd name="T1" fmla="*/ 6 h 30"/>
                  <a:gd name="T2" fmla="*/ 6 w 18"/>
                  <a:gd name="T3" fmla="*/ 24 h 30"/>
                  <a:gd name="T4" fmla="*/ 12 w 18"/>
                  <a:gd name="T5" fmla="*/ 30 h 30"/>
                  <a:gd name="T6" fmla="*/ 12 w 18"/>
                  <a:gd name="T7" fmla="*/ 30 h 30"/>
                  <a:gd name="T8" fmla="*/ 18 w 18"/>
                  <a:gd name="T9" fmla="*/ 18 h 30"/>
                  <a:gd name="T10" fmla="*/ 18 w 18"/>
                  <a:gd name="T11" fmla="*/ 18 h 30"/>
                  <a:gd name="T12" fmla="*/ 12 w 18"/>
                  <a:gd name="T13" fmla="*/ 6 h 30"/>
                  <a:gd name="T14" fmla="*/ 12 w 18"/>
                  <a:gd name="T15" fmla="*/ 0 h 30"/>
                  <a:gd name="T16" fmla="*/ 6 w 18"/>
                  <a:gd name="T17" fmla="*/ 0 h 30"/>
                  <a:gd name="T18" fmla="*/ 0 w 18"/>
                  <a:gd name="T19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30">
                    <a:moveTo>
                      <a:pt x="0" y="6"/>
                    </a:moveTo>
                    <a:lnTo>
                      <a:pt x="6" y="24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41" name="Freeform 311">
                <a:extLst>
                  <a:ext uri="{FF2B5EF4-FFF2-40B4-BE49-F238E27FC236}">
                    <a16:creationId xmlns:a16="http://schemas.microsoft.com/office/drawing/2014/main" id="{B8C942B2-3FDC-42BD-BF55-E8F2880B4F6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42" y="1593"/>
                <a:ext cx="42" cy="30"/>
              </a:xfrm>
              <a:custGeom>
                <a:avLst/>
                <a:gdLst>
                  <a:gd name="T0" fmla="*/ 6 w 42"/>
                  <a:gd name="T1" fmla="*/ 0 h 30"/>
                  <a:gd name="T2" fmla="*/ 0 w 42"/>
                  <a:gd name="T3" fmla="*/ 0 h 30"/>
                  <a:gd name="T4" fmla="*/ 12 w 42"/>
                  <a:gd name="T5" fmla="*/ 0 h 30"/>
                  <a:gd name="T6" fmla="*/ 24 w 42"/>
                  <a:gd name="T7" fmla="*/ 0 h 30"/>
                  <a:gd name="T8" fmla="*/ 36 w 42"/>
                  <a:gd name="T9" fmla="*/ 0 h 30"/>
                  <a:gd name="T10" fmla="*/ 36 w 42"/>
                  <a:gd name="T11" fmla="*/ 12 h 30"/>
                  <a:gd name="T12" fmla="*/ 42 w 42"/>
                  <a:gd name="T13" fmla="*/ 12 h 30"/>
                  <a:gd name="T14" fmla="*/ 36 w 42"/>
                  <a:gd name="T15" fmla="*/ 18 h 30"/>
                  <a:gd name="T16" fmla="*/ 42 w 42"/>
                  <a:gd name="T17" fmla="*/ 30 h 30"/>
                  <a:gd name="T18" fmla="*/ 42 w 42"/>
                  <a:gd name="T19" fmla="*/ 30 h 30"/>
                  <a:gd name="T20" fmla="*/ 36 w 42"/>
                  <a:gd name="T21" fmla="*/ 30 h 30"/>
                  <a:gd name="T22" fmla="*/ 36 w 42"/>
                  <a:gd name="T23" fmla="*/ 24 h 30"/>
                  <a:gd name="T24" fmla="*/ 36 w 42"/>
                  <a:gd name="T25" fmla="*/ 24 h 30"/>
                  <a:gd name="T26" fmla="*/ 30 w 42"/>
                  <a:gd name="T27" fmla="*/ 24 h 30"/>
                  <a:gd name="T28" fmla="*/ 30 w 42"/>
                  <a:gd name="T29" fmla="*/ 24 h 30"/>
                  <a:gd name="T30" fmla="*/ 24 w 42"/>
                  <a:gd name="T31" fmla="*/ 18 h 30"/>
                  <a:gd name="T32" fmla="*/ 24 w 42"/>
                  <a:gd name="T33" fmla="*/ 18 h 30"/>
                  <a:gd name="T34" fmla="*/ 12 w 42"/>
                  <a:gd name="T35" fmla="*/ 18 h 30"/>
                  <a:gd name="T36" fmla="*/ 6 w 42"/>
                  <a:gd name="T37" fmla="*/ 12 h 30"/>
                  <a:gd name="T38" fmla="*/ 6 w 42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" h="30">
                    <a:moveTo>
                      <a:pt x="6" y="0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36" y="0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36" y="18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36" y="30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12" y="18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42" name="Freeform 312">
                <a:extLst>
                  <a:ext uri="{FF2B5EF4-FFF2-40B4-BE49-F238E27FC236}">
                    <a16:creationId xmlns:a16="http://schemas.microsoft.com/office/drawing/2014/main" id="{CD16A49C-87F8-4A88-ABC8-9CE3B781260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78" y="1587"/>
                <a:ext cx="42" cy="42"/>
              </a:xfrm>
              <a:custGeom>
                <a:avLst/>
                <a:gdLst>
                  <a:gd name="T0" fmla="*/ 6 w 42"/>
                  <a:gd name="T1" fmla="*/ 36 h 42"/>
                  <a:gd name="T2" fmla="*/ 0 w 42"/>
                  <a:gd name="T3" fmla="*/ 24 h 42"/>
                  <a:gd name="T4" fmla="*/ 6 w 42"/>
                  <a:gd name="T5" fmla="*/ 18 h 42"/>
                  <a:gd name="T6" fmla="*/ 0 w 42"/>
                  <a:gd name="T7" fmla="*/ 18 h 42"/>
                  <a:gd name="T8" fmla="*/ 0 w 42"/>
                  <a:gd name="T9" fmla="*/ 6 h 42"/>
                  <a:gd name="T10" fmla="*/ 6 w 42"/>
                  <a:gd name="T11" fmla="*/ 0 h 42"/>
                  <a:gd name="T12" fmla="*/ 18 w 42"/>
                  <a:gd name="T13" fmla="*/ 0 h 42"/>
                  <a:gd name="T14" fmla="*/ 24 w 42"/>
                  <a:gd name="T15" fmla="*/ 12 h 42"/>
                  <a:gd name="T16" fmla="*/ 42 w 42"/>
                  <a:gd name="T17" fmla="*/ 18 h 42"/>
                  <a:gd name="T18" fmla="*/ 36 w 42"/>
                  <a:gd name="T19" fmla="*/ 18 h 42"/>
                  <a:gd name="T20" fmla="*/ 30 w 42"/>
                  <a:gd name="T21" fmla="*/ 36 h 42"/>
                  <a:gd name="T22" fmla="*/ 30 w 42"/>
                  <a:gd name="T23" fmla="*/ 42 h 42"/>
                  <a:gd name="T24" fmla="*/ 18 w 42"/>
                  <a:gd name="T25" fmla="*/ 36 h 42"/>
                  <a:gd name="T26" fmla="*/ 24 w 42"/>
                  <a:gd name="T27" fmla="*/ 36 h 42"/>
                  <a:gd name="T28" fmla="*/ 18 w 42"/>
                  <a:gd name="T29" fmla="*/ 24 h 42"/>
                  <a:gd name="T30" fmla="*/ 6 w 42"/>
                  <a:gd name="T31" fmla="*/ 3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42">
                    <a:moveTo>
                      <a:pt x="6" y="36"/>
                    </a:moveTo>
                    <a:lnTo>
                      <a:pt x="0" y="24"/>
                    </a:lnTo>
                    <a:lnTo>
                      <a:pt x="6" y="18"/>
                    </a:lnTo>
                    <a:lnTo>
                      <a:pt x="0" y="18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8" y="0"/>
                    </a:lnTo>
                    <a:lnTo>
                      <a:pt x="24" y="12"/>
                    </a:lnTo>
                    <a:lnTo>
                      <a:pt x="42" y="18"/>
                    </a:lnTo>
                    <a:lnTo>
                      <a:pt x="36" y="18"/>
                    </a:lnTo>
                    <a:lnTo>
                      <a:pt x="30" y="36"/>
                    </a:lnTo>
                    <a:lnTo>
                      <a:pt x="30" y="42"/>
                    </a:lnTo>
                    <a:lnTo>
                      <a:pt x="18" y="36"/>
                    </a:lnTo>
                    <a:lnTo>
                      <a:pt x="24" y="36"/>
                    </a:lnTo>
                    <a:lnTo>
                      <a:pt x="18" y="24"/>
                    </a:lnTo>
                    <a:lnTo>
                      <a:pt x="6" y="3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43" name="Freeform 313">
                <a:extLst>
                  <a:ext uri="{FF2B5EF4-FFF2-40B4-BE49-F238E27FC236}">
                    <a16:creationId xmlns:a16="http://schemas.microsoft.com/office/drawing/2014/main" id="{14642FCB-D494-49E8-9B89-5F502ECC264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66" y="1611"/>
                <a:ext cx="18" cy="12"/>
              </a:xfrm>
              <a:custGeom>
                <a:avLst/>
                <a:gdLst>
                  <a:gd name="T0" fmla="*/ 18 w 18"/>
                  <a:gd name="T1" fmla="*/ 12 h 12"/>
                  <a:gd name="T2" fmla="*/ 12 w 18"/>
                  <a:gd name="T3" fmla="*/ 12 h 12"/>
                  <a:gd name="T4" fmla="*/ 0 w 18"/>
                  <a:gd name="T5" fmla="*/ 6 h 12"/>
                  <a:gd name="T6" fmla="*/ 0 w 18"/>
                  <a:gd name="T7" fmla="*/ 6 h 12"/>
                  <a:gd name="T8" fmla="*/ 0 w 18"/>
                  <a:gd name="T9" fmla="*/ 0 h 12"/>
                  <a:gd name="T10" fmla="*/ 0 w 18"/>
                  <a:gd name="T11" fmla="*/ 0 h 12"/>
                  <a:gd name="T12" fmla="*/ 6 w 18"/>
                  <a:gd name="T13" fmla="*/ 6 h 12"/>
                  <a:gd name="T14" fmla="*/ 6 w 18"/>
                  <a:gd name="T15" fmla="*/ 6 h 12"/>
                  <a:gd name="T16" fmla="*/ 12 w 18"/>
                  <a:gd name="T17" fmla="*/ 6 h 12"/>
                  <a:gd name="T18" fmla="*/ 12 w 18"/>
                  <a:gd name="T19" fmla="*/ 6 h 12"/>
                  <a:gd name="T20" fmla="*/ 12 w 18"/>
                  <a:gd name="T21" fmla="*/ 12 h 12"/>
                  <a:gd name="T22" fmla="*/ 18 w 18"/>
                  <a:gd name="T2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12">
                    <a:moveTo>
                      <a:pt x="18" y="12"/>
                    </a:moveTo>
                    <a:lnTo>
                      <a:pt x="12" y="1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12"/>
                    </a:lnTo>
                    <a:lnTo>
                      <a:pt x="18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44" name="Freeform 314">
                <a:extLst>
                  <a:ext uri="{FF2B5EF4-FFF2-40B4-BE49-F238E27FC236}">
                    <a16:creationId xmlns:a16="http://schemas.microsoft.com/office/drawing/2014/main" id="{AAF1D120-05AD-4FDC-8ADD-934E5694041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15" y="1587"/>
                <a:ext cx="60" cy="66"/>
              </a:xfrm>
              <a:custGeom>
                <a:avLst/>
                <a:gdLst>
                  <a:gd name="T0" fmla="*/ 12 w 60"/>
                  <a:gd name="T1" fmla="*/ 36 h 66"/>
                  <a:gd name="T2" fmla="*/ 6 w 60"/>
                  <a:gd name="T3" fmla="*/ 36 h 66"/>
                  <a:gd name="T4" fmla="*/ 0 w 60"/>
                  <a:gd name="T5" fmla="*/ 24 h 66"/>
                  <a:gd name="T6" fmla="*/ 0 w 60"/>
                  <a:gd name="T7" fmla="*/ 24 h 66"/>
                  <a:gd name="T8" fmla="*/ 6 w 60"/>
                  <a:gd name="T9" fmla="*/ 12 h 66"/>
                  <a:gd name="T10" fmla="*/ 6 w 60"/>
                  <a:gd name="T11" fmla="*/ 12 h 66"/>
                  <a:gd name="T12" fmla="*/ 24 w 60"/>
                  <a:gd name="T13" fmla="*/ 6 h 66"/>
                  <a:gd name="T14" fmla="*/ 36 w 60"/>
                  <a:gd name="T15" fmla="*/ 6 h 66"/>
                  <a:gd name="T16" fmla="*/ 54 w 60"/>
                  <a:gd name="T17" fmla="*/ 6 h 66"/>
                  <a:gd name="T18" fmla="*/ 60 w 60"/>
                  <a:gd name="T19" fmla="*/ 6 h 66"/>
                  <a:gd name="T20" fmla="*/ 60 w 60"/>
                  <a:gd name="T21" fmla="*/ 0 h 66"/>
                  <a:gd name="T22" fmla="*/ 60 w 60"/>
                  <a:gd name="T23" fmla="*/ 6 h 66"/>
                  <a:gd name="T24" fmla="*/ 60 w 60"/>
                  <a:gd name="T25" fmla="*/ 12 h 66"/>
                  <a:gd name="T26" fmla="*/ 48 w 60"/>
                  <a:gd name="T27" fmla="*/ 12 h 66"/>
                  <a:gd name="T28" fmla="*/ 36 w 60"/>
                  <a:gd name="T29" fmla="*/ 18 h 66"/>
                  <a:gd name="T30" fmla="*/ 42 w 60"/>
                  <a:gd name="T31" fmla="*/ 18 h 66"/>
                  <a:gd name="T32" fmla="*/ 36 w 60"/>
                  <a:gd name="T33" fmla="*/ 18 h 66"/>
                  <a:gd name="T34" fmla="*/ 36 w 60"/>
                  <a:gd name="T35" fmla="*/ 24 h 66"/>
                  <a:gd name="T36" fmla="*/ 30 w 60"/>
                  <a:gd name="T37" fmla="*/ 24 h 66"/>
                  <a:gd name="T38" fmla="*/ 36 w 60"/>
                  <a:gd name="T39" fmla="*/ 24 h 66"/>
                  <a:gd name="T40" fmla="*/ 30 w 60"/>
                  <a:gd name="T41" fmla="*/ 18 h 66"/>
                  <a:gd name="T42" fmla="*/ 24 w 60"/>
                  <a:gd name="T43" fmla="*/ 18 h 66"/>
                  <a:gd name="T44" fmla="*/ 30 w 60"/>
                  <a:gd name="T45" fmla="*/ 30 h 66"/>
                  <a:gd name="T46" fmla="*/ 30 w 60"/>
                  <a:gd name="T47" fmla="*/ 36 h 66"/>
                  <a:gd name="T48" fmla="*/ 30 w 60"/>
                  <a:gd name="T49" fmla="*/ 30 h 66"/>
                  <a:gd name="T50" fmla="*/ 30 w 60"/>
                  <a:gd name="T51" fmla="*/ 36 h 66"/>
                  <a:gd name="T52" fmla="*/ 24 w 60"/>
                  <a:gd name="T53" fmla="*/ 36 h 66"/>
                  <a:gd name="T54" fmla="*/ 42 w 60"/>
                  <a:gd name="T55" fmla="*/ 48 h 66"/>
                  <a:gd name="T56" fmla="*/ 42 w 60"/>
                  <a:gd name="T57" fmla="*/ 48 h 66"/>
                  <a:gd name="T58" fmla="*/ 36 w 60"/>
                  <a:gd name="T59" fmla="*/ 48 h 66"/>
                  <a:gd name="T60" fmla="*/ 30 w 60"/>
                  <a:gd name="T61" fmla="*/ 48 h 66"/>
                  <a:gd name="T62" fmla="*/ 36 w 60"/>
                  <a:gd name="T63" fmla="*/ 54 h 66"/>
                  <a:gd name="T64" fmla="*/ 30 w 60"/>
                  <a:gd name="T65" fmla="*/ 54 h 66"/>
                  <a:gd name="T66" fmla="*/ 30 w 60"/>
                  <a:gd name="T67" fmla="*/ 66 h 66"/>
                  <a:gd name="T68" fmla="*/ 30 w 60"/>
                  <a:gd name="T69" fmla="*/ 66 h 66"/>
                  <a:gd name="T70" fmla="*/ 24 w 60"/>
                  <a:gd name="T71" fmla="*/ 66 h 66"/>
                  <a:gd name="T72" fmla="*/ 24 w 60"/>
                  <a:gd name="T73" fmla="*/ 60 h 66"/>
                  <a:gd name="T74" fmla="*/ 18 w 60"/>
                  <a:gd name="T75" fmla="*/ 60 h 66"/>
                  <a:gd name="T76" fmla="*/ 12 w 60"/>
                  <a:gd name="T77" fmla="*/ 54 h 66"/>
                  <a:gd name="T78" fmla="*/ 12 w 60"/>
                  <a:gd name="T79" fmla="*/ 48 h 66"/>
                  <a:gd name="T80" fmla="*/ 24 w 60"/>
                  <a:gd name="T81" fmla="*/ 42 h 66"/>
                  <a:gd name="T82" fmla="*/ 30 w 60"/>
                  <a:gd name="T83" fmla="*/ 48 h 66"/>
                  <a:gd name="T84" fmla="*/ 30 w 60"/>
                  <a:gd name="T85" fmla="*/ 48 h 66"/>
                  <a:gd name="T86" fmla="*/ 24 w 60"/>
                  <a:gd name="T87" fmla="*/ 42 h 66"/>
                  <a:gd name="T88" fmla="*/ 12 w 60"/>
                  <a:gd name="T89" fmla="*/ 42 h 66"/>
                  <a:gd name="T90" fmla="*/ 12 w 60"/>
                  <a:gd name="T91" fmla="*/ 42 h 66"/>
                  <a:gd name="T92" fmla="*/ 6 w 60"/>
                  <a:gd name="T93" fmla="*/ 36 h 66"/>
                  <a:gd name="T94" fmla="*/ 12 w 60"/>
                  <a:gd name="T95" fmla="*/ 3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0" h="66">
                    <a:moveTo>
                      <a:pt x="12" y="36"/>
                    </a:moveTo>
                    <a:lnTo>
                      <a:pt x="6" y="36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0" y="0"/>
                    </a:lnTo>
                    <a:lnTo>
                      <a:pt x="60" y="6"/>
                    </a:lnTo>
                    <a:lnTo>
                      <a:pt x="60" y="12"/>
                    </a:lnTo>
                    <a:lnTo>
                      <a:pt x="48" y="12"/>
                    </a:lnTo>
                    <a:lnTo>
                      <a:pt x="36" y="18"/>
                    </a:lnTo>
                    <a:lnTo>
                      <a:pt x="42" y="18"/>
                    </a:lnTo>
                    <a:lnTo>
                      <a:pt x="36" y="18"/>
                    </a:lnTo>
                    <a:lnTo>
                      <a:pt x="36" y="24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30" y="18"/>
                    </a:lnTo>
                    <a:lnTo>
                      <a:pt x="24" y="18"/>
                    </a:lnTo>
                    <a:lnTo>
                      <a:pt x="30" y="30"/>
                    </a:lnTo>
                    <a:lnTo>
                      <a:pt x="30" y="36"/>
                    </a:lnTo>
                    <a:lnTo>
                      <a:pt x="30" y="30"/>
                    </a:lnTo>
                    <a:lnTo>
                      <a:pt x="30" y="36"/>
                    </a:lnTo>
                    <a:lnTo>
                      <a:pt x="24" y="36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36" y="48"/>
                    </a:lnTo>
                    <a:lnTo>
                      <a:pt x="30" y="48"/>
                    </a:lnTo>
                    <a:lnTo>
                      <a:pt x="36" y="54"/>
                    </a:lnTo>
                    <a:lnTo>
                      <a:pt x="30" y="54"/>
                    </a:lnTo>
                    <a:lnTo>
                      <a:pt x="30" y="66"/>
                    </a:lnTo>
                    <a:lnTo>
                      <a:pt x="30" y="66"/>
                    </a:lnTo>
                    <a:lnTo>
                      <a:pt x="24" y="66"/>
                    </a:lnTo>
                    <a:lnTo>
                      <a:pt x="24" y="60"/>
                    </a:lnTo>
                    <a:lnTo>
                      <a:pt x="18" y="60"/>
                    </a:lnTo>
                    <a:lnTo>
                      <a:pt x="12" y="54"/>
                    </a:lnTo>
                    <a:lnTo>
                      <a:pt x="12" y="48"/>
                    </a:lnTo>
                    <a:lnTo>
                      <a:pt x="24" y="42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4" y="42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6" y="36"/>
                    </a:lnTo>
                    <a:lnTo>
                      <a:pt x="12" y="3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45" name="Freeform 315">
                <a:extLst>
                  <a:ext uri="{FF2B5EF4-FFF2-40B4-BE49-F238E27FC236}">
                    <a16:creationId xmlns:a16="http://schemas.microsoft.com/office/drawing/2014/main" id="{C66A70F6-1E91-40E8-B45B-DF3A4AA9FC4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57" y="1665"/>
                <a:ext cx="24" cy="6"/>
              </a:xfrm>
              <a:custGeom>
                <a:avLst/>
                <a:gdLst>
                  <a:gd name="T0" fmla="*/ 18 w 24"/>
                  <a:gd name="T1" fmla="*/ 6 h 6"/>
                  <a:gd name="T2" fmla="*/ 6 w 24"/>
                  <a:gd name="T3" fmla="*/ 0 h 6"/>
                  <a:gd name="T4" fmla="*/ 0 w 24"/>
                  <a:gd name="T5" fmla="*/ 0 h 6"/>
                  <a:gd name="T6" fmla="*/ 0 w 24"/>
                  <a:gd name="T7" fmla="*/ 6 h 6"/>
                  <a:gd name="T8" fmla="*/ 6 w 24"/>
                  <a:gd name="T9" fmla="*/ 6 h 6"/>
                  <a:gd name="T10" fmla="*/ 18 w 24"/>
                  <a:gd name="T11" fmla="*/ 6 h 6"/>
                  <a:gd name="T12" fmla="*/ 24 w 24"/>
                  <a:gd name="T13" fmla="*/ 6 h 6"/>
                  <a:gd name="T14" fmla="*/ 18 w 24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6">
                    <a:moveTo>
                      <a:pt x="18" y="6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46" name="Freeform 316">
                <a:extLst>
                  <a:ext uri="{FF2B5EF4-FFF2-40B4-BE49-F238E27FC236}">
                    <a16:creationId xmlns:a16="http://schemas.microsoft.com/office/drawing/2014/main" id="{9ACF9785-EC4F-4F47-AE95-3E8F18CD0B5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45" y="1623"/>
                <a:ext cx="18" cy="12"/>
              </a:xfrm>
              <a:custGeom>
                <a:avLst/>
                <a:gdLst>
                  <a:gd name="T0" fmla="*/ 18 w 18"/>
                  <a:gd name="T1" fmla="*/ 12 h 12"/>
                  <a:gd name="T2" fmla="*/ 6 w 18"/>
                  <a:gd name="T3" fmla="*/ 0 h 12"/>
                  <a:gd name="T4" fmla="*/ 0 w 18"/>
                  <a:gd name="T5" fmla="*/ 0 h 12"/>
                  <a:gd name="T6" fmla="*/ 6 w 18"/>
                  <a:gd name="T7" fmla="*/ 6 h 12"/>
                  <a:gd name="T8" fmla="*/ 18 w 18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2">
                    <a:moveTo>
                      <a:pt x="18" y="12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8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47" name="Freeform 317">
                <a:extLst>
                  <a:ext uri="{FF2B5EF4-FFF2-40B4-BE49-F238E27FC236}">
                    <a16:creationId xmlns:a16="http://schemas.microsoft.com/office/drawing/2014/main" id="{227EA6EE-75C6-4024-A7A2-DF34A5BF470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75" y="1617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6 h 6"/>
                  <a:gd name="T4" fmla="*/ 0 w 6"/>
                  <a:gd name="T5" fmla="*/ 0 h 6"/>
                  <a:gd name="T6" fmla="*/ 6 w 6"/>
                  <a:gd name="T7" fmla="*/ 6 h 6"/>
                  <a:gd name="T8" fmla="*/ 6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48" name="Rectangle 318">
                <a:extLst>
                  <a:ext uri="{FF2B5EF4-FFF2-40B4-BE49-F238E27FC236}">
                    <a16:creationId xmlns:a16="http://schemas.microsoft.com/office/drawing/2014/main" id="{DBBC553D-9620-4091-A65F-9A5CEEA6749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021" y="1629"/>
                <a:ext cx="1" cy="6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49" name="Rectangle 319">
                <a:extLst>
                  <a:ext uri="{FF2B5EF4-FFF2-40B4-BE49-F238E27FC236}">
                    <a16:creationId xmlns:a16="http://schemas.microsoft.com/office/drawing/2014/main" id="{CEEEE56F-35FE-44F4-AFDC-EF9AA0CEDAD7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075" y="1629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50" name="Freeform 320">
                <a:extLst>
                  <a:ext uri="{FF2B5EF4-FFF2-40B4-BE49-F238E27FC236}">
                    <a16:creationId xmlns:a16="http://schemas.microsoft.com/office/drawing/2014/main" id="{2E85B512-B638-4071-AD62-7E18485CA39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77" y="1527"/>
                <a:ext cx="120" cy="108"/>
              </a:xfrm>
              <a:custGeom>
                <a:avLst/>
                <a:gdLst>
                  <a:gd name="T0" fmla="*/ 66 w 120"/>
                  <a:gd name="T1" fmla="*/ 0 h 108"/>
                  <a:gd name="T2" fmla="*/ 54 w 120"/>
                  <a:gd name="T3" fmla="*/ 0 h 108"/>
                  <a:gd name="T4" fmla="*/ 42 w 120"/>
                  <a:gd name="T5" fmla="*/ 0 h 108"/>
                  <a:gd name="T6" fmla="*/ 36 w 120"/>
                  <a:gd name="T7" fmla="*/ 0 h 108"/>
                  <a:gd name="T8" fmla="*/ 36 w 120"/>
                  <a:gd name="T9" fmla="*/ 0 h 108"/>
                  <a:gd name="T10" fmla="*/ 36 w 120"/>
                  <a:gd name="T11" fmla="*/ 0 h 108"/>
                  <a:gd name="T12" fmla="*/ 30 w 120"/>
                  <a:gd name="T13" fmla="*/ 6 h 108"/>
                  <a:gd name="T14" fmla="*/ 24 w 120"/>
                  <a:gd name="T15" fmla="*/ 6 h 108"/>
                  <a:gd name="T16" fmla="*/ 24 w 120"/>
                  <a:gd name="T17" fmla="*/ 12 h 108"/>
                  <a:gd name="T18" fmla="*/ 12 w 120"/>
                  <a:gd name="T19" fmla="*/ 6 h 108"/>
                  <a:gd name="T20" fmla="*/ 12 w 120"/>
                  <a:gd name="T21" fmla="*/ 12 h 108"/>
                  <a:gd name="T22" fmla="*/ 0 w 120"/>
                  <a:gd name="T23" fmla="*/ 12 h 108"/>
                  <a:gd name="T24" fmla="*/ 0 w 120"/>
                  <a:gd name="T25" fmla="*/ 18 h 108"/>
                  <a:gd name="T26" fmla="*/ 0 w 120"/>
                  <a:gd name="T27" fmla="*/ 18 h 108"/>
                  <a:gd name="T28" fmla="*/ 0 w 120"/>
                  <a:gd name="T29" fmla="*/ 24 h 108"/>
                  <a:gd name="T30" fmla="*/ 0 w 120"/>
                  <a:gd name="T31" fmla="*/ 30 h 108"/>
                  <a:gd name="T32" fmla="*/ 12 w 120"/>
                  <a:gd name="T33" fmla="*/ 30 h 108"/>
                  <a:gd name="T34" fmla="*/ 12 w 120"/>
                  <a:gd name="T35" fmla="*/ 36 h 108"/>
                  <a:gd name="T36" fmla="*/ 18 w 120"/>
                  <a:gd name="T37" fmla="*/ 30 h 108"/>
                  <a:gd name="T38" fmla="*/ 30 w 120"/>
                  <a:gd name="T39" fmla="*/ 30 h 108"/>
                  <a:gd name="T40" fmla="*/ 36 w 120"/>
                  <a:gd name="T41" fmla="*/ 42 h 108"/>
                  <a:gd name="T42" fmla="*/ 48 w 120"/>
                  <a:gd name="T43" fmla="*/ 54 h 108"/>
                  <a:gd name="T44" fmla="*/ 54 w 120"/>
                  <a:gd name="T45" fmla="*/ 60 h 108"/>
                  <a:gd name="T46" fmla="*/ 60 w 120"/>
                  <a:gd name="T47" fmla="*/ 66 h 108"/>
                  <a:gd name="T48" fmla="*/ 60 w 120"/>
                  <a:gd name="T49" fmla="*/ 66 h 108"/>
                  <a:gd name="T50" fmla="*/ 66 w 120"/>
                  <a:gd name="T51" fmla="*/ 66 h 108"/>
                  <a:gd name="T52" fmla="*/ 78 w 120"/>
                  <a:gd name="T53" fmla="*/ 78 h 108"/>
                  <a:gd name="T54" fmla="*/ 84 w 120"/>
                  <a:gd name="T55" fmla="*/ 78 h 108"/>
                  <a:gd name="T56" fmla="*/ 90 w 120"/>
                  <a:gd name="T57" fmla="*/ 84 h 108"/>
                  <a:gd name="T58" fmla="*/ 96 w 120"/>
                  <a:gd name="T59" fmla="*/ 96 h 108"/>
                  <a:gd name="T60" fmla="*/ 96 w 120"/>
                  <a:gd name="T61" fmla="*/ 108 h 108"/>
                  <a:gd name="T62" fmla="*/ 96 w 120"/>
                  <a:gd name="T63" fmla="*/ 108 h 108"/>
                  <a:gd name="T64" fmla="*/ 102 w 120"/>
                  <a:gd name="T65" fmla="*/ 102 h 108"/>
                  <a:gd name="T66" fmla="*/ 108 w 120"/>
                  <a:gd name="T67" fmla="*/ 96 h 108"/>
                  <a:gd name="T68" fmla="*/ 108 w 120"/>
                  <a:gd name="T69" fmla="*/ 96 h 108"/>
                  <a:gd name="T70" fmla="*/ 102 w 120"/>
                  <a:gd name="T71" fmla="*/ 90 h 108"/>
                  <a:gd name="T72" fmla="*/ 102 w 120"/>
                  <a:gd name="T73" fmla="*/ 78 h 108"/>
                  <a:gd name="T74" fmla="*/ 108 w 120"/>
                  <a:gd name="T75" fmla="*/ 78 h 108"/>
                  <a:gd name="T76" fmla="*/ 120 w 120"/>
                  <a:gd name="T77" fmla="*/ 84 h 108"/>
                  <a:gd name="T78" fmla="*/ 120 w 120"/>
                  <a:gd name="T79" fmla="*/ 78 h 108"/>
                  <a:gd name="T80" fmla="*/ 108 w 120"/>
                  <a:gd name="T81" fmla="*/ 72 h 108"/>
                  <a:gd name="T82" fmla="*/ 96 w 120"/>
                  <a:gd name="T83" fmla="*/ 66 h 108"/>
                  <a:gd name="T84" fmla="*/ 96 w 120"/>
                  <a:gd name="T85" fmla="*/ 60 h 108"/>
                  <a:gd name="T86" fmla="*/ 90 w 120"/>
                  <a:gd name="T87" fmla="*/ 60 h 108"/>
                  <a:gd name="T88" fmla="*/ 78 w 120"/>
                  <a:gd name="T89" fmla="*/ 54 h 108"/>
                  <a:gd name="T90" fmla="*/ 72 w 120"/>
                  <a:gd name="T91" fmla="*/ 48 h 108"/>
                  <a:gd name="T92" fmla="*/ 66 w 120"/>
                  <a:gd name="T93" fmla="*/ 42 h 108"/>
                  <a:gd name="T94" fmla="*/ 60 w 120"/>
                  <a:gd name="T95" fmla="*/ 36 h 108"/>
                  <a:gd name="T96" fmla="*/ 54 w 120"/>
                  <a:gd name="T97" fmla="*/ 24 h 108"/>
                  <a:gd name="T98" fmla="*/ 54 w 120"/>
                  <a:gd name="T99" fmla="*/ 18 h 108"/>
                  <a:gd name="T100" fmla="*/ 60 w 120"/>
                  <a:gd name="T101" fmla="*/ 12 h 108"/>
                  <a:gd name="T102" fmla="*/ 66 w 120"/>
                  <a:gd name="T103" fmla="*/ 18 h 108"/>
                  <a:gd name="T104" fmla="*/ 66 w 120"/>
                  <a:gd name="T105" fmla="*/ 6 h 108"/>
                  <a:gd name="T106" fmla="*/ 66 w 120"/>
                  <a:gd name="T107" fmla="*/ 0 h 108"/>
                  <a:gd name="T108" fmla="*/ 60 w 120"/>
                  <a:gd name="T109" fmla="*/ 36 h 108"/>
                  <a:gd name="T110" fmla="*/ 54 w 120"/>
                  <a:gd name="T111" fmla="*/ 36 h 108"/>
                  <a:gd name="T112" fmla="*/ 60 w 120"/>
                  <a:gd name="T113" fmla="*/ 36 h 108"/>
                  <a:gd name="T114" fmla="*/ 60 w 120"/>
                  <a:gd name="T115" fmla="*/ 36 h 108"/>
                  <a:gd name="T116" fmla="*/ 66 w 120"/>
                  <a:gd name="T117" fmla="*/ 0 h 108"/>
                  <a:gd name="T118" fmla="*/ 60 w 120"/>
                  <a:gd name="T119" fmla="*/ 60 h 108"/>
                  <a:gd name="T120" fmla="*/ 66 w 120"/>
                  <a:gd name="T121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0" h="108">
                    <a:moveTo>
                      <a:pt x="66" y="0"/>
                    </a:moveTo>
                    <a:lnTo>
                      <a:pt x="54" y="0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0" y="6"/>
                    </a:lnTo>
                    <a:lnTo>
                      <a:pt x="24" y="6"/>
                    </a:lnTo>
                    <a:lnTo>
                      <a:pt x="24" y="12"/>
                    </a:lnTo>
                    <a:lnTo>
                      <a:pt x="12" y="6"/>
                    </a:lnTo>
                    <a:lnTo>
                      <a:pt x="12" y="12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12" y="30"/>
                    </a:lnTo>
                    <a:lnTo>
                      <a:pt x="12" y="36"/>
                    </a:lnTo>
                    <a:lnTo>
                      <a:pt x="18" y="30"/>
                    </a:lnTo>
                    <a:lnTo>
                      <a:pt x="30" y="30"/>
                    </a:lnTo>
                    <a:lnTo>
                      <a:pt x="36" y="42"/>
                    </a:lnTo>
                    <a:lnTo>
                      <a:pt x="48" y="54"/>
                    </a:lnTo>
                    <a:lnTo>
                      <a:pt x="54" y="60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66" y="66"/>
                    </a:lnTo>
                    <a:lnTo>
                      <a:pt x="78" y="78"/>
                    </a:lnTo>
                    <a:lnTo>
                      <a:pt x="84" y="78"/>
                    </a:lnTo>
                    <a:lnTo>
                      <a:pt x="90" y="84"/>
                    </a:lnTo>
                    <a:lnTo>
                      <a:pt x="96" y="96"/>
                    </a:lnTo>
                    <a:lnTo>
                      <a:pt x="96" y="108"/>
                    </a:lnTo>
                    <a:lnTo>
                      <a:pt x="96" y="108"/>
                    </a:lnTo>
                    <a:lnTo>
                      <a:pt x="102" y="102"/>
                    </a:lnTo>
                    <a:lnTo>
                      <a:pt x="108" y="96"/>
                    </a:lnTo>
                    <a:lnTo>
                      <a:pt x="108" y="96"/>
                    </a:lnTo>
                    <a:lnTo>
                      <a:pt x="102" y="90"/>
                    </a:lnTo>
                    <a:lnTo>
                      <a:pt x="102" y="78"/>
                    </a:lnTo>
                    <a:lnTo>
                      <a:pt x="108" y="78"/>
                    </a:lnTo>
                    <a:lnTo>
                      <a:pt x="120" y="84"/>
                    </a:lnTo>
                    <a:lnTo>
                      <a:pt x="120" y="78"/>
                    </a:lnTo>
                    <a:lnTo>
                      <a:pt x="108" y="72"/>
                    </a:lnTo>
                    <a:lnTo>
                      <a:pt x="96" y="66"/>
                    </a:lnTo>
                    <a:lnTo>
                      <a:pt x="96" y="60"/>
                    </a:lnTo>
                    <a:lnTo>
                      <a:pt x="90" y="60"/>
                    </a:lnTo>
                    <a:lnTo>
                      <a:pt x="78" y="54"/>
                    </a:lnTo>
                    <a:lnTo>
                      <a:pt x="72" y="48"/>
                    </a:lnTo>
                    <a:lnTo>
                      <a:pt x="66" y="42"/>
                    </a:lnTo>
                    <a:lnTo>
                      <a:pt x="60" y="36"/>
                    </a:lnTo>
                    <a:lnTo>
                      <a:pt x="54" y="24"/>
                    </a:lnTo>
                    <a:lnTo>
                      <a:pt x="54" y="18"/>
                    </a:lnTo>
                    <a:lnTo>
                      <a:pt x="60" y="12"/>
                    </a:lnTo>
                    <a:lnTo>
                      <a:pt x="66" y="18"/>
                    </a:lnTo>
                    <a:lnTo>
                      <a:pt x="66" y="6"/>
                    </a:lnTo>
                    <a:lnTo>
                      <a:pt x="66" y="0"/>
                    </a:lnTo>
                    <a:lnTo>
                      <a:pt x="60" y="36"/>
                    </a:lnTo>
                    <a:lnTo>
                      <a:pt x="54" y="36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66" y="0"/>
                    </a:lnTo>
                    <a:lnTo>
                      <a:pt x="60" y="6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51" name="Freeform 321">
                <a:extLst>
                  <a:ext uri="{FF2B5EF4-FFF2-40B4-BE49-F238E27FC236}">
                    <a16:creationId xmlns:a16="http://schemas.microsoft.com/office/drawing/2014/main" id="{0C0D6A5B-32A7-4456-8BF6-37F418892BB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77" y="1527"/>
                <a:ext cx="120" cy="108"/>
              </a:xfrm>
              <a:custGeom>
                <a:avLst/>
                <a:gdLst>
                  <a:gd name="T0" fmla="*/ 66 w 120"/>
                  <a:gd name="T1" fmla="*/ 0 h 108"/>
                  <a:gd name="T2" fmla="*/ 54 w 120"/>
                  <a:gd name="T3" fmla="*/ 0 h 108"/>
                  <a:gd name="T4" fmla="*/ 42 w 120"/>
                  <a:gd name="T5" fmla="*/ 0 h 108"/>
                  <a:gd name="T6" fmla="*/ 36 w 120"/>
                  <a:gd name="T7" fmla="*/ 0 h 108"/>
                  <a:gd name="T8" fmla="*/ 36 w 120"/>
                  <a:gd name="T9" fmla="*/ 0 h 108"/>
                  <a:gd name="T10" fmla="*/ 36 w 120"/>
                  <a:gd name="T11" fmla="*/ 0 h 108"/>
                  <a:gd name="T12" fmla="*/ 30 w 120"/>
                  <a:gd name="T13" fmla="*/ 6 h 108"/>
                  <a:gd name="T14" fmla="*/ 24 w 120"/>
                  <a:gd name="T15" fmla="*/ 6 h 108"/>
                  <a:gd name="T16" fmla="*/ 24 w 120"/>
                  <a:gd name="T17" fmla="*/ 12 h 108"/>
                  <a:gd name="T18" fmla="*/ 12 w 120"/>
                  <a:gd name="T19" fmla="*/ 6 h 108"/>
                  <a:gd name="T20" fmla="*/ 12 w 120"/>
                  <a:gd name="T21" fmla="*/ 12 h 108"/>
                  <a:gd name="T22" fmla="*/ 0 w 120"/>
                  <a:gd name="T23" fmla="*/ 12 h 108"/>
                  <a:gd name="T24" fmla="*/ 0 w 120"/>
                  <a:gd name="T25" fmla="*/ 18 h 108"/>
                  <a:gd name="T26" fmla="*/ 0 w 120"/>
                  <a:gd name="T27" fmla="*/ 18 h 108"/>
                  <a:gd name="T28" fmla="*/ 0 w 120"/>
                  <a:gd name="T29" fmla="*/ 24 h 108"/>
                  <a:gd name="T30" fmla="*/ 0 w 120"/>
                  <a:gd name="T31" fmla="*/ 30 h 108"/>
                  <a:gd name="T32" fmla="*/ 12 w 120"/>
                  <a:gd name="T33" fmla="*/ 30 h 108"/>
                  <a:gd name="T34" fmla="*/ 12 w 120"/>
                  <a:gd name="T35" fmla="*/ 36 h 108"/>
                  <a:gd name="T36" fmla="*/ 18 w 120"/>
                  <a:gd name="T37" fmla="*/ 30 h 108"/>
                  <a:gd name="T38" fmla="*/ 30 w 120"/>
                  <a:gd name="T39" fmla="*/ 30 h 108"/>
                  <a:gd name="T40" fmla="*/ 36 w 120"/>
                  <a:gd name="T41" fmla="*/ 42 h 108"/>
                  <a:gd name="T42" fmla="*/ 48 w 120"/>
                  <a:gd name="T43" fmla="*/ 54 h 108"/>
                  <a:gd name="T44" fmla="*/ 54 w 120"/>
                  <a:gd name="T45" fmla="*/ 60 h 108"/>
                  <a:gd name="T46" fmla="*/ 60 w 120"/>
                  <a:gd name="T47" fmla="*/ 66 h 108"/>
                  <a:gd name="T48" fmla="*/ 60 w 120"/>
                  <a:gd name="T49" fmla="*/ 66 h 108"/>
                  <a:gd name="T50" fmla="*/ 66 w 120"/>
                  <a:gd name="T51" fmla="*/ 66 h 108"/>
                  <a:gd name="T52" fmla="*/ 78 w 120"/>
                  <a:gd name="T53" fmla="*/ 78 h 108"/>
                  <a:gd name="T54" fmla="*/ 84 w 120"/>
                  <a:gd name="T55" fmla="*/ 78 h 108"/>
                  <a:gd name="T56" fmla="*/ 90 w 120"/>
                  <a:gd name="T57" fmla="*/ 84 h 108"/>
                  <a:gd name="T58" fmla="*/ 96 w 120"/>
                  <a:gd name="T59" fmla="*/ 96 h 108"/>
                  <a:gd name="T60" fmla="*/ 96 w 120"/>
                  <a:gd name="T61" fmla="*/ 108 h 108"/>
                  <a:gd name="T62" fmla="*/ 96 w 120"/>
                  <a:gd name="T63" fmla="*/ 108 h 108"/>
                  <a:gd name="T64" fmla="*/ 102 w 120"/>
                  <a:gd name="T65" fmla="*/ 102 h 108"/>
                  <a:gd name="T66" fmla="*/ 108 w 120"/>
                  <a:gd name="T67" fmla="*/ 96 h 108"/>
                  <a:gd name="T68" fmla="*/ 108 w 120"/>
                  <a:gd name="T69" fmla="*/ 96 h 108"/>
                  <a:gd name="T70" fmla="*/ 102 w 120"/>
                  <a:gd name="T71" fmla="*/ 90 h 108"/>
                  <a:gd name="T72" fmla="*/ 102 w 120"/>
                  <a:gd name="T73" fmla="*/ 78 h 108"/>
                  <a:gd name="T74" fmla="*/ 108 w 120"/>
                  <a:gd name="T75" fmla="*/ 78 h 108"/>
                  <a:gd name="T76" fmla="*/ 120 w 120"/>
                  <a:gd name="T77" fmla="*/ 84 h 108"/>
                  <a:gd name="T78" fmla="*/ 120 w 120"/>
                  <a:gd name="T79" fmla="*/ 78 h 108"/>
                  <a:gd name="T80" fmla="*/ 108 w 120"/>
                  <a:gd name="T81" fmla="*/ 72 h 108"/>
                  <a:gd name="T82" fmla="*/ 96 w 120"/>
                  <a:gd name="T83" fmla="*/ 66 h 108"/>
                  <a:gd name="T84" fmla="*/ 96 w 120"/>
                  <a:gd name="T85" fmla="*/ 60 h 108"/>
                  <a:gd name="T86" fmla="*/ 90 w 120"/>
                  <a:gd name="T87" fmla="*/ 60 h 108"/>
                  <a:gd name="T88" fmla="*/ 78 w 120"/>
                  <a:gd name="T89" fmla="*/ 54 h 108"/>
                  <a:gd name="T90" fmla="*/ 72 w 120"/>
                  <a:gd name="T91" fmla="*/ 48 h 108"/>
                  <a:gd name="T92" fmla="*/ 66 w 120"/>
                  <a:gd name="T93" fmla="*/ 42 h 108"/>
                  <a:gd name="T94" fmla="*/ 60 w 120"/>
                  <a:gd name="T95" fmla="*/ 36 h 108"/>
                  <a:gd name="T96" fmla="*/ 54 w 120"/>
                  <a:gd name="T97" fmla="*/ 24 h 108"/>
                  <a:gd name="T98" fmla="*/ 54 w 120"/>
                  <a:gd name="T99" fmla="*/ 18 h 108"/>
                  <a:gd name="T100" fmla="*/ 60 w 120"/>
                  <a:gd name="T101" fmla="*/ 12 h 108"/>
                  <a:gd name="T102" fmla="*/ 66 w 120"/>
                  <a:gd name="T103" fmla="*/ 18 h 108"/>
                  <a:gd name="T104" fmla="*/ 66 w 120"/>
                  <a:gd name="T105" fmla="*/ 6 h 108"/>
                  <a:gd name="T106" fmla="*/ 66 w 120"/>
                  <a:gd name="T107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0" h="108">
                    <a:moveTo>
                      <a:pt x="66" y="0"/>
                    </a:moveTo>
                    <a:lnTo>
                      <a:pt x="54" y="0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0" y="6"/>
                    </a:lnTo>
                    <a:lnTo>
                      <a:pt x="24" y="6"/>
                    </a:lnTo>
                    <a:lnTo>
                      <a:pt x="24" y="12"/>
                    </a:lnTo>
                    <a:lnTo>
                      <a:pt x="12" y="6"/>
                    </a:lnTo>
                    <a:lnTo>
                      <a:pt x="12" y="12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0" y="30"/>
                    </a:lnTo>
                    <a:lnTo>
                      <a:pt x="12" y="30"/>
                    </a:lnTo>
                    <a:lnTo>
                      <a:pt x="12" y="36"/>
                    </a:lnTo>
                    <a:lnTo>
                      <a:pt x="18" y="30"/>
                    </a:lnTo>
                    <a:lnTo>
                      <a:pt x="30" y="30"/>
                    </a:lnTo>
                    <a:lnTo>
                      <a:pt x="36" y="42"/>
                    </a:lnTo>
                    <a:lnTo>
                      <a:pt x="48" y="54"/>
                    </a:lnTo>
                    <a:lnTo>
                      <a:pt x="54" y="60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66" y="66"/>
                    </a:lnTo>
                    <a:lnTo>
                      <a:pt x="78" y="78"/>
                    </a:lnTo>
                    <a:lnTo>
                      <a:pt x="84" y="78"/>
                    </a:lnTo>
                    <a:lnTo>
                      <a:pt x="90" y="84"/>
                    </a:lnTo>
                    <a:lnTo>
                      <a:pt x="96" y="96"/>
                    </a:lnTo>
                    <a:lnTo>
                      <a:pt x="96" y="108"/>
                    </a:lnTo>
                    <a:lnTo>
                      <a:pt x="96" y="108"/>
                    </a:lnTo>
                    <a:lnTo>
                      <a:pt x="102" y="102"/>
                    </a:lnTo>
                    <a:lnTo>
                      <a:pt x="108" y="96"/>
                    </a:lnTo>
                    <a:lnTo>
                      <a:pt x="108" y="96"/>
                    </a:lnTo>
                    <a:lnTo>
                      <a:pt x="102" y="90"/>
                    </a:lnTo>
                    <a:lnTo>
                      <a:pt x="102" y="78"/>
                    </a:lnTo>
                    <a:lnTo>
                      <a:pt x="108" y="78"/>
                    </a:lnTo>
                    <a:lnTo>
                      <a:pt x="120" y="84"/>
                    </a:lnTo>
                    <a:lnTo>
                      <a:pt x="120" y="78"/>
                    </a:lnTo>
                    <a:lnTo>
                      <a:pt x="108" y="72"/>
                    </a:lnTo>
                    <a:lnTo>
                      <a:pt x="96" y="66"/>
                    </a:lnTo>
                    <a:lnTo>
                      <a:pt x="96" y="60"/>
                    </a:lnTo>
                    <a:lnTo>
                      <a:pt x="90" y="60"/>
                    </a:lnTo>
                    <a:lnTo>
                      <a:pt x="78" y="54"/>
                    </a:lnTo>
                    <a:lnTo>
                      <a:pt x="72" y="48"/>
                    </a:lnTo>
                    <a:lnTo>
                      <a:pt x="66" y="42"/>
                    </a:lnTo>
                    <a:lnTo>
                      <a:pt x="60" y="36"/>
                    </a:lnTo>
                    <a:lnTo>
                      <a:pt x="54" y="24"/>
                    </a:lnTo>
                    <a:lnTo>
                      <a:pt x="54" y="18"/>
                    </a:lnTo>
                    <a:lnTo>
                      <a:pt x="60" y="12"/>
                    </a:lnTo>
                    <a:lnTo>
                      <a:pt x="66" y="18"/>
                    </a:lnTo>
                    <a:lnTo>
                      <a:pt x="66" y="6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52" name="Freeform 322">
                <a:extLst>
                  <a:ext uri="{FF2B5EF4-FFF2-40B4-BE49-F238E27FC236}">
                    <a16:creationId xmlns:a16="http://schemas.microsoft.com/office/drawing/2014/main" id="{4CC04F1D-175D-410F-A06C-61AACB7BD63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31" y="1563"/>
                <a:ext cx="6" cy="1"/>
              </a:xfrm>
              <a:custGeom>
                <a:avLst/>
                <a:gdLst>
                  <a:gd name="T0" fmla="*/ 6 w 6"/>
                  <a:gd name="T1" fmla="*/ 0 w 6"/>
                  <a:gd name="T2" fmla="*/ 6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53" name="Freeform 323">
                <a:extLst>
                  <a:ext uri="{FF2B5EF4-FFF2-40B4-BE49-F238E27FC236}">
                    <a16:creationId xmlns:a16="http://schemas.microsoft.com/office/drawing/2014/main" id="{C5DF9E34-16AA-497A-9388-64823E1C5A7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37" y="1629"/>
                <a:ext cx="36" cy="24"/>
              </a:xfrm>
              <a:custGeom>
                <a:avLst/>
                <a:gdLst>
                  <a:gd name="T0" fmla="*/ 30 w 36"/>
                  <a:gd name="T1" fmla="*/ 12 h 24"/>
                  <a:gd name="T2" fmla="*/ 30 w 36"/>
                  <a:gd name="T3" fmla="*/ 24 h 24"/>
                  <a:gd name="T4" fmla="*/ 18 w 36"/>
                  <a:gd name="T5" fmla="*/ 18 h 24"/>
                  <a:gd name="T6" fmla="*/ 6 w 36"/>
                  <a:gd name="T7" fmla="*/ 12 h 24"/>
                  <a:gd name="T8" fmla="*/ 0 w 36"/>
                  <a:gd name="T9" fmla="*/ 6 h 24"/>
                  <a:gd name="T10" fmla="*/ 12 w 36"/>
                  <a:gd name="T11" fmla="*/ 6 h 24"/>
                  <a:gd name="T12" fmla="*/ 24 w 36"/>
                  <a:gd name="T13" fmla="*/ 6 h 24"/>
                  <a:gd name="T14" fmla="*/ 36 w 36"/>
                  <a:gd name="T15" fmla="*/ 0 h 24"/>
                  <a:gd name="T16" fmla="*/ 30 w 36"/>
                  <a:gd name="T17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4">
                    <a:moveTo>
                      <a:pt x="30" y="12"/>
                    </a:moveTo>
                    <a:lnTo>
                      <a:pt x="30" y="24"/>
                    </a:lnTo>
                    <a:lnTo>
                      <a:pt x="18" y="18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0"/>
                    </a:lnTo>
                    <a:lnTo>
                      <a:pt x="30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54" name="Freeform 324">
                <a:extLst>
                  <a:ext uri="{FF2B5EF4-FFF2-40B4-BE49-F238E27FC236}">
                    <a16:creationId xmlns:a16="http://schemas.microsoft.com/office/drawing/2014/main" id="{8AC0C8C4-49A5-46DA-9E14-F163A2ECD39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95" y="1593"/>
                <a:ext cx="12" cy="30"/>
              </a:xfrm>
              <a:custGeom>
                <a:avLst/>
                <a:gdLst>
                  <a:gd name="T0" fmla="*/ 6 w 12"/>
                  <a:gd name="T1" fmla="*/ 30 h 30"/>
                  <a:gd name="T2" fmla="*/ 6 w 12"/>
                  <a:gd name="T3" fmla="*/ 30 h 30"/>
                  <a:gd name="T4" fmla="*/ 0 w 12"/>
                  <a:gd name="T5" fmla="*/ 24 h 30"/>
                  <a:gd name="T6" fmla="*/ 0 w 12"/>
                  <a:gd name="T7" fmla="*/ 12 h 30"/>
                  <a:gd name="T8" fmla="*/ 0 w 12"/>
                  <a:gd name="T9" fmla="*/ 6 h 30"/>
                  <a:gd name="T10" fmla="*/ 6 w 12"/>
                  <a:gd name="T11" fmla="*/ 0 h 30"/>
                  <a:gd name="T12" fmla="*/ 12 w 12"/>
                  <a:gd name="T13" fmla="*/ 12 h 30"/>
                  <a:gd name="T14" fmla="*/ 12 w 12"/>
                  <a:gd name="T15" fmla="*/ 24 h 30"/>
                  <a:gd name="T16" fmla="*/ 6 w 12"/>
                  <a:gd name="T17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30">
                    <a:moveTo>
                      <a:pt x="6" y="30"/>
                    </a:moveTo>
                    <a:lnTo>
                      <a:pt x="6" y="30"/>
                    </a:lnTo>
                    <a:lnTo>
                      <a:pt x="0" y="24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12"/>
                    </a:lnTo>
                    <a:lnTo>
                      <a:pt x="12" y="24"/>
                    </a:lnTo>
                    <a:lnTo>
                      <a:pt x="6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55" name="Rectangle 325">
                <a:extLst>
                  <a:ext uri="{FF2B5EF4-FFF2-40B4-BE49-F238E27FC236}">
                    <a16:creationId xmlns:a16="http://schemas.microsoft.com/office/drawing/2014/main" id="{57B8878E-1408-4325-97FF-6F6707DDD3AF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883" y="1563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56" name="Freeform 326">
                <a:extLst>
                  <a:ext uri="{FF2B5EF4-FFF2-40B4-BE49-F238E27FC236}">
                    <a16:creationId xmlns:a16="http://schemas.microsoft.com/office/drawing/2014/main" id="{7C253EEF-EE39-4C05-B7BA-F6D8F3823C0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75" y="1587"/>
                <a:ext cx="191" cy="72"/>
              </a:xfrm>
              <a:custGeom>
                <a:avLst/>
                <a:gdLst>
                  <a:gd name="T0" fmla="*/ 131 w 191"/>
                  <a:gd name="T1" fmla="*/ 60 h 72"/>
                  <a:gd name="T2" fmla="*/ 113 w 191"/>
                  <a:gd name="T3" fmla="*/ 66 h 72"/>
                  <a:gd name="T4" fmla="*/ 107 w 191"/>
                  <a:gd name="T5" fmla="*/ 72 h 72"/>
                  <a:gd name="T6" fmla="*/ 107 w 191"/>
                  <a:gd name="T7" fmla="*/ 72 h 72"/>
                  <a:gd name="T8" fmla="*/ 101 w 191"/>
                  <a:gd name="T9" fmla="*/ 66 h 72"/>
                  <a:gd name="T10" fmla="*/ 83 w 191"/>
                  <a:gd name="T11" fmla="*/ 66 h 72"/>
                  <a:gd name="T12" fmla="*/ 66 w 191"/>
                  <a:gd name="T13" fmla="*/ 72 h 72"/>
                  <a:gd name="T14" fmla="*/ 48 w 191"/>
                  <a:gd name="T15" fmla="*/ 66 h 72"/>
                  <a:gd name="T16" fmla="*/ 36 w 191"/>
                  <a:gd name="T17" fmla="*/ 66 h 72"/>
                  <a:gd name="T18" fmla="*/ 24 w 191"/>
                  <a:gd name="T19" fmla="*/ 66 h 72"/>
                  <a:gd name="T20" fmla="*/ 24 w 191"/>
                  <a:gd name="T21" fmla="*/ 60 h 72"/>
                  <a:gd name="T22" fmla="*/ 18 w 191"/>
                  <a:gd name="T23" fmla="*/ 54 h 72"/>
                  <a:gd name="T24" fmla="*/ 12 w 191"/>
                  <a:gd name="T25" fmla="*/ 48 h 72"/>
                  <a:gd name="T26" fmla="*/ 6 w 191"/>
                  <a:gd name="T27" fmla="*/ 42 h 72"/>
                  <a:gd name="T28" fmla="*/ 12 w 191"/>
                  <a:gd name="T29" fmla="*/ 42 h 72"/>
                  <a:gd name="T30" fmla="*/ 6 w 191"/>
                  <a:gd name="T31" fmla="*/ 36 h 72"/>
                  <a:gd name="T32" fmla="*/ 0 w 191"/>
                  <a:gd name="T33" fmla="*/ 30 h 72"/>
                  <a:gd name="T34" fmla="*/ 12 w 191"/>
                  <a:gd name="T35" fmla="*/ 18 h 72"/>
                  <a:gd name="T36" fmla="*/ 30 w 191"/>
                  <a:gd name="T37" fmla="*/ 18 h 72"/>
                  <a:gd name="T38" fmla="*/ 36 w 191"/>
                  <a:gd name="T39" fmla="*/ 12 h 72"/>
                  <a:gd name="T40" fmla="*/ 48 w 191"/>
                  <a:gd name="T41" fmla="*/ 12 h 72"/>
                  <a:gd name="T42" fmla="*/ 72 w 191"/>
                  <a:gd name="T43" fmla="*/ 0 h 72"/>
                  <a:gd name="T44" fmla="*/ 89 w 191"/>
                  <a:gd name="T45" fmla="*/ 0 h 72"/>
                  <a:gd name="T46" fmla="*/ 95 w 191"/>
                  <a:gd name="T47" fmla="*/ 6 h 72"/>
                  <a:gd name="T48" fmla="*/ 125 w 191"/>
                  <a:gd name="T49" fmla="*/ 12 h 72"/>
                  <a:gd name="T50" fmla="*/ 149 w 191"/>
                  <a:gd name="T51" fmla="*/ 6 h 72"/>
                  <a:gd name="T52" fmla="*/ 173 w 191"/>
                  <a:gd name="T53" fmla="*/ 6 h 72"/>
                  <a:gd name="T54" fmla="*/ 179 w 191"/>
                  <a:gd name="T55" fmla="*/ 24 h 72"/>
                  <a:gd name="T56" fmla="*/ 185 w 191"/>
                  <a:gd name="T57" fmla="*/ 30 h 72"/>
                  <a:gd name="T58" fmla="*/ 185 w 191"/>
                  <a:gd name="T59" fmla="*/ 48 h 72"/>
                  <a:gd name="T60" fmla="*/ 185 w 191"/>
                  <a:gd name="T61" fmla="*/ 60 h 72"/>
                  <a:gd name="T62" fmla="*/ 173 w 191"/>
                  <a:gd name="T63" fmla="*/ 54 h 72"/>
                  <a:gd name="T64" fmla="*/ 167 w 191"/>
                  <a:gd name="T65" fmla="*/ 60 h 72"/>
                  <a:gd name="T66" fmla="*/ 143 w 191"/>
                  <a:gd name="T67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91" h="72">
                    <a:moveTo>
                      <a:pt x="143" y="60"/>
                    </a:moveTo>
                    <a:lnTo>
                      <a:pt x="131" y="60"/>
                    </a:lnTo>
                    <a:lnTo>
                      <a:pt x="113" y="60"/>
                    </a:lnTo>
                    <a:lnTo>
                      <a:pt x="113" y="66"/>
                    </a:lnTo>
                    <a:lnTo>
                      <a:pt x="113" y="72"/>
                    </a:lnTo>
                    <a:lnTo>
                      <a:pt x="107" y="72"/>
                    </a:lnTo>
                    <a:lnTo>
                      <a:pt x="107" y="72"/>
                    </a:lnTo>
                    <a:lnTo>
                      <a:pt x="107" y="72"/>
                    </a:lnTo>
                    <a:lnTo>
                      <a:pt x="107" y="60"/>
                    </a:lnTo>
                    <a:lnTo>
                      <a:pt x="101" y="66"/>
                    </a:lnTo>
                    <a:lnTo>
                      <a:pt x="95" y="66"/>
                    </a:lnTo>
                    <a:lnTo>
                      <a:pt x="83" y="66"/>
                    </a:lnTo>
                    <a:lnTo>
                      <a:pt x="78" y="72"/>
                    </a:lnTo>
                    <a:lnTo>
                      <a:pt x="66" y="72"/>
                    </a:lnTo>
                    <a:lnTo>
                      <a:pt x="54" y="60"/>
                    </a:lnTo>
                    <a:lnTo>
                      <a:pt x="48" y="66"/>
                    </a:lnTo>
                    <a:lnTo>
                      <a:pt x="42" y="72"/>
                    </a:lnTo>
                    <a:lnTo>
                      <a:pt x="36" y="66"/>
                    </a:lnTo>
                    <a:lnTo>
                      <a:pt x="30" y="60"/>
                    </a:lnTo>
                    <a:lnTo>
                      <a:pt x="24" y="66"/>
                    </a:lnTo>
                    <a:lnTo>
                      <a:pt x="18" y="66"/>
                    </a:lnTo>
                    <a:lnTo>
                      <a:pt x="24" y="60"/>
                    </a:lnTo>
                    <a:lnTo>
                      <a:pt x="18" y="60"/>
                    </a:lnTo>
                    <a:lnTo>
                      <a:pt x="18" y="54"/>
                    </a:lnTo>
                    <a:lnTo>
                      <a:pt x="12" y="54"/>
                    </a:lnTo>
                    <a:lnTo>
                      <a:pt x="12" y="48"/>
                    </a:lnTo>
                    <a:lnTo>
                      <a:pt x="6" y="48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12" y="42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6" y="30"/>
                    </a:lnTo>
                    <a:lnTo>
                      <a:pt x="0" y="30"/>
                    </a:lnTo>
                    <a:lnTo>
                      <a:pt x="0" y="18"/>
                    </a:lnTo>
                    <a:lnTo>
                      <a:pt x="12" y="18"/>
                    </a:lnTo>
                    <a:lnTo>
                      <a:pt x="18" y="18"/>
                    </a:lnTo>
                    <a:lnTo>
                      <a:pt x="30" y="18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48" y="12"/>
                    </a:lnTo>
                    <a:lnTo>
                      <a:pt x="60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9" y="0"/>
                    </a:lnTo>
                    <a:lnTo>
                      <a:pt x="95" y="0"/>
                    </a:lnTo>
                    <a:lnTo>
                      <a:pt x="95" y="6"/>
                    </a:lnTo>
                    <a:lnTo>
                      <a:pt x="113" y="6"/>
                    </a:lnTo>
                    <a:lnTo>
                      <a:pt x="125" y="12"/>
                    </a:lnTo>
                    <a:lnTo>
                      <a:pt x="137" y="12"/>
                    </a:lnTo>
                    <a:lnTo>
                      <a:pt x="149" y="6"/>
                    </a:lnTo>
                    <a:lnTo>
                      <a:pt x="167" y="6"/>
                    </a:lnTo>
                    <a:lnTo>
                      <a:pt x="173" y="6"/>
                    </a:lnTo>
                    <a:lnTo>
                      <a:pt x="173" y="18"/>
                    </a:lnTo>
                    <a:lnTo>
                      <a:pt x="179" y="24"/>
                    </a:lnTo>
                    <a:lnTo>
                      <a:pt x="191" y="24"/>
                    </a:lnTo>
                    <a:lnTo>
                      <a:pt x="185" y="30"/>
                    </a:lnTo>
                    <a:lnTo>
                      <a:pt x="185" y="36"/>
                    </a:lnTo>
                    <a:lnTo>
                      <a:pt x="185" y="48"/>
                    </a:lnTo>
                    <a:lnTo>
                      <a:pt x="191" y="60"/>
                    </a:lnTo>
                    <a:lnTo>
                      <a:pt x="185" y="60"/>
                    </a:lnTo>
                    <a:lnTo>
                      <a:pt x="185" y="54"/>
                    </a:lnTo>
                    <a:lnTo>
                      <a:pt x="173" y="54"/>
                    </a:lnTo>
                    <a:lnTo>
                      <a:pt x="167" y="60"/>
                    </a:lnTo>
                    <a:lnTo>
                      <a:pt x="167" y="60"/>
                    </a:lnTo>
                    <a:lnTo>
                      <a:pt x="155" y="60"/>
                    </a:lnTo>
                    <a:lnTo>
                      <a:pt x="143" y="6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57" name="Freeform 327">
                <a:extLst>
                  <a:ext uri="{FF2B5EF4-FFF2-40B4-BE49-F238E27FC236}">
                    <a16:creationId xmlns:a16="http://schemas.microsoft.com/office/drawing/2014/main" id="{71047A90-91F3-4540-AE56-E0F4313A954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75" y="1587"/>
                <a:ext cx="30" cy="18"/>
              </a:xfrm>
              <a:custGeom>
                <a:avLst/>
                <a:gdLst>
                  <a:gd name="T0" fmla="*/ 0 w 30"/>
                  <a:gd name="T1" fmla="*/ 0 h 18"/>
                  <a:gd name="T2" fmla="*/ 0 w 30"/>
                  <a:gd name="T3" fmla="*/ 0 h 18"/>
                  <a:gd name="T4" fmla="*/ 0 w 30"/>
                  <a:gd name="T5" fmla="*/ 6 h 18"/>
                  <a:gd name="T6" fmla="*/ 0 w 30"/>
                  <a:gd name="T7" fmla="*/ 12 h 18"/>
                  <a:gd name="T8" fmla="*/ 6 w 30"/>
                  <a:gd name="T9" fmla="*/ 18 h 18"/>
                  <a:gd name="T10" fmla="*/ 0 w 30"/>
                  <a:gd name="T11" fmla="*/ 18 h 18"/>
                  <a:gd name="T12" fmla="*/ 12 w 30"/>
                  <a:gd name="T13" fmla="*/ 12 h 18"/>
                  <a:gd name="T14" fmla="*/ 30 w 30"/>
                  <a:gd name="T15" fmla="*/ 12 h 18"/>
                  <a:gd name="T16" fmla="*/ 24 w 30"/>
                  <a:gd name="T17" fmla="*/ 6 h 18"/>
                  <a:gd name="T18" fmla="*/ 18 w 30"/>
                  <a:gd name="T19" fmla="*/ 0 h 18"/>
                  <a:gd name="T20" fmla="*/ 0 w 30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18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18"/>
                    </a:lnTo>
                    <a:lnTo>
                      <a:pt x="0" y="18"/>
                    </a:lnTo>
                    <a:lnTo>
                      <a:pt x="12" y="12"/>
                    </a:lnTo>
                    <a:lnTo>
                      <a:pt x="30" y="12"/>
                    </a:lnTo>
                    <a:lnTo>
                      <a:pt x="24" y="6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58" name="Freeform 328">
                <a:extLst>
                  <a:ext uri="{FF2B5EF4-FFF2-40B4-BE49-F238E27FC236}">
                    <a16:creationId xmlns:a16="http://schemas.microsoft.com/office/drawing/2014/main" id="{C4FB9E4B-6055-4F10-82C2-885C1260811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27" y="1419"/>
                <a:ext cx="84" cy="54"/>
              </a:xfrm>
              <a:custGeom>
                <a:avLst/>
                <a:gdLst>
                  <a:gd name="T0" fmla="*/ 84 w 84"/>
                  <a:gd name="T1" fmla="*/ 30 h 54"/>
                  <a:gd name="T2" fmla="*/ 78 w 84"/>
                  <a:gd name="T3" fmla="*/ 30 h 54"/>
                  <a:gd name="T4" fmla="*/ 84 w 84"/>
                  <a:gd name="T5" fmla="*/ 42 h 54"/>
                  <a:gd name="T6" fmla="*/ 72 w 84"/>
                  <a:gd name="T7" fmla="*/ 48 h 54"/>
                  <a:gd name="T8" fmla="*/ 72 w 84"/>
                  <a:gd name="T9" fmla="*/ 54 h 54"/>
                  <a:gd name="T10" fmla="*/ 54 w 84"/>
                  <a:gd name="T11" fmla="*/ 48 h 54"/>
                  <a:gd name="T12" fmla="*/ 36 w 84"/>
                  <a:gd name="T13" fmla="*/ 48 h 54"/>
                  <a:gd name="T14" fmla="*/ 24 w 84"/>
                  <a:gd name="T15" fmla="*/ 48 h 54"/>
                  <a:gd name="T16" fmla="*/ 6 w 84"/>
                  <a:gd name="T17" fmla="*/ 48 h 54"/>
                  <a:gd name="T18" fmla="*/ 0 w 84"/>
                  <a:gd name="T19" fmla="*/ 42 h 54"/>
                  <a:gd name="T20" fmla="*/ 6 w 84"/>
                  <a:gd name="T21" fmla="*/ 36 h 54"/>
                  <a:gd name="T22" fmla="*/ 0 w 84"/>
                  <a:gd name="T23" fmla="*/ 18 h 54"/>
                  <a:gd name="T24" fmla="*/ 12 w 84"/>
                  <a:gd name="T25" fmla="*/ 12 h 54"/>
                  <a:gd name="T26" fmla="*/ 30 w 84"/>
                  <a:gd name="T27" fmla="*/ 0 h 54"/>
                  <a:gd name="T28" fmla="*/ 42 w 84"/>
                  <a:gd name="T29" fmla="*/ 0 h 54"/>
                  <a:gd name="T30" fmla="*/ 54 w 84"/>
                  <a:gd name="T31" fmla="*/ 0 h 54"/>
                  <a:gd name="T32" fmla="*/ 66 w 84"/>
                  <a:gd name="T33" fmla="*/ 0 h 54"/>
                  <a:gd name="T34" fmla="*/ 72 w 84"/>
                  <a:gd name="T35" fmla="*/ 18 h 54"/>
                  <a:gd name="T36" fmla="*/ 84 w 84"/>
                  <a:gd name="T37" fmla="*/ 3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4" h="54">
                    <a:moveTo>
                      <a:pt x="84" y="30"/>
                    </a:moveTo>
                    <a:lnTo>
                      <a:pt x="78" y="30"/>
                    </a:lnTo>
                    <a:lnTo>
                      <a:pt x="84" y="42"/>
                    </a:lnTo>
                    <a:lnTo>
                      <a:pt x="72" y="48"/>
                    </a:lnTo>
                    <a:lnTo>
                      <a:pt x="72" y="54"/>
                    </a:lnTo>
                    <a:lnTo>
                      <a:pt x="54" y="48"/>
                    </a:lnTo>
                    <a:lnTo>
                      <a:pt x="36" y="48"/>
                    </a:lnTo>
                    <a:lnTo>
                      <a:pt x="24" y="48"/>
                    </a:lnTo>
                    <a:lnTo>
                      <a:pt x="6" y="48"/>
                    </a:lnTo>
                    <a:lnTo>
                      <a:pt x="0" y="42"/>
                    </a:lnTo>
                    <a:lnTo>
                      <a:pt x="6" y="36"/>
                    </a:lnTo>
                    <a:lnTo>
                      <a:pt x="0" y="18"/>
                    </a:lnTo>
                    <a:lnTo>
                      <a:pt x="12" y="12"/>
                    </a:lnTo>
                    <a:lnTo>
                      <a:pt x="30" y="0"/>
                    </a:lnTo>
                    <a:lnTo>
                      <a:pt x="42" y="0"/>
                    </a:lnTo>
                    <a:lnTo>
                      <a:pt x="54" y="0"/>
                    </a:lnTo>
                    <a:lnTo>
                      <a:pt x="66" y="0"/>
                    </a:lnTo>
                    <a:lnTo>
                      <a:pt x="72" y="18"/>
                    </a:lnTo>
                    <a:lnTo>
                      <a:pt x="84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59" name="Freeform 329">
                <a:extLst>
                  <a:ext uri="{FF2B5EF4-FFF2-40B4-BE49-F238E27FC236}">
                    <a16:creationId xmlns:a16="http://schemas.microsoft.com/office/drawing/2014/main" id="{3639341F-9F51-43E7-A832-344038B76B8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89" y="1407"/>
                <a:ext cx="18" cy="24"/>
              </a:xfrm>
              <a:custGeom>
                <a:avLst/>
                <a:gdLst>
                  <a:gd name="T0" fmla="*/ 12 w 18"/>
                  <a:gd name="T1" fmla="*/ 24 h 24"/>
                  <a:gd name="T2" fmla="*/ 6 w 18"/>
                  <a:gd name="T3" fmla="*/ 24 h 24"/>
                  <a:gd name="T4" fmla="*/ 0 w 18"/>
                  <a:gd name="T5" fmla="*/ 24 h 24"/>
                  <a:gd name="T6" fmla="*/ 0 w 18"/>
                  <a:gd name="T7" fmla="*/ 24 h 24"/>
                  <a:gd name="T8" fmla="*/ 0 w 18"/>
                  <a:gd name="T9" fmla="*/ 18 h 24"/>
                  <a:gd name="T10" fmla="*/ 0 w 18"/>
                  <a:gd name="T11" fmla="*/ 6 h 24"/>
                  <a:gd name="T12" fmla="*/ 0 w 18"/>
                  <a:gd name="T13" fmla="*/ 0 h 24"/>
                  <a:gd name="T14" fmla="*/ 6 w 18"/>
                  <a:gd name="T15" fmla="*/ 6 h 24"/>
                  <a:gd name="T16" fmla="*/ 6 w 18"/>
                  <a:gd name="T17" fmla="*/ 0 h 24"/>
                  <a:gd name="T18" fmla="*/ 12 w 18"/>
                  <a:gd name="T19" fmla="*/ 0 h 24"/>
                  <a:gd name="T20" fmla="*/ 12 w 18"/>
                  <a:gd name="T21" fmla="*/ 6 h 24"/>
                  <a:gd name="T22" fmla="*/ 18 w 18"/>
                  <a:gd name="T23" fmla="*/ 6 h 24"/>
                  <a:gd name="T24" fmla="*/ 18 w 18"/>
                  <a:gd name="T25" fmla="*/ 6 h 24"/>
                  <a:gd name="T26" fmla="*/ 12 w 18"/>
                  <a:gd name="T27" fmla="*/ 12 h 24"/>
                  <a:gd name="T28" fmla="*/ 12 w 18"/>
                  <a:gd name="T29" fmla="*/ 12 h 24"/>
                  <a:gd name="T30" fmla="*/ 12 w 18"/>
                  <a:gd name="T3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" h="24">
                    <a:moveTo>
                      <a:pt x="12" y="24"/>
                    </a:moveTo>
                    <a:lnTo>
                      <a:pt x="6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60" name="Freeform 330">
                <a:extLst>
                  <a:ext uri="{FF2B5EF4-FFF2-40B4-BE49-F238E27FC236}">
                    <a16:creationId xmlns:a16="http://schemas.microsoft.com/office/drawing/2014/main" id="{28EC20F4-EB7E-4C74-8F38-78420AF1FA8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13" y="1419"/>
                <a:ext cx="12" cy="12"/>
              </a:xfrm>
              <a:custGeom>
                <a:avLst/>
                <a:gdLst>
                  <a:gd name="T0" fmla="*/ 12 w 12"/>
                  <a:gd name="T1" fmla="*/ 0 h 12"/>
                  <a:gd name="T2" fmla="*/ 12 w 12"/>
                  <a:gd name="T3" fmla="*/ 0 h 12"/>
                  <a:gd name="T4" fmla="*/ 6 w 12"/>
                  <a:gd name="T5" fmla="*/ 0 h 12"/>
                  <a:gd name="T6" fmla="*/ 6 w 12"/>
                  <a:gd name="T7" fmla="*/ 0 h 12"/>
                  <a:gd name="T8" fmla="*/ 6 w 12"/>
                  <a:gd name="T9" fmla="*/ 0 h 12"/>
                  <a:gd name="T10" fmla="*/ 0 w 12"/>
                  <a:gd name="T11" fmla="*/ 0 h 12"/>
                  <a:gd name="T12" fmla="*/ 0 w 12"/>
                  <a:gd name="T13" fmla="*/ 0 h 12"/>
                  <a:gd name="T14" fmla="*/ 0 w 12"/>
                  <a:gd name="T15" fmla="*/ 6 h 12"/>
                  <a:gd name="T16" fmla="*/ 6 w 12"/>
                  <a:gd name="T17" fmla="*/ 12 h 12"/>
                  <a:gd name="T18" fmla="*/ 12 w 12"/>
                  <a:gd name="T19" fmla="*/ 6 h 12"/>
                  <a:gd name="T20" fmla="*/ 12 w 12"/>
                  <a:gd name="T21" fmla="*/ 6 h 12"/>
                  <a:gd name="T22" fmla="*/ 12 w 12"/>
                  <a:gd name="T2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61" name="Freeform 331">
                <a:extLst>
                  <a:ext uri="{FF2B5EF4-FFF2-40B4-BE49-F238E27FC236}">
                    <a16:creationId xmlns:a16="http://schemas.microsoft.com/office/drawing/2014/main" id="{D80EC501-5AD7-4BC0-85A4-7A859E1CE7E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89" y="1395"/>
                <a:ext cx="18" cy="12"/>
              </a:xfrm>
              <a:custGeom>
                <a:avLst/>
                <a:gdLst>
                  <a:gd name="T0" fmla="*/ 12 w 18"/>
                  <a:gd name="T1" fmla="*/ 12 h 12"/>
                  <a:gd name="T2" fmla="*/ 0 w 18"/>
                  <a:gd name="T3" fmla="*/ 12 h 12"/>
                  <a:gd name="T4" fmla="*/ 0 w 18"/>
                  <a:gd name="T5" fmla="*/ 12 h 12"/>
                  <a:gd name="T6" fmla="*/ 0 w 18"/>
                  <a:gd name="T7" fmla="*/ 12 h 12"/>
                  <a:gd name="T8" fmla="*/ 6 w 18"/>
                  <a:gd name="T9" fmla="*/ 6 h 12"/>
                  <a:gd name="T10" fmla="*/ 18 w 18"/>
                  <a:gd name="T11" fmla="*/ 0 h 12"/>
                  <a:gd name="T12" fmla="*/ 12 w 18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2">
                    <a:moveTo>
                      <a:pt x="12" y="12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8" y="0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62" name="Freeform 332">
                <a:extLst>
                  <a:ext uri="{FF2B5EF4-FFF2-40B4-BE49-F238E27FC236}">
                    <a16:creationId xmlns:a16="http://schemas.microsoft.com/office/drawing/2014/main" id="{E4E21CE6-FEB3-4B42-8375-6F16B867070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01" y="1425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0 h 6"/>
                  <a:gd name="T4" fmla="*/ 0 w 6"/>
                  <a:gd name="T5" fmla="*/ 0 h 6"/>
                  <a:gd name="T6" fmla="*/ 6 w 6"/>
                  <a:gd name="T7" fmla="*/ 6 h 6"/>
                  <a:gd name="T8" fmla="*/ 6 w 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63" name="Rectangle 333">
                <a:extLst>
                  <a:ext uri="{FF2B5EF4-FFF2-40B4-BE49-F238E27FC236}">
                    <a16:creationId xmlns:a16="http://schemas.microsoft.com/office/drawing/2014/main" id="{6F066E95-09DB-40FA-B2A1-A164CAFF082C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919" y="1431"/>
                <a:ext cx="6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64" name="Freeform 334">
                <a:extLst>
                  <a:ext uri="{FF2B5EF4-FFF2-40B4-BE49-F238E27FC236}">
                    <a16:creationId xmlns:a16="http://schemas.microsoft.com/office/drawing/2014/main" id="{073FE5C0-232A-4625-B578-DD658217810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21" y="1377"/>
                <a:ext cx="36" cy="18"/>
              </a:xfrm>
              <a:custGeom>
                <a:avLst/>
                <a:gdLst>
                  <a:gd name="T0" fmla="*/ 36 w 36"/>
                  <a:gd name="T1" fmla="*/ 12 h 18"/>
                  <a:gd name="T2" fmla="*/ 36 w 36"/>
                  <a:gd name="T3" fmla="*/ 0 h 18"/>
                  <a:gd name="T4" fmla="*/ 12 w 36"/>
                  <a:gd name="T5" fmla="*/ 0 h 18"/>
                  <a:gd name="T6" fmla="*/ 0 w 36"/>
                  <a:gd name="T7" fmla="*/ 6 h 18"/>
                  <a:gd name="T8" fmla="*/ 0 w 36"/>
                  <a:gd name="T9" fmla="*/ 6 h 18"/>
                  <a:gd name="T10" fmla="*/ 6 w 36"/>
                  <a:gd name="T11" fmla="*/ 12 h 18"/>
                  <a:gd name="T12" fmla="*/ 6 w 36"/>
                  <a:gd name="T13" fmla="*/ 12 h 18"/>
                  <a:gd name="T14" fmla="*/ 24 w 36"/>
                  <a:gd name="T15" fmla="*/ 18 h 18"/>
                  <a:gd name="T16" fmla="*/ 36 w 36"/>
                  <a:gd name="T17" fmla="*/ 18 h 18"/>
                  <a:gd name="T18" fmla="*/ 36 w 36"/>
                  <a:gd name="T19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18">
                    <a:moveTo>
                      <a:pt x="36" y="12"/>
                    </a:moveTo>
                    <a:lnTo>
                      <a:pt x="36" y="0"/>
                    </a:lnTo>
                    <a:lnTo>
                      <a:pt x="12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24" y="18"/>
                    </a:lnTo>
                    <a:lnTo>
                      <a:pt x="36" y="18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65" name="Freeform 335">
                <a:extLst>
                  <a:ext uri="{FF2B5EF4-FFF2-40B4-BE49-F238E27FC236}">
                    <a16:creationId xmlns:a16="http://schemas.microsoft.com/office/drawing/2014/main" id="{0E15A864-41AC-4929-96F9-F8742023303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03" y="1389"/>
                <a:ext cx="66" cy="30"/>
              </a:xfrm>
              <a:custGeom>
                <a:avLst/>
                <a:gdLst>
                  <a:gd name="T0" fmla="*/ 30 w 66"/>
                  <a:gd name="T1" fmla="*/ 18 h 30"/>
                  <a:gd name="T2" fmla="*/ 18 w 66"/>
                  <a:gd name="T3" fmla="*/ 24 h 30"/>
                  <a:gd name="T4" fmla="*/ 0 w 66"/>
                  <a:gd name="T5" fmla="*/ 24 h 30"/>
                  <a:gd name="T6" fmla="*/ 0 w 66"/>
                  <a:gd name="T7" fmla="*/ 24 h 30"/>
                  <a:gd name="T8" fmla="*/ 0 w 66"/>
                  <a:gd name="T9" fmla="*/ 12 h 30"/>
                  <a:gd name="T10" fmla="*/ 12 w 66"/>
                  <a:gd name="T11" fmla="*/ 12 h 30"/>
                  <a:gd name="T12" fmla="*/ 24 w 66"/>
                  <a:gd name="T13" fmla="*/ 18 h 30"/>
                  <a:gd name="T14" fmla="*/ 24 w 66"/>
                  <a:gd name="T15" fmla="*/ 12 h 30"/>
                  <a:gd name="T16" fmla="*/ 24 w 66"/>
                  <a:gd name="T17" fmla="*/ 0 h 30"/>
                  <a:gd name="T18" fmla="*/ 42 w 66"/>
                  <a:gd name="T19" fmla="*/ 6 h 30"/>
                  <a:gd name="T20" fmla="*/ 54 w 66"/>
                  <a:gd name="T21" fmla="*/ 6 h 30"/>
                  <a:gd name="T22" fmla="*/ 60 w 66"/>
                  <a:gd name="T23" fmla="*/ 18 h 30"/>
                  <a:gd name="T24" fmla="*/ 66 w 66"/>
                  <a:gd name="T25" fmla="*/ 30 h 30"/>
                  <a:gd name="T26" fmla="*/ 54 w 66"/>
                  <a:gd name="T27" fmla="*/ 30 h 30"/>
                  <a:gd name="T28" fmla="*/ 30 w 66"/>
                  <a:gd name="T29" fmla="*/ 1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6" h="30">
                    <a:moveTo>
                      <a:pt x="30" y="18"/>
                    </a:moveTo>
                    <a:lnTo>
                      <a:pt x="18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12"/>
                    </a:lnTo>
                    <a:lnTo>
                      <a:pt x="12" y="12"/>
                    </a:lnTo>
                    <a:lnTo>
                      <a:pt x="24" y="18"/>
                    </a:lnTo>
                    <a:lnTo>
                      <a:pt x="24" y="12"/>
                    </a:lnTo>
                    <a:lnTo>
                      <a:pt x="24" y="0"/>
                    </a:lnTo>
                    <a:lnTo>
                      <a:pt x="42" y="6"/>
                    </a:lnTo>
                    <a:lnTo>
                      <a:pt x="54" y="6"/>
                    </a:lnTo>
                    <a:lnTo>
                      <a:pt x="60" y="18"/>
                    </a:lnTo>
                    <a:lnTo>
                      <a:pt x="66" y="30"/>
                    </a:lnTo>
                    <a:lnTo>
                      <a:pt x="54" y="30"/>
                    </a:lnTo>
                    <a:lnTo>
                      <a:pt x="30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66" name="Freeform 336">
                <a:extLst>
                  <a:ext uri="{FF2B5EF4-FFF2-40B4-BE49-F238E27FC236}">
                    <a16:creationId xmlns:a16="http://schemas.microsoft.com/office/drawing/2014/main" id="{A17D0D3F-3694-4E0D-A15D-3751DBB081C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03" y="1407"/>
                <a:ext cx="54" cy="30"/>
              </a:xfrm>
              <a:custGeom>
                <a:avLst/>
                <a:gdLst>
                  <a:gd name="T0" fmla="*/ 0 w 54"/>
                  <a:gd name="T1" fmla="*/ 24 h 30"/>
                  <a:gd name="T2" fmla="*/ 0 w 54"/>
                  <a:gd name="T3" fmla="*/ 6 h 30"/>
                  <a:gd name="T4" fmla="*/ 0 w 54"/>
                  <a:gd name="T5" fmla="*/ 6 h 30"/>
                  <a:gd name="T6" fmla="*/ 18 w 54"/>
                  <a:gd name="T7" fmla="*/ 6 h 30"/>
                  <a:gd name="T8" fmla="*/ 30 w 54"/>
                  <a:gd name="T9" fmla="*/ 0 h 30"/>
                  <a:gd name="T10" fmla="*/ 54 w 54"/>
                  <a:gd name="T11" fmla="*/ 12 h 30"/>
                  <a:gd name="T12" fmla="*/ 36 w 54"/>
                  <a:gd name="T13" fmla="*/ 24 h 30"/>
                  <a:gd name="T14" fmla="*/ 24 w 54"/>
                  <a:gd name="T15" fmla="*/ 30 h 30"/>
                  <a:gd name="T16" fmla="*/ 12 w 54"/>
                  <a:gd name="T17" fmla="*/ 30 h 30"/>
                  <a:gd name="T18" fmla="*/ 12 w 54"/>
                  <a:gd name="T19" fmla="*/ 24 h 30"/>
                  <a:gd name="T20" fmla="*/ 6 w 54"/>
                  <a:gd name="T21" fmla="*/ 24 h 30"/>
                  <a:gd name="T22" fmla="*/ 0 w 54"/>
                  <a:gd name="T23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4" h="30">
                    <a:moveTo>
                      <a:pt x="0" y="24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18" y="6"/>
                    </a:lnTo>
                    <a:lnTo>
                      <a:pt x="30" y="0"/>
                    </a:lnTo>
                    <a:lnTo>
                      <a:pt x="54" y="12"/>
                    </a:lnTo>
                    <a:lnTo>
                      <a:pt x="36" y="24"/>
                    </a:lnTo>
                    <a:lnTo>
                      <a:pt x="24" y="30"/>
                    </a:lnTo>
                    <a:lnTo>
                      <a:pt x="12" y="30"/>
                    </a:lnTo>
                    <a:lnTo>
                      <a:pt x="12" y="24"/>
                    </a:lnTo>
                    <a:lnTo>
                      <a:pt x="6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67" name="Freeform 337">
                <a:extLst>
                  <a:ext uri="{FF2B5EF4-FFF2-40B4-BE49-F238E27FC236}">
                    <a16:creationId xmlns:a16="http://schemas.microsoft.com/office/drawing/2014/main" id="{2D16DC64-AC2C-4897-BCBA-8735C491266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41" y="1449"/>
                <a:ext cx="36" cy="30"/>
              </a:xfrm>
              <a:custGeom>
                <a:avLst/>
                <a:gdLst>
                  <a:gd name="T0" fmla="*/ 30 w 36"/>
                  <a:gd name="T1" fmla="*/ 18 h 30"/>
                  <a:gd name="T2" fmla="*/ 36 w 36"/>
                  <a:gd name="T3" fmla="*/ 12 h 30"/>
                  <a:gd name="T4" fmla="*/ 36 w 36"/>
                  <a:gd name="T5" fmla="*/ 6 h 30"/>
                  <a:gd name="T6" fmla="*/ 36 w 36"/>
                  <a:gd name="T7" fmla="*/ 0 h 30"/>
                  <a:gd name="T8" fmla="*/ 24 w 36"/>
                  <a:gd name="T9" fmla="*/ 0 h 30"/>
                  <a:gd name="T10" fmla="*/ 12 w 36"/>
                  <a:gd name="T11" fmla="*/ 6 h 30"/>
                  <a:gd name="T12" fmla="*/ 6 w 36"/>
                  <a:gd name="T13" fmla="*/ 18 h 30"/>
                  <a:gd name="T14" fmla="*/ 0 w 36"/>
                  <a:gd name="T15" fmla="*/ 24 h 30"/>
                  <a:gd name="T16" fmla="*/ 12 w 36"/>
                  <a:gd name="T17" fmla="*/ 24 h 30"/>
                  <a:gd name="T18" fmla="*/ 24 w 36"/>
                  <a:gd name="T19" fmla="*/ 24 h 30"/>
                  <a:gd name="T20" fmla="*/ 24 w 36"/>
                  <a:gd name="T21" fmla="*/ 30 h 30"/>
                  <a:gd name="T22" fmla="*/ 24 w 36"/>
                  <a:gd name="T23" fmla="*/ 30 h 30"/>
                  <a:gd name="T24" fmla="*/ 30 w 36"/>
                  <a:gd name="T25" fmla="*/ 1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0">
                    <a:moveTo>
                      <a:pt x="30" y="18"/>
                    </a:moveTo>
                    <a:lnTo>
                      <a:pt x="36" y="12"/>
                    </a:lnTo>
                    <a:lnTo>
                      <a:pt x="36" y="6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12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12" y="24"/>
                    </a:lnTo>
                    <a:lnTo>
                      <a:pt x="24" y="24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30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68" name="Freeform 338">
                <a:extLst>
                  <a:ext uri="{FF2B5EF4-FFF2-40B4-BE49-F238E27FC236}">
                    <a16:creationId xmlns:a16="http://schemas.microsoft.com/office/drawing/2014/main" id="{32F8FD11-B016-47AD-9CF5-709F69F618C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43" y="1431"/>
                <a:ext cx="96" cy="66"/>
              </a:xfrm>
              <a:custGeom>
                <a:avLst/>
                <a:gdLst>
                  <a:gd name="T0" fmla="*/ 36 w 96"/>
                  <a:gd name="T1" fmla="*/ 6 h 66"/>
                  <a:gd name="T2" fmla="*/ 36 w 96"/>
                  <a:gd name="T3" fmla="*/ 0 h 66"/>
                  <a:gd name="T4" fmla="*/ 24 w 96"/>
                  <a:gd name="T5" fmla="*/ 0 h 66"/>
                  <a:gd name="T6" fmla="*/ 12 w 96"/>
                  <a:gd name="T7" fmla="*/ 6 h 66"/>
                  <a:gd name="T8" fmla="*/ 0 w 96"/>
                  <a:gd name="T9" fmla="*/ 12 h 66"/>
                  <a:gd name="T10" fmla="*/ 0 w 96"/>
                  <a:gd name="T11" fmla="*/ 12 h 66"/>
                  <a:gd name="T12" fmla="*/ 0 w 96"/>
                  <a:gd name="T13" fmla="*/ 12 h 66"/>
                  <a:gd name="T14" fmla="*/ 0 w 96"/>
                  <a:gd name="T15" fmla="*/ 24 h 66"/>
                  <a:gd name="T16" fmla="*/ 6 w 96"/>
                  <a:gd name="T17" fmla="*/ 36 h 66"/>
                  <a:gd name="T18" fmla="*/ 6 w 96"/>
                  <a:gd name="T19" fmla="*/ 48 h 66"/>
                  <a:gd name="T20" fmla="*/ 12 w 96"/>
                  <a:gd name="T21" fmla="*/ 48 h 66"/>
                  <a:gd name="T22" fmla="*/ 24 w 96"/>
                  <a:gd name="T23" fmla="*/ 48 h 66"/>
                  <a:gd name="T24" fmla="*/ 24 w 96"/>
                  <a:gd name="T25" fmla="*/ 54 h 66"/>
                  <a:gd name="T26" fmla="*/ 30 w 96"/>
                  <a:gd name="T27" fmla="*/ 54 h 66"/>
                  <a:gd name="T28" fmla="*/ 36 w 96"/>
                  <a:gd name="T29" fmla="*/ 54 h 66"/>
                  <a:gd name="T30" fmla="*/ 48 w 96"/>
                  <a:gd name="T31" fmla="*/ 60 h 66"/>
                  <a:gd name="T32" fmla="*/ 60 w 96"/>
                  <a:gd name="T33" fmla="*/ 60 h 66"/>
                  <a:gd name="T34" fmla="*/ 60 w 96"/>
                  <a:gd name="T35" fmla="*/ 66 h 66"/>
                  <a:gd name="T36" fmla="*/ 72 w 96"/>
                  <a:gd name="T37" fmla="*/ 66 h 66"/>
                  <a:gd name="T38" fmla="*/ 84 w 96"/>
                  <a:gd name="T39" fmla="*/ 66 h 66"/>
                  <a:gd name="T40" fmla="*/ 84 w 96"/>
                  <a:gd name="T41" fmla="*/ 66 h 66"/>
                  <a:gd name="T42" fmla="*/ 96 w 96"/>
                  <a:gd name="T43" fmla="*/ 54 h 66"/>
                  <a:gd name="T44" fmla="*/ 96 w 96"/>
                  <a:gd name="T45" fmla="*/ 48 h 66"/>
                  <a:gd name="T46" fmla="*/ 90 w 96"/>
                  <a:gd name="T47" fmla="*/ 36 h 66"/>
                  <a:gd name="T48" fmla="*/ 84 w 96"/>
                  <a:gd name="T49" fmla="*/ 30 h 66"/>
                  <a:gd name="T50" fmla="*/ 90 w 96"/>
                  <a:gd name="T51" fmla="*/ 24 h 66"/>
                  <a:gd name="T52" fmla="*/ 84 w 96"/>
                  <a:gd name="T53" fmla="*/ 6 h 66"/>
                  <a:gd name="T54" fmla="*/ 66 w 96"/>
                  <a:gd name="T55" fmla="*/ 6 h 66"/>
                  <a:gd name="T56" fmla="*/ 48 w 96"/>
                  <a:gd name="T57" fmla="*/ 6 h 66"/>
                  <a:gd name="T58" fmla="*/ 36 w 96"/>
                  <a:gd name="T59" fmla="*/ 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6" h="66">
                    <a:moveTo>
                      <a:pt x="36" y="6"/>
                    </a:moveTo>
                    <a:lnTo>
                      <a:pt x="36" y="0"/>
                    </a:lnTo>
                    <a:lnTo>
                      <a:pt x="24" y="0"/>
                    </a:lnTo>
                    <a:lnTo>
                      <a:pt x="12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24"/>
                    </a:lnTo>
                    <a:lnTo>
                      <a:pt x="6" y="36"/>
                    </a:lnTo>
                    <a:lnTo>
                      <a:pt x="6" y="48"/>
                    </a:lnTo>
                    <a:lnTo>
                      <a:pt x="12" y="48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30" y="54"/>
                    </a:lnTo>
                    <a:lnTo>
                      <a:pt x="36" y="54"/>
                    </a:lnTo>
                    <a:lnTo>
                      <a:pt x="48" y="60"/>
                    </a:lnTo>
                    <a:lnTo>
                      <a:pt x="60" y="60"/>
                    </a:lnTo>
                    <a:lnTo>
                      <a:pt x="60" y="66"/>
                    </a:lnTo>
                    <a:lnTo>
                      <a:pt x="72" y="66"/>
                    </a:lnTo>
                    <a:lnTo>
                      <a:pt x="84" y="66"/>
                    </a:lnTo>
                    <a:lnTo>
                      <a:pt x="84" y="66"/>
                    </a:lnTo>
                    <a:lnTo>
                      <a:pt x="96" y="54"/>
                    </a:lnTo>
                    <a:lnTo>
                      <a:pt x="96" y="48"/>
                    </a:lnTo>
                    <a:lnTo>
                      <a:pt x="90" y="36"/>
                    </a:lnTo>
                    <a:lnTo>
                      <a:pt x="84" y="30"/>
                    </a:lnTo>
                    <a:lnTo>
                      <a:pt x="90" y="24"/>
                    </a:lnTo>
                    <a:lnTo>
                      <a:pt x="84" y="6"/>
                    </a:lnTo>
                    <a:lnTo>
                      <a:pt x="66" y="6"/>
                    </a:lnTo>
                    <a:lnTo>
                      <a:pt x="48" y="6"/>
                    </a:lnTo>
                    <a:lnTo>
                      <a:pt x="3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69" name="Freeform 339">
                <a:extLst>
                  <a:ext uri="{FF2B5EF4-FFF2-40B4-BE49-F238E27FC236}">
                    <a16:creationId xmlns:a16="http://schemas.microsoft.com/office/drawing/2014/main" id="{107A1613-20F9-45C7-8D74-0D3A355CAA8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09" y="1509"/>
                <a:ext cx="96" cy="54"/>
              </a:xfrm>
              <a:custGeom>
                <a:avLst/>
                <a:gdLst>
                  <a:gd name="T0" fmla="*/ 84 w 96"/>
                  <a:gd name="T1" fmla="*/ 48 h 54"/>
                  <a:gd name="T2" fmla="*/ 84 w 96"/>
                  <a:gd name="T3" fmla="*/ 54 h 54"/>
                  <a:gd name="T4" fmla="*/ 66 w 96"/>
                  <a:gd name="T5" fmla="*/ 48 h 54"/>
                  <a:gd name="T6" fmla="*/ 48 w 96"/>
                  <a:gd name="T7" fmla="*/ 54 h 54"/>
                  <a:gd name="T8" fmla="*/ 42 w 96"/>
                  <a:gd name="T9" fmla="*/ 54 h 54"/>
                  <a:gd name="T10" fmla="*/ 30 w 96"/>
                  <a:gd name="T11" fmla="*/ 54 h 54"/>
                  <a:gd name="T12" fmla="*/ 24 w 96"/>
                  <a:gd name="T13" fmla="*/ 48 h 54"/>
                  <a:gd name="T14" fmla="*/ 24 w 96"/>
                  <a:gd name="T15" fmla="*/ 48 h 54"/>
                  <a:gd name="T16" fmla="*/ 24 w 96"/>
                  <a:gd name="T17" fmla="*/ 42 h 54"/>
                  <a:gd name="T18" fmla="*/ 18 w 96"/>
                  <a:gd name="T19" fmla="*/ 42 h 54"/>
                  <a:gd name="T20" fmla="*/ 12 w 96"/>
                  <a:gd name="T21" fmla="*/ 42 h 54"/>
                  <a:gd name="T22" fmla="*/ 0 w 96"/>
                  <a:gd name="T23" fmla="*/ 24 h 54"/>
                  <a:gd name="T24" fmla="*/ 6 w 96"/>
                  <a:gd name="T25" fmla="*/ 24 h 54"/>
                  <a:gd name="T26" fmla="*/ 12 w 96"/>
                  <a:gd name="T27" fmla="*/ 12 h 54"/>
                  <a:gd name="T28" fmla="*/ 24 w 96"/>
                  <a:gd name="T29" fmla="*/ 6 h 54"/>
                  <a:gd name="T30" fmla="*/ 24 w 96"/>
                  <a:gd name="T31" fmla="*/ 6 h 54"/>
                  <a:gd name="T32" fmla="*/ 42 w 96"/>
                  <a:gd name="T33" fmla="*/ 6 h 54"/>
                  <a:gd name="T34" fmla="*/ 60 w 96"/>
                  <a:gd name="T35" fmla="*/ 0 h 54"/>
                  <a:gd name="T36" fmla="*/ 60 w 96"/>
                  <a:gd name="T37" fmla="*/ 0 h 54"/>
                  <a:gd name="T38" fmla="*/ 66 w 96"/>
                  <a:gd name="T39" fmla="*/ 6 h 54"/>
                  <a:gd name="T40" fmla="*/ 72 w 96"/>
                  <a:gd name="T41" fmla="*/ 12 h 54"/>
                  <a:gd name="T42" fmla="*/ 78 w 96"/>
                  <a:gd name="T43" fmla="*/ 24 h 54"/>
                  <a:gd name="T44" fmla="*/ 78 w 96"/>
                  <a:gd name="T45" fmla="*/ 36 h 54"/>
                  <a:gd name="T46" fmla="*/ 84 w 96"/>
                  <a:gd name="T47" fmla="*/ 36 h 54"/>
                  <a:gd name="T48" fmla="*/ 90 w 96"/>
                  <a:gd name="T49" fmla="*/ 36 h 54"/>
                  <a:gd name="T50" fmla="*/ 96 w 96"/>
                  <a:gd name="T51" fmla="*/ 42 h 54"/>
                  <a:gd name="T52" fmla="*/ 90 w 96"/>
                  <a:gd name="T53" fmla="*/ 42 h 54"/>
                  <a:gd name="T54" fmla="*/ 90 w 96"/>
                  <a:gd name="T55" fmla="*/ 42 h 54"/>
                  <a:gd name="T56" fmla="*/ 84 w 96"/>
                  <a:gd name="T57" fmla="*/ 4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6" h="54">
                    <a:moveTo>
                      <a:pt x="84" y="48"/>
                    </a:moveTo>
                    <a:lnTo>
                      <a:pt x="84" y="54"/>
                    </a:lnTo>
                    <a:lnTo>
                      <a:pt x="66" y="48"/>
                    </a:lnTo>
                    <a:lnTo>
                      <a:pt x="48" y="54"/>
                    </a:lnTo>
                    <a:lnTo>
                      <a:pt x="42" y="54"/>
                    </a:lnTo>
                    <a:lnTo>
                      <a:pt x="30" y="54"/>
                    </a:lnTo>
                    <a:lnTo>
                      <a:pt x="24" y="48"/>
                    </a:lnTo>
                    <a:lnTo>
                      <a:pt x="24" y="48"/>
                    </a:lnTo>
                    <a:lnTo>
                      <a:pt x="24" y="42"/>
                    </a:lnTo>
                    <a:lnTo>
                      <a:pt x="18" y="42"/>
                    </a:lnTo>
                    <a:lnTo>
                      <a:pt x="12" y="42"/>
                    </a:lnTo>
                    <a:lnTo>
                      <a:pt x="0" y="24"/>
                    </a:lnTo>
                    <a:lnTo>
                      <a:pt x="6" y="24"/>
                    </a:lnTo>
                    <a:lnTo>
                      <a:pt x="12" y="12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42" y="6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66" y="6"/>
                    </a:lnTo>
                    <a:lnTo>
                      <a:pt x="72" y="12"/>
                    </a:lnTo>
                    <a:lnTo>
                      <a:pt x="78" y="24"/>
                    </a:lnTo>
                    <a:lnTo>
                      <a:pt x="78" y="36"/>
                    </a:lnTo>
                    <a:lnTo>
                      <a:pt x="84" y="36"/>
                    </a:lnTo>
                    <a:lnTo>
                      <a:pt x="90" y="36"/>
                    </a:lnTo>
                    <a:lnTo>
                      <a:pt x="96" y="42"/>
                    </a:lnTo>
                    <a:lnTo>
                      <a:pt x="90" y="42"/>
                    </a:lnTo>
                    <a:lnTo>
                      <a:pt x="90" y="42"/>
                    </a:lnTo>
                    <a:lnTo>
                      <a:pt x="84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70" name="Freeform 340">
                <a:extLst>
                  <a:ext uri="{FF2B5EF4-FFF2-40B4-BE49-F238E27FC236}">
                    <a16:creationId xmlns:a16="http://schemas.microsoft.com/office/drawing/2014/main" id="{6273661B-C9DA-4374-870C-C43940209B8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25" y="1479"/>
                <a:ext cx="66" cy="24"/>
              </a:xfrm>
              <a:custGeom>
                <a:avLst/>
                <a:gdLst>
                  <a:gd name="T0" fmla="*/ 54 w 66"/>
                  <a:gd name="T1" fmla="*/ 6 h 24"/>
                  <a:gd name="T2" fmla="*/ 66 w 66"/>
                  <a:gd name="T3" fmla="*/ 12 h 24"/>
                  <a:gd name="T4" fmla="*/ 66 w 66"/>
                  <a:gd name="T5" fmla="*/ 18 h 24"/>
                  <a:gd name="T6" fmla="*/ 60 w 66"/>
                  <a:gd name="T7" fmla="*/ 18 h 24"/>
                  <a:gd name="T8" fmla="*/ 60 w 66"/>
                  <a:gd name="T9" fmla="*/ 18 h 24"/>
                  <a:gd name="T10" fmla="*/ 60 w 66"/>
                  <a:gd name="T11" fmla="*/ 18 h 24"/>
                  <a:gd name="T12" fmla="*/ 54 w 66"/>
                  <a:gd name="T13" fmla="*/ 24 h 24"/>
                  <a:gd name="T14" fmla="*/ 54 w 66"/>
                  <a:gd name="T15" fmla="*/ 24 h 24"/>
                  <a:gd name="T16" fmla="*/ 48 w 66"/>
                  <a:gd name="T17" fmla="*/ 24 h 24"/>
                  <a:gd name="T18" fmla="*/ 48 w 66"/>
                  <a:gd name="T19" fmla="*/ 24 h 24"/>
                  <a:gd name="T20" fmla="*/ 30 w 66"/>
                  <a:gd name="T21" fmla="*/ 24 h 24"/>
                  <a:gd name="T22" fmla="*/ 24 w 66"/>
                  <a:gd name="T23" fmla="*/ 24 h 24"/>
                  <a:gd name="T24" fmla="*/ 18 w 66"/>
                  <a:gd name="T25" fmla="*/ 24 h 24"/>
                  <a:gd name="T26" fmla="*/ 6 w 66"/>
                  <a:gd name="T27" fmla="*/ 12 h 24"/>
                  <a:gd name="T28" fmla="*/ 0 w 66"/>
                  <a:gd name="T29" fmla="*/ 6 h 24"/>
                  <a:gd name="T30" fmla="*/ 24 w 66"/>
                  <a:gd name="T31" fmla="*/ 0 h 24"/>
                  <a:gd name="T32" fmla="*/ 24 w 66"/>
                  <a:gd name="T33" fmla="*/ 0 h 24"/>
                  <a:gd name="T34" fmla="*/ 30 w 66"/>
                  <a:gd name="T35" fmla="*/ 0 h 24"/>
                  <a:gd name="T36" fmla="*/ 42 w 66"/>
                  <a:gd name="T37" fmla="*/ 0 h 24"/>
                  <a:gd name="T38" fmla="*/ 42 w 66"/>
                  <a:gd name="T39" fmla="*/ 6 h 24"/>
                  <a:gd name="T40" fmla="*/ 48 w 66"/>
                  <a:gd name="T41" fmla="*/ 6 h 24"/>
                  <a:gd name="T42" fmla="*/ 54 w 66"/>
                  <a:gd name="T43" fmla="*/ 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6" h="24">
                    <a:moveTo>
                      <a:pt x="54" y="6"/>
                    </a:moveTo>
                    <a:lnTo>
                      <a:pt x="66" y="12"/>
                    </a:lnTo>
                    <a:lnTo>
                      <a:pt x="66" y="18"/>
                    </a:lnTo>
                    <a:lnTo>
                      <a:pt x="60" y="18"/>
                    </a:lnTo>
                    <a:lnTo>
                      <a:pt x="60" y="18"/>
                    </a:lnTo>
                    <a:lnTo>
                      <a:pt x="60" y="18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24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42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71" name="Freeform 341">
                <a:extLst>
                  <a:ext uri="{FF2B5EF4-FFF2-40B4-BE49-F238E27FC236}">
                    <a16:creationId xmlns:a16="http://schemas.microsoft.com/office/drawing/2014/main" id="{CDCC8A78-8F79-4485-99D5-AA2F5EC18BE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35" y="1473"/>
                <a:ext cx="36" cy="18"/>
              </a:xfrm>
              <a:custGeom>
                <a:avLst/>
                <a:gdLst>
                  <a:gd name="T0" fmla="*/ 6 w 36"/>
                  <a:gd name="T1" fmla="*/ 0 h 18"/>
                  <a:gd name="T2" fmla="*/ 0 w 36"/>
                  <a:gd name="T3" fmla="*/ 0 h 18"/>
                  <a:gd name="T4" fmla="*/ 6 w 36"/>
                  <a:gd name="T5" fmla="*/ 6 h 18"/>
                  <a:gd name="T6" fmla="*/ 18 w 36"/>
                  <a:gd name="T7" fmla="*/ 12 h 18"/>
                  <a:gd name="T8" fmla="*/ 24 w 36"/>
                  <a:gd name="T9" fmla="*/ 12 h 18"/>
                  <a:gd name="T10" fmla="*/ 24 w 36"/>
                  <a:gd name="T11" fmla="*/ 18 h 18"/>
                  <a:gd name="T12" fmla="*/ 30 w 36"/>
                  <a:gd name="T13" fmla="*/ 18 h 18"/>
                  <a:gd name="T14" fmla="*/ 30 w 36"/>
                  <a:gd name="T15" fmla="*/ 18 h 18"/>
                  <a:gd name="T16" fmla="*/ 36 w 36"/>
                  <a:gd name="T17" fmla="*/ 12 h 18"/>
                  <a:gd name="T18" fmla="*/ 36 w 36"/>
                  <a:gd name="T19" fmla="*/ 6 h 18"/>
                  <a:gd name="T20" fmla="*/ 30 w 36"/>
                  <a:gd name="T21" fmla="*/ 6 h 18"/>
                  <a:gd name="T22" fmla="*/ 30 w 36"/>
                  <a:gd name="T23" fmla="*/ 6 h 18"/>
                  <a:gd name="T24" fmla="*/ 30 w 36"/>
                  <a:gd name="T25" fmla="*/ 0 h 18"/>
                  <a:gd name="T26" fmla="*/ 18 w 36"/>
                  <a:gd name="T27" fmla="*/ 0 h 18"/>
                  <a:gd name="T28" fmla="*/ 6 w 36"/>
                  <a:gd name="T2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" h="18">
                    <a:moveTo>
                      <a:pt x="6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24" y="18"/>
                    </a:lnTo>
                    <a:lnTo>
                      <a:pt x="30" y="18"/>
                    </a:lnTo>
                    <a:lnTo>
                      <a:pt x="30" y="18"/>
                    </a:lnTo>
                    <a:lnTo>
                      <a:pt x="36" y="12"/>
                    </a:lnTo>
                    <a:lnTo>
                      <a:pt x="36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72" name="Freeform 342">
                <a:extLst>
                  <a:ext uri="{FF2B5EF4-FFF2-40B4-BE49-F238E27FC236}">
                    <a16:creationId xmlns:a16="http://schemas.microsoft.com/office/drawing/2014/main" id="{C5CF1C88-86D8-4ACB-84C1-AE0F5C7F8DB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65" y="1431"/>
                <a:ext cx="84" cy="90"/>
              </a:xfrm>
              <a:custGeom>
                <a:avLst/>
                <a:gdLst>
                  <a:gd name="T0" fmla="*/ 24 w 84"/>
                  <a:gd name="T1" fmla="*/ 18 h 90"/>
                  <a:gd name="T2" fmla="*/ 24 w 84"/>
                  <a:gd name="T3" fmla="*/ 18 h 90"/>
                  <a:gd name="T4" fmla="*/ 24 w 84"/>
                  <a:gd name="T5" fmla="*/ 12 h 90"/>
                  <a:gd name="T6" fmla="*/ 30 w 84"/>
                  <a:gd name="T7" fmla="*/ 12 h 90"/>
                  <a:gd name="T8" fmla="*/ 36 w 84"/>
                  <a:gd name="T9" fmla="*/ 12 h 90"/>
                  <a:gd name="T10" fmla="*/ 30 w 84"/>
                  <a:gd name="T11" fmla="*/ 12 h 90"/>
                  <a:gd name="T12" fmla="*/ 30 w 84"/>
                  <a:gd name="T13" fmla="*/ 6 h 90"/>
                  <a:gd name="T14" fmla="*/ 30 w 84"/>
                  <a:gd name="T15" fmla="*/ 6 h 90"/>
                  <a:gd name="T16" fmla="*/ 24 w 84"/>
                  <a:gd name="T17" fmla="*/ 0 h 90"/>
                  <a:gd name="T18" fmla="*/ 30 w 84"/>
                  <a:gd name="T19" fmla="*/ 0 h 90"/>
                  <a:gd name="T20" fmla="*/ 36 w 84"/>
                  <a:gd name="T21" fmla="*/ 0 h 90"/>
                  <a:gd name="T22" fmla="*/ 36 w 84"/>
                  <a:gd name="T23" fmla="*/ 6 h 90"/>
                  <a:gd name="T24" fmla="*/ 48 w 84"/>
                  <a:gd name="T25" fmla="*/ 6 h 90"/>
                  <a:gd name="T26" fmla="*/ 48 w 84"/>
                  <a:gd name="T27" fmla="*/ 6 h 90"/>
                  <a:gd name="T28" fmla="*/ 48 w 84"/>
                  <a:gd name="T29" fmla="*/ 12 h 90"/>
                  <a:gd name="T30" fmla="*/ 60 w 84"/>
                  <a:gd name="T31" fmla="*/ 6 h 90"/>
                  <a:gd name="T32" fmla="*/ 60 w 84"/>
                  <a:gd name="T33" fmla="*/ 6 h 90"/>
                  <a:gd name="T34" fmla="*/ 72 w 84"/>
                  <a:gd name="T35" fmla="*/ 12 h 90"/>
                  <a:gd name="T36" fmla="*/ 78 w 84"/>
                  <a:gd name="T37" fmla="*/ 12 h 90"/>
                  <a:gd name="T38" fmla="*/ 78 w 84"/>
                  <a:gd name="T39" fmla="*/ 12 h 90"/>
                  <a:gd name="T40" fmla="*/ 78 w 84"/>
                  <a:gd name="T41" fmla="*/ 12 h 90"/>
                  <a:gd name="T42" fmla="*/ 78 w 84"/>
                  <a:gd name="T43" fmla="*/ 24 h 90"/>
                  <a:gd name="T44" fmla="*/ 84 w 84"/>
                  <a:gd name="T45" fmla="*/ 36 h 90"/>
                  <a:gd name="T46" fmla="*/ 84 w 84"/>
                  <a:gd name="T47" fmla="*/ 48 h 90"/>
                  <a:gd name="T48" fmla="*/ 84 w 84"/>
                  <a:gd name="T49" fmla="*/ 48 h 90"/>
                  <a:gd name="T50" fmla="*/ 60 w 84"/>
                  <a:gd name="T51" fmla="*/ 54 h 90"/>
                  <a:gd name="T52" fmla="*/ 66 w 84"/>
                  <a:gd name="T53" fmla="*/ 60 h 90"/>
                  <a:gd name="T54" fmla="*/ 78 w 84"/>
                  <a:gd name="T55" fmla="*/ 72 h 90"/>
                  <a:gd name="T56" fmla="*/ 72 w 84"/>
                  <a:gd name="T57" fmla="*/ 78 h 90"/>
                  <a:gd name="T58" fmla="*/ 72 w 84"/>
                  <a:gd name="T59" fmla="*/ 84 h 90"/>
                  <a:gd name="T60" fmla="*/ 72 w 84"/>
                  <a:gd name="T61" fmla="*/ 84 h 90"/>
                  <a:gd name="T62" fmla="*/ 60 w 84"/>
                  <a:gd name="T63" fmla="*/ 84 h 90"/>
                  <a:gd name="T64" fmla="*/ 48 w 84"/>
                  <a:gd name="T65" fmla="*/ 84 h 90"/>
                  <a:gd name="T66" fmla="*/ 48 w 84"/>
                  <a:gd name="T67" fmla="*/ 90 h 90"/>
                  <a:gd name="T68" fmla="*/ 36 w 84"/>
                  <a:gd name="T69" fmla="*/ 90 h 90"/>
                  <a:gd name="T70" fmla="*/ 30 w 84"/>
                  <a:gd name="T71" fmla="*/ 84 h 90"/>
                  <a:gd name="T72" fmla="*/ 18 w 84"/>
                  <a:gd name="T73" fmla="*/ 84 h 90"/>
                  <a:gd name="T74" fmla="*/ 24 w 84"/>
                  <a:gd name="T75" fmla="*/ 66 h 90"/>
                  <a:gd name="T76" fmla="*/ 6 w 84"/>
                  <a:gd name="T77" fmla="*/ 66 h 90"/>
                  <a:gd name="T78" fmla="*/ 6 w 84"/>
                  <a:gd name="T79" fmla="*/ 66 h 90"/>
                  <a:gd name="T80" fmla="*/ 6 w 84"/>
                  <a:gd name="T81" fmla="*/ 60 h 90"/>
                  <a:gd name="T82" fmla="*/ 6 w 84"/>
                  <a:gd name="T83" fmla="*/ 54 h 90"/>
                  <a:gd name="T84" fmla="*/ 6 w 84"/>
                  <a:gd name="T85" fmla="*/ 48 h 90"/>
                  <a:gd name="T86" fmla="*/ 0 w 84"/>
                  <a:gd name="T87" fmla="*/ 48 h 90"/>
                  <a:gd name="T88" fmla="*/ 6 w 84"/>
                  <a:gd name="T89" fmla="*/ 36 h 90"/>
                  <a:gd name="T90" fmla="*/ 12 w 84"/>
                  <a:gd name="T91" fmla="*/ 30 h 90"/>
                  <a:gd name="T92" fmla="*/ 12 w 84"/>
                  <a:gd name="T93" fmla="*/ 24 h 90"/>
                  <a:gd name="T94" fmla="*/ 12 w 84"/>
                  <a:gd name="T95" fmla="*/ 18 h 90"/>
                  <a:gd name="T96" fmla="*/ 12 w 84"/>
                  <a:gd name="T97" fmla="*/ 18 h 90"/>
                  <a:gd name="T98" fmla="*/ 12 w 84"/>
                  <a:gd name="T99" fmla="*/ 12 h 90"/>
                  <a:gd name="T100" fmla="*/ 24 w 84"/>
                  <a:gd name="T101" fmla="*/ 1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4" h="90">
                    <a:moveTo>
                      <a:pt x="24" y="18"/>
                    </a:moveTo>
                    <a:lnTo>
                      <a:pt x="24" y="18"/>
                    </a:lnTo>
                    <a:lnTo>
                      <a:pt x="24" y="12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36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12"/>
                    </a:lnTo>
                    <a:lnTo>
                      <a:pt x="60" y="6"/>
                    </a:lnTo>
                    <a:lnTo>
                      <a:pt x="60" y="6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78" y="12"/>
                    </a:lnTo>
                    <a:lnTo>
                      <a:pt x="78" y="12"/>
                    </a:lnTo>
                    <a:lnTo>
                      <a:pt x="78" y="24"/>
                    </a:lnTo>
                    <a:lnTo>
                      <a:pt x="84" y="36"/>
                    </a:lnTo>
                    <a:lnTo>
                      <a:pt x="84" y="48"/>
                    </a:lnTo>
                    <a:lnTo>
                      <a:pt x="84" y="48"/>
                    </a:lnTo>
                    <a:lnTo>
                      <a:pt x="60" y="54"/>
                    </a:lnTo>
                    <a:lnTo>
                      <a:pt x="66" y="60"/>
                    </a:lnTo>
                    <a:lnTo>
                      <a:pt x="78" y="72"/>
                    </a:lnTo>
                    <a:lnTo>
                      <a:pt x="72" y="78"/>
                    </a:lnTo>
                    <a:lnTo>
                      <a:pt x="72" y="84"/>
                    </a:lnTo>
                    <a:lnTo>
                      <a:pt x="72" y="84"/>
                    </a:lnTo>
                    <a:lnTo>
                      <a:pt x="60" y="84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36" y="90"/>
                    </a:lnTo>
                    <a:lnTo>
                      <a:pt x="30" y="84"/>
                    </a:lnTo>
                    <a:lnTo>
                      <a:pt x="18" y="84"/>
                    </a:lnTo>
                    <a:lnTo>
                      <a:pt x="24" y="66"/>
                    </a:lnTo>
                    <a:lnTo>
                      <a:pt x="6" y="66"/>
                    </a:lnTo>
                    <a:lnTo>
                      <a:pt x="6" y="66"/>
                    </a:lnTo>
                    <a:lnTo>
                      <a:pt x="6" y="60"/>
                    </a:lnTo>
                    <a:lnTo>
                      <a:pt x="6" y="54"/>
                    </a:lnTo>
                    <a:lnTo>
                      <a:pt x="6" y="48"/>
                    </a:lnTo>
                    <a:lnTo>
                      <a:pt x="0" y="48"/>
                    </a:lnTo>
                    <a:lnTo>
                      <a:pt x="6" y="36"/>
                    </a:lnTo>
                    <a:lnTo>
                      <a:pt x="12" y="30"/>
                    </a:lnTo>
                    <a:lnTo>
                      <a:pt x="12" y="24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2" y="12"/>
                    </a:lnTo>
                    <a:lnTo>
                      <a:pt x="24" y="18"/>
                    </a:lnTo>
                    <a:close/>
                  </a:path>
                </a:pathLst>
              </a:custGeom>
              <a:solidFill>
                <a:schemeClr val="bg2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73" name="Rectangle 343">
                <a:extLst>
                  <a:ext uri="{FF2B5EF4-FFF2-40B4-BE49-F238E27FC236}">
                    <a16:creationId xmlns:a16="http://schemas.microsoft.com/office/drawing/2014/main" id="{54B5943F-89EE-48C6-97B2-FF1E3E62CD64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931" y="1437"/>
                <a:ext cx="6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74" name="Freeform 344">
                <a:extLst>
                  <a:ext uri="{FF2B5EF4-FFF2-40B4-BE49-F238E27FC236}">
                    <a16:creationId xmlns:a16="http://schemas.microsoft.com/office/drawing/2014/main" id="{C62DFBB8-4345-4990-8E5E-66722ED066E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65" y="1485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0 w 6"/>
                  <a:gd name="T3" fmla="*/ 6 h 12"/>
                  <a:gd name="T4" fmla="*/ 0 w 6"/>
                  <a:gd name="T5" fmla="*/ 6 h 12"/>
                  <a:gd name="T6" fmla="*/ 6 w 6"/>
                  <a:gd name="T7" fmla="*/ 12 h 12"/>
                  <a:gd name="T8" fmla="*/ 6 w 6"/>
                  <a:gd name="T9" fmla="*/ 6 h 12"/>
                  <a:gd name="T10" fmla="*/ 6 w 6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75" name="Freeform 345">
                <a:extLst>
                  <a:ext uri="{FF2B5EF4-FFF2-40B4-BE49-F238E27FC236}">
                    <a16:creationId xmlns:a16="http://schemas.microsoft.com/office/drawing/2014/main" id="{44C2DE5D-EB97-41A0-B35E-D3A6DD47DD7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69" y="1503"/>
                <a:ext cx="42" cy="42"/>
              </a:xfrm>
              <a:custGeom>
                <a:avLst/>
                <a:gdLst>
                  <a:gd name="T0" fmla="*/ 6 w 42"/>
                  <a:gd name="T1" fmla="*/ 0 h 42"/>
                  <a:gd name="T2" fmla="*/ 0 w 42"/>
                  <a:gd name="T3" fmla="*/ 6 h 42"/>
                  <a:gd name="T4" fmla="*/ 0 w 42"/>
                  <a:gd name="T5" fmla="*/ 6 h 42"/>
                  <a:gd name="T6" fmla="*/ 6 w 42"/>
                  <a:gd name="T7" fmla="*/ 12 h 42"/>
                  <a:gd name="T8" fmla="*/ 12 w 42"/>
                  <a:gd name="T9" fmla="*/ 18 h 42"/>
                  <a:gd name="T10" fmla="*/ 18 w 42"/>
                  <a:gd name="T11" fmla="*/ 30 h 42"/>
                  <a:gd name="T12" fmla="*/ 18 w 42"/>
                  <a:gd name="T13" fmla="*/ 42 h 42"/>
                  <a:gd name="T14" fmla="*/ 24 w 42"/>
                  <a:gd name="T15" fmla="*/ 42 h 42"/>
                  <a:gd name="T16" fmla="*/ 30 w 42"/>
                  <a:gd name="T17" fmla="*/ 42 h 42"/>
                  <a:gd name="T18" fmla="*/ 30 w 42"/>
                  <a:gd name="T19" fmla="*/ 36 h 42"/>
                  <a:gd name="T20" fmla="*/ 42 w 42"/>
                  <a:gd name="T21" fmla="*/ 30 h 42"/>
                  <a:gd name="T22" fmla="*/ 30 w 42"/>
                  <a:gd name="T23" fmla="*/ 24 h 42"/>
                  <a:gd name="T24" fmla="*/ 24 w 42"/>
                  <a:gd name="T25" fmla="*/ 18 h 42"/>
                  <a:gd name="T26" fmla="*/ 18 w 42"/>
                  <a:gd name="T27" fmla="*/ 6 h 42"/>
                  <a:gd name="T28" fmla="*/ 12 w 42"/>
                  <a:gd name="T29" fmla="*/ 0 h 42"/>
                  <a:gd name="T30" fmla="*/ 6 w 42"/>
                  <a:gd name="T31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42">
                    <a:moveTo>
                      <a:pt x="6" y="0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6" y="12"/>
                    </a:lnTo>
                    <a:lnTo>
                      <a:pt x="12" y="18"/>
                    </a:lnTo>
                    <a:lnTo>
                      <a:pt x="18" y="30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30" y="42"/>
                    </a:lnTo>
                    <a:lnTo>
                      <a:pt x="30" y="36"/>
                    </a:lnTo>
                    <a:lnTo>
                      <a:pt x="42" y="30"/>
                    </a:lnTo>
                    <a:lnTo>
                      <a:pt x="30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76" name="Freeform 346">
                <a:extLst>
                  <a:ext uri="{FF2B5EF4-FFF2-40B4-BE49-F238E27FC236}">
                    <a16:creationId xmlns:a16="http://schemas.microsoft.com/office/drawing/2014/main" id="{AB662FBC-2787-4823-AD23-B4CE126B178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53" y="1252"/>
                <a:ext cx="204" cy="143"/>
              </a:xfrm>
              <a:custGeom>
                <a:avLst/>
                <a:gdLst>
                  <a:gd name="T0" fmla="*/ 120 w 204"/>
                  <a:gd name="T1" fmla="*/ 18 h 143"/>
                  <a:gd name="T2" fmla="*/ 114 w 204"/>
                  <a:gd name="T3" fmla="*/ 18 h 143"/>
                  <a:gd name="T4" fmla="*/ 114 w 204"/>
                  <a:gd name="T5" fmla="*/ 18 h 143"/>
                  <a:gd name="T6" fmla="*/ 102 w 204"/>
                  <a:gd name="T7" fmla="*/ 18 h 143"/>
                  <a:gd name="T8" fmla="*/ 96 w 204"/>
                  <a:gd name="T9" fmla="*/ 24 h 143"/>
                  <a:gd name="T10" fmla="*/ 96 w 204"/>
                  <a:gd name="T11" fmla="*/ 30 h 143"/>
                  <a:gd name="T12" fmla="*/ 90 w 204"/>
                  <a:gd name="T13" fmla="*/ 30 h 143"/>
                  <a:gd name="T14" fmla="*/ 84 w 204"/>
                  <a:gd name="T15" fmla="*/ 30 h 143"/>
                  <a:gd name="T16" fmla="*/ 84 w 204"/>
                  <a:gd name="T17" fmla="*/ 36 h 143"/>
                  <a:gd name="T18" fmla="*/ 78 w 204"/>
                  <a:gd name="T19" fmla="*/ 42 h 143"/>
                  <a:gd name="T20" fmla="*/ 72 w 204"/>
                  <a:gd name="T21" fmla="*/ 42 h 143"/>
                  <a:gd name="T22" fmla="*/ 66 w 204"/>
                  <a:gd name="T23" fmla="*/ 48 h 143"/>
                  <a:gd name="T24" fmla="*/ 60 w 204"/>
                  <a:gd name="T25" fmla="*/ 54 h 143"/>
                  <a:gd name="T26" fmla="*/ 66 w 204"/>
                  <a:gd name="T27" fmla="*/ 60 h 143"/>
                  <a:gd name="T28" fmla="*/ 54 w 204"/>
                  <a:gd name="T29" fmla="*/ 72 h 143"/>
                  <a:gd name="T30" fmla="*/ 42 w 204"/>
                  <a:gd name="T31" fmla="*/ 78 h 143"/>
                  <a:gd name="T32" fmla="*/ 48 w 204"/>
                  <a:gd name="T33" fmla="*/ 78 h 143"/>
                  <a:gd name="T34" fmla="*/ 48 w 204"/>
                  <a:gd name="T35" fmla="*/ 84 h 143"/>
                  <a:gd name="T36" fmla="*/ 36 w 204"/>
                  <a:gd name="T37" fmla="*/ 84 h 143"/>
                  <a:gd name="T38" fmla="*/ 30 w 204"/>
                  <a:gd name="T39" fmla="*/ 90 h 143"/>
                  <a:gd name="T40" fmla="*/ 18 w 204"/>
                  <a:gd name="T41" fmla="*/ 84 h 143"/>
                  <a:gd name="T42" fmla="*/ 24 w 204"/>
                  <a:gd name="T43" fmla="*/ 90 h 143"/>
                  <a:gd name="T44" fmla="*/ 18 w 204"/>
                  <a:gd name="T45" fmla="*/ 96 h 143"/>
                  <a:gd name="T46" fmla="*/ 12 w 204"/>
                  <a:gd name="T47" fmla="*/ 96 h 143"/>
                  <a:gd name="T48" fmla="*/ 6 w 204"/>
                  <a:gd name="T49" fmla="*/ 96 h 143"/>
                  <a:gd name="T50" fmla="*/ 12 w 204"/>
                  <a:gd name="T51" fmla="*/ 102 h 143"/>
                  <a:gd name="T52" fmla="*/ 6 w 204"/>
                  <a:gd name="T53" fmla="*/ 108 h 143"/>
                  <a:gd name="T54" fmla="*/ 12 w 204"/>
                  <a:gd name="T55" fmla="*/ 108 h 143"/>
                  <a:gd name="T56" fmla="*/ 24 w 204"/>
                  <a:gd name="T57" fmla="*/ 108 h 143"/>
                  <a:gd name="T58" fmla="*/ 0 w 204"/>
                  <a:gd name="T59" fmla="*/ 108 h 143"/>
                  <a:gd name="T60" fmla="*/ 0 w 204"/>
                  <a:gd name="T61" fmla="*/ 114 h 143"/>
                  <a:gd name="T62" fmla="*/ 6 w 204"/>
                  <a:gd name="T63" fmla="*/ 120 h 143"/>
                  <a:gd name="T64" fmla="*/ 12 w 204"/>
                  <a:gd name="T65" fmla="*/ 114 h 143"/>
                  <a:gd name="T66" fmla="*/ 12 w 204"/>
                  <a:gd name="T67" fmla="*/ 114 h 143"/>
                  <a:gd name="T68" fmla="*/ 6 w 204"/>
                  <a:gd name="T69" fmla="*/ 125 h 143"/>
                  <a:gd name="T70" fmla="*/ 12 w 204"/>
                  <a:gd name="T71" fmla="*/ 125 h 143"/>
                  <a:gd name="T72" fmla="*/ 6 w 204"/>
                  <a:gd name="T73" fmla="*/ 131 h 143"/>
                  <a:gd name="T74" fmla="*/ 30 w 204"/>
                  <a:gd name="T75" fmla="*/ 143 h 143"/>
                  <a:gd name="T76" fmla="*/ 48 w 204"/>
                  <a:gd name="T77" fmla="*/ 125 h 143"/>
                  <a:gd name="T78" fmla="*/ 60 w 204"/>
                  <a:gd name="T79" fmla="*/ 131 h 143"/>
                  <a:gd name="T80" fmla="*/ 66 w 204"/>
                  <a:gd name="T81" fmla="*/ 108 h 143"/>
                  <a:gd name="T82" fmla="*/ 60 w 204"/>
                  <a:gd name="T83" fmla="*/ 90 h 143"/>
                  <a:gd name="T84" fmla="*/ 78 w 204"/>
                  <a:gd name="T85" fmla="*/ 72 h 143"/>
                  <a:gd name="T86" fmla="*/ 78 w 204"/>
                  <a:gd name="T87" fmla="*/ 54 h 143"/>
                  <a:gd name="T88" fmla="*/ 90 w 204"/>
                  <a:gd name="T89" fmla="*/ 36 h 143"/>
                  <a:gd name="T90" fmla="*/ 120 w 204"/>
                  <a:gd name="T91" fmla="*/ 30 h 143"/>
                  <a:gd name="T92" fmla="*/ 126 w 204"/>
                  <a:gd name="T93" fmla="*/ 18 h 143"/>
                  <a:gd name="T94" fmla="*/ 156 w 204"/>
                  <a:gd name="T95" fmla="*/ 24 h 143"/>
                  <a:gd name="T96" fmla="*/ 174 w 204"/>
                  <a:gd name="T97" fmla="*/ 12 h 143"/>
                  <a:gd name="T98" fmla="*/ 198 w 204"/>
                  <a:gd name="T99" fmla="*/ 18 h 143"/>
                  <a:gd name="T100" fmla="*/ 198 w 204"/>
                  <a:gd name="T101" fmla="*/ 12 h 143"/>
                  <a:gd name="T102" fmla="*/ 204 w 204"/>
                  <a:gd name="T103" fmla="*/ 6 h 143"/>
                  <a:gd name="T104" fmla="*/ 180 w 204"/>
                  <a:gd name="T105" fmla="*/ 6 h 143"/>
                  <a:gd name="T106" fmla="*/ 180 w 204"/>
                  <a:gd name="T107" fmla="*/ 6 h 143"/>
                  <a:gd name="T108" fmla="*/ 174 w 204"/>
                  <a:gd name="T109" fmla="*/ 0 h 143"/>
                  <a:gd name="T110" fmla="*/ 156 w 204"/>
                  <a:gd name="T111" fmla="*/ 12 h 143"/>
                  <a:gd name="T112" fmla="*/ 150 w 204"/>
                  <a:gd name="T113" fmla="*/ 0 h 143"/>
                  <a:gd name="T114" fmla="*/ 132 w 204"/>
                  <a:gd name="T115" fmla="*/ 12 h 143"/>
                  <a:gd name="T116" fmla="*/ 132 w 204"/>
                  <a:gd name="T117" fmla="*/ 12 h 143"/>
                  <a:gd name="T118" fmla="*/ 120 w 204"/>
                  <a:gd name="T119" fmla="*/ 1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04" h="143">
                    <a:moveTo>
                      <a:pt x="120" y="12"/>
                    </a:moveTo>
                    <a:lnTo>
                      <a:pt x="120" y="18"/>
                    </a:lnTo>
                    <a:lnTo>
                      <a:pt x="120" y="18"/>
                    </a:lnTo>
                    <a:lnTo>
                      <a:pt x="120" y="12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4" y="12"/>
                    </a:lnTo>
                    <a:lnTo>
                      <a:pt x="108" y="18"/>
                    </a:lnTo>
                    <a:lnTo>
                      <a:pt x="114" y="18"/>
                    </a:lnTo>
                    <a:lnTo>
                      <a:pt x="108" y="18"/>
                    </a:lnTo>
                    <a:lnTo>
                      <a:pt x="108" y="18"/>
                    </a:lnTo>
                    <a:lnTo>
                      <a:pt x="102" y="18"/>
                    </a:lnTo>
                    <a:lnTo>
                      <a:pt x="102" y="18"/>
                    </a:lnTo>
                    <a:lnTo>
                      <a:pt x="102" y="24"/>
                    </a:lnTo>
                    <a:lnTo>
                      <a:pt x="96" y="24"/>
                    </a:lnTo>
                    <a:lnTo>
                      <a:pt x="90" y="30"/>
                    </a:lnTo>
                    <a:lnTo>
                      <a:pt x="96" y="30"/>
                    </a:lnTo>
                    <a:lnTo>
                      <a:pt x="96" y="30"/>
                    </a:lnTo>
                    <a:lnTo>
                      <a:pt x="90" y="30"/>
                    </a:lnTo>
                    <a:lnTo>
                      <a:pt x="90" y="30"/>
                    </a:lnTo>
                    <a:lnTo>
                      <a:pt x="90" y="30"/>
                    </a:lnTo>
                    <a:lnTo>
                      <a:pt x="90" y="36"/>
                    </a:lnTo>
                    <a:lnTo>
                      <a:pt x="84" y="30"/>
                    </a:lnTo>
                    <a:lnTo>
                      <a:pt x="84" y="30"/>
                    </a:lnTo>
                    <a:lnTo>
                      <a:pt x="78" y="36"/>
                    </a:lnTo>
                    <a:lnTo>
                      <a:pt x="84" y="36"/>
                    </a:lnTo>
                    <a:lnTo>
                      <a:pt x="84" y="36"/>
                    </a:lnTo>
                    <a:lnTo>
                      <a:pt x="84" y="36"/>
                    </a:lnTo>
                    <a:lnTo>
                      <a:pt x="78" y="36"/>
                    </a:lnTo>
                    <a:lnTo>
                      <a:pt x="78" y="42"/>
                    </a:lnTo>
                    <a:lnTo>
                      <a:pt x="84" y="42"/>
                    </a:lnTo>
                    <a:lnTo>
                      <a:pt x="78" y="42"/>
                    </a:lnTo>
                    <a:lnTo>
                      <a:pt x="72" y="42"/>
                    </a:lnTo>
                    <a:lnTo>
                      <a:pt x="66" y="48"/>
                    </a:lnTo>
                    <a:lnTo>
                      <a:pt x="66" y="48"/>
                    </a:lnTo>
                    <a:lnTo>
                      <a:pt x="66" y="48"/>
                    </a:lnTo>
                    <a:lnTo>
                      <a:pt x="72" y="54"/>
                    </a:lnTo>
                    <a:lnTo>
                      <a:pt x="66" y="54"/>
                    </a:lnTo>
                    <a:lnTo>
                      <a:pt x="60" y="54"/>
                    </a:lnTo>
                    <a:lnTo>
                      <a:pt x="60" y="60"/>
                    </a:lnTo>
                    <a:lnTo>
                      <a:pt x="60" y="60"/>
                    </a:lnTo>
                    <a:lnTo>
                      <a:pt x="66" y="60"/>
                    </a:lnTo>
                    <a:lnTo>
                      <a:pt x="54" y="66"/>
                    </a:lnTo>
                    <a:lnTo>
                      <a:pt x="60" y="66"/>
                    </a:lnTo>
                    <a:lnTo>
                      <a:pt x="54" y="72"/>
                    </a:lnTo>
                    <a:lnTo>
                      <a:pt x="54" y="72"/>
                    </a:lnTo>
                    <a:lnTo>
                      <a:pt x="48" y="72"/>
                    </a:lnTo>
                    <a:lnTo>
                      <a:pt x="42" y="78"/>
                    </a:lnTo>
                    <a:lnTo>
                      <a:pt x="42" y="78"/>
                    </a:lnTo>
                    <a:lnTo>
                      <a:pt x="42" y="78"/>
                    </a:lnTo>
                    <a:lnTo>
                      <a:pt x="48" y="78"/>
                    </a:lnTo>
                    <a:lnTo>
                      <a:pt x="54" y="78"/>
                    </a:lnTo>
                    <a:lnTo>
                      <a:pt x="54" y="78"/>
                    </a:lnTo>
                    <a:lnTo>
                      <a:pt x="48" y="84"/>
                    </a:lnTo>
                    <a:lnTo>
                      <a:pt x="42" y="84"/>
                    </a:lnTo>
                    <a:lnTo>
                      <a:pt x="36" y="78"/>
                    </a:lnTo>
                    <a:lnTo>
                      <a:pt x="36" y="84"/>
                    </a:lnTo>
                    <a:lnTo>
                      <a:pt x="30" y="84"/>
                    </a:lnTo>
                    <a:lnTo>
                      <a:pt x="30" y="84"/>
                    </a:lnTo>
                    <a:lnTo>
                      <a:pt x="30" y="90"/>
                    </a:lnTo>
                    <a:lnTo>
                      <a:pt x="24" y="84"/>
                    </a:lnTo>
                    <a:lnTo>
                      <a:pt x="30" y="90"/>
                    </a:lnTo>
                    <a:lnTo>
                      <a:pt x="18" y="84"/>
                    </a:lnTo>
                    <a:lnTo>
                      <a:pt x="18" y="90"/>
                    </a:lnTo>
                    <a:lnTo>
                      <a:pt x="24" y="90"/>
                    </a:lnTo>
                    <a:lnTo>
                      <a:pt x="24" y="90"/>
                    </a:lnTo>
                    <a:lnTo>
                      <a:pt x="18" y="90"/>
                    </a:lnTo>
                    <a:lnTo>
                      <a:pt x="12" y="90"/>
                    </a:lnTo>
                    <a:lnTo>
                      <a:pt x="18" y="96"/>
                    </a:lnTo>
                    <a:lnTo>
                      <a:pt x="18" y="96"/>
                    </a:lnTo>
                    <a:lnTo>
                      <a:pt x="12" y="90"/>
                    </a:lnTo>
                    <a:lnTo>
                      <a:pt x="12" y="96"/>
                    </a:lnTo>
                    <a:lnTo>
                      <a:pt x="6" y="96"/>
                    </a:lnTo>
                    <a:lnTo>
                      <a:pt x="12" y="96"/>
                    </a:lnTo>
                    <a:lnTo>
                      <a:pt x="6" y="96"/>
                    </a:lnTo>
                    <a:lnTo>
                      <a:pt x="0" y="96"/>
                    </a:lnTo>
                    <a:lnTo>
                      <a:pt x="0" y="102"/>
                    </a:lnTo>
                    <a:lnTo>
                      <a:pt x="12" y="102"/>
                    </a:lnTo>
                    <a:lnTo>
                      <a:pt x="0" y="102"/>
                    </a:lnTo>
                    <a:lnTo>
                      <a:pt x="6" y="102"/>
                    </a:lnTo>
                    <a:lnTo>
                      <a:pt x="6" y="108"/>
                    </a:lnTo>
                    <a:lnTo>
                      <a:pt x="6" y="108"/>
                    </a:lnTo>
                    <a:lnTo>
                      <a:pt x="6" y="108"/>
                    </a:lnTo>
                    <a:lnTo>
                      <a:pt x="12" y="108"/>
                    </a:lnTo>
                    <a:lnTo>
                      <a:pt x="18" y="108"/>
                    </a:lnTo>
                    <a:lnTo>
                      <a:pt x="24" y="108"/>
                    </a:lnTo>
                    <a:lnTo>
                      <a:pt x="24" y="108"/>
                    </a:lnTo>
                    <a:lnTo>
                      <a:pt x="18" y="108"/>
                    </a:lnTo>
                    <a:lnTo>
                      <a:pt x="12" y="108"/>
                    </a:lnTo>
                    <a:lnTo>
                      <a:pt x="0" y="108"/>
                    </a:lnTo>
                    <a:lnTo>
                      <a:pt x="6" y="114"/>
                    </a:lnTo>
                    <a:lnTo>
                      <a:pt x="6" y="114"/>
                    </a:lnTo>
                    <a:lnTo>
                      <a:pt x="0" y="114"/>
                    </a:lnTo>
                    <a:lnTo>
                      <a:pt x="6" y="114"/>
                    </a:lnTo>
                    <a:lnTo>
                      <a:pt x="6" y="114"/>
                    </a:lnTo>
                    <a:lnTo>
                      <a:pt x="6" y="120"/>
                    </a:lnTo>
                    <a:lnTo>
                      <a:pt x="6" y="120"/>
                    </a:lnTo>
                    <a:lnTo>
                      <a:pt x="12" y="120"/>
                    </a:lnTo>
                    <a:lnTo>
                      <a:pt x="12" y="114"/>
                    </a:lnTo>
                    <a:lnTo>
                      <a:pt x="18" y="114"/>
                    </a:lnTo>
                    <a:lnTo>
                      <a:pt x="12" y="120"/>
                    </a:lnTo>
                    <a:lnTo>
                      <a:pt x="12" y="114"/>
                    </a:lnTo>
                    <a:lnTo>
                      <a:pt x="12" y="120"/>
                    </a:lnTo>
                    <a:lnTo>
                      <a:pt x="12" y="120"/>
                    </a:lnTo>
                    <a:lnTo>
                      <a:pt x="6" y="125"/>
                    </a:lnTo>
                    <a:lnTo>
                      <a:pt x="6" y="125"/>
                    </a:lnTo>
                    <a:lnTo>
                      <a:pt x="12" y="125"/>
                    </a:lnTo>
                    <a:lnTo>
                      <a:pt x="12" y="125"/>
                    </a:lnTo>
                    <a:lnTo>
                      <a:pt x="12" y="125"/>
                    </a:lnTo>
                    <a:lnTo>
                      <a:pt x="12" y="131"/>
                    </a:lnTo>
                    <a:lnTo>
                      <a:pt x="6" y="131"/>
                    </a:lnTo>
                    <a:lnTo>
                      <a:pt x="12" y="137"/>
                    </a:lnTo>
                    <a:lnTo>
                      <a:pt x="18" y="143"/>
                    </a:lnTo>
                    <a:lnTo>
                      <a:pt x="30" y="143"/>
                    </a:lnTo>
                    <a:lnTo>
                      <a:pt x="42" y="131"/>
                    </a:lnTo>
                    <a:lnTo>
                      <a:pt x="48" y="131"/>
                    </a:lnTo>
                    <a:lnTo>
                      <a:pt x="48" y="125"/>
                    </a:lnTo>
                    <a:lnTo>
                      <a:pt x="54" y="120"/>
                    </a:lnTo>
                    <a:lnTo>
                      <a:pt x="54" y="131"/>
                    </a:lnTo>
                    <a:lnTo>
                      <a:pt x="60" y="131"/>
                    </a:lnTo>
                    <a:lnTo>
                      <a:pt x="66" y="120"/>
                    </a:lnTo>
                    <a:lnTo>
                      <a:pt x="66" y="114"/>
                    </a:lnTo>
                    <a:lnTo>
                      <a:pt x="66" y="108"/>
                    </a:lnTo>
                    <a:lnTo>
                      <a:pt x="72" y="108"/>
                    </a:lnTo>
                    <a:lnTo>
                      <a:pt x="60" y="102"/>
                    </a:lnTo>
                    <a:lnTo>
                      <a:pt x="60" y="90"/>
                    </a:lnTo>
                    <a:lnTo>
                      <a:pt x="60" y="78"/>
                    </a:lnTo>
                    <a:lnTo>
                      <a:pt x="72" y="72"/>
                    </a:lnTo>
                    <a:lnTo>
                      <a:pt x="78" y="72"/>
                    </a:lnTo>
                    <a:lnTo>
                      <a:pt x="72" y="72"/>
                    </a:lnTo>
                    <a:lnTo>
                      <a:pt x="78" y="54"/>
                    </a:lnTo>
                    <a:lnTo>
                      <a:pt x="78" y="54"/>
                    </a:lnTo>
                    <a:lnTo>
                      <a:pt x="84" y="48"/>
                    </a:lnTo>
                    <a:lnTo>
                      <a:pt x="90" y="42"/>
                    </a:lnTo>
                    <a:lnTo>
                      <a:pt x="90" y="36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20" y="30"/>
                    </a:lnTo>
                    <a:lnTo>
                      <a:pt x="120" y="18"/>
                    </a:lnTo>
                    <a:lnTo>
                      <a:pt x="120" y="18"/>
                    </a:lnTo>
                    <a:lnTo>
                      <a:pt x="126" y="18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6" y="24"/>
                    </a:lnTo>
                    <a:lnTo>
                      <a:pt x="162" y="24"/>
                    </a:lnTo>
                    <a:lnTo>
                      <a:pt x="162" y="12"/>
                    </a:lnTo>
                    <a:lnTo>
                      <a:pt x="174" y="12"/>
                    </a:lnTo>
                    <a:lnTo>
                      <a:pt x="186" y="12"/>
                    </a:lnTo>
                    <a:lnTo>
                      <a:pt x="186" y="18"/>
                    </a:lnTo>
                    <a:lnTo>
                      <a:pt x="198" y="18"/>
                    </a:lnTo>
                    <a:lnTo>
                      <a:pt x="204" y="18"/>
                    </a:lnTo>
                    <a:lnTo>
                      <a:pt x="204" y="12"/>
                    </a:lnTo>
                    <a:lnTo>
                      <a:pt x="198" y="12"/>
                    </a:lnTo>
                    <a:lnTo>
                      <a:pt x="192" y="12"/>
                    </a:lnTo>
                    <a:lnTo>
                      <a:pt x="186" y="12"/>
                    </a:lnTo>
                    <a:lnTo>
                      <a:pt x="204" y="6"/>
                    </a:lnTo>
                    <a:lnTo>
                      <a:pt x="192" y="6"/>
                    </a:lnTo>
                    <a:lnTo>
                      <a:pt x="186" y="6"/>
                    </a:lnTo>
                    <a:lnTo>
                      <a:pt x="180" y="6"/>
                    </a:lnTo>
                    <a:lnTo>
                      <a:pt x="180" y="12"/>
                    </a:lnTo>
                    <a:lnTo>
                      <a:pt x="180" y="6"/>
                    </a:lnTo>
                    <a:lnTo>
                      <a:pt x="180" y="6"/>
                    </a:lnTo>
                    <a:lnTo>
                      <a:pt x="174" y="6"/>
                    </a:lnTo>
                    <a:lnTo>
                      <a:pt x="174" y="0"/>
                    </a:lnTo>
                    <a:lnTo>
                      <a:pt x="174" y="0"/>
                    </a:lnTo>
                    <a:lnTo>
                      <a:pt x="168" y="6"/>
                    </a:lnTo>
                    <a:lnTo>
                      <a:pt x="162" y="0"/>
                    </a:lnTo>
                    <a:lnTo>
                      <a:pt x="156" y="12"/>
                    </a:lnTo>
                    <a:lnTo>
                      <a:pt x="156" y="6"/>
                    </a:lnTo>
                    <a:lnTo>
                      <a:pt x="156" y="0"/>
                    </a:lnTo>
                    <a:lnTo>
                      <a:pt x="150" y="0"/>
                    </a:lnTo>
                    <a:lnTo>
                      <a:pt x="150" y="6"/>
                    </a:lnTo>
                    <a:lnTo>
                      <a:pt x="144" y="12"/>
                    </a:lnTo>
                    <a:lnTo>
                      <a:pt x="132" y="12"/>
                    </a:lnTo>
                    <a:lnTo>
                      <a:pt x="138" y="6"/>
                    </a:lnTo>
                    <a:lnTo>
                      <a:pt x="126" y="12"/>
                    </a:lnTo>
                    <a:lnTo>
                      <a:pt x="132" y="12"/>
                    </a:lnTo>
                    <a:lnTo>
                      <a:pt x="132" y="12"/>
                    </a:lnTo>
                    <a:lnTo>
                      <a:pt x="126" y="12"/>
                    </a:lnTo>
                    <a:lnTo>
                      <a:pt x="120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77" name="Freeform 347">
                <a:extLst>
                  <a:ext uri="{FF2B5EF4-FFF2-40B4-BE49-F238E27FC236}">
                    <a16:creationId xmlns:a16="http://schemas.microsoft.com/office/drawing/2014/main" id="{33A30B46-AB26-4959-836E-676DA04FA2C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89" y="1168"/>
                <a:ext cx="72" cy="30"/>
              </a:xfrm>
              <a:custGeom>
                <a:avLst/>
                <a:gdLst>
                  <a:gd name="T0" fmla="*/ 18 w 72"/>
                  <a:gd name="T1" fmla="*/ 0 h 30"/>
                  <a:gd name="T2" fmla="*/ 6 w 72"/>
                  <a:gd name="T3" fmla="*/ 0 h 30"/>
                  <a:gd name="T4" fmla="*/ 0 w 72"/>
                  <a:gd name="T5" fmla="*/ 0 h 30"/>
                  <a:gd name="T6" fmla="*/ 0 w 72"/>
                  <a:gd name="T7" fmla="*/ 6 h 30"/>
                  <a:gd name="T8" fmla="*/ 6 w 72"/>
                  <a:gd name="T9" fmla="*/ 6 h 30"/>
                  <a:gd name="T10" fmla="*/ 6 w 72"/>
                  <a:gd name="T11" fmla="*/ 6 h 30"/>
                  <a:gd name="T12" fmla="*/ 0 w 72"/>
                  <a:gd name="T13" fmla="*/ 6 h 30"/>
                  <a:gd name="T14" fmla="*/ 12 w 72"/>
                  <a:gd name="T15" fmla="*/ 12 h 30"/>
                  <a:gd name="T16" fmla="*/ 18 w 72"/>
                  <a:gd name="T17" fmla="*/ 18 h 30"/>
                  <a:gd name="T18" fmla="*/ 24 w 72"/>
                  <a:gd name="T19" fmla="*/ 12 h 30"/>
                  <a:gd name="T20" fmla="*/ 30 w 72"/>
                  <a:gd name="T21" fmla="*/ 12 h 30"/>
                  <a:gd name="T22" fmla="*/ 30 w 72"/>
                  <a:gd name="T23" fmla="*/ 12 h 30"/>
                  <a:gd name="T24" fmla="*/ 36 w 72"/>
                  <a:gd name="T25" fmla="*/ 12 h 30"/>
                  <a:gd name="T26" fmla="*/ 36 w 72"/>
                  <a:gd name="T27" fmla="*/ 12 h 30"/>
                  <a:gd name="T28" fmla="*/ 18 w 72"/>
                  <a:gd name="T29" fmla="*/ 18 h 30"/>
                  <a:gd name="T30" fmla="*/ 18 w 72"/>
                  <a:gd name="T31" fmla="*/ 18 h 30"/>
                  <a:gd name="T32" fmla="*/ 42 w 72"/>
                  <a:gd name="T33" fmla="*/ 18 h 30"/>
                  <a:gd name="T34" fmla="*/ 30 w 72"/>
                  <a:gd name="T35" fmla="*/ 18 h 30"/>
                  <a:gd name="T36" fmla="*/ 36 w 72"/>
                  <a:gd name="T37" fmla="*/ 24 h 30"/>
                  <a:gd name="T38" fmla="*/ 24 w 72"/>
                  <a:gd name="T39" fmla="*/ 24 h 30"/>
                  <a:gd name="T40" fmla="*/ 36 w 72"/>
                  <a:gd name="T41" fmla="*/ 24 h 30"/>
                  <a:gd name="T42" fmla="*/ 42 w 72"/>
                  <a:gd name="T43" fmla="*/ 30 h 30"/>
                  <a:gd name="T44" fmla="*/ 42 w 72"/>
                  <a:gd name="T45" fmla="*/ 30 h 30"/>
                  <a:gd name="T46" fmla="*/ 48 w 72"/>
                  <a:gd name="T47" fmla="*/ 24 h 30"/>
                  <a:gd name="T48" fmla="*/ 54 w 72"/>
                  <a:gd name="T49" fmla="*/ 18 h 30"/>
                  <a:gd name="T50" fmla="*/ 54 w 72"/>
                  <a:gd name="T51" fmla="*/ 12 h 30"/>
                  <a:gd name="T52" fmla="*/ 72 w 72"/>
                  <a:gd name="T53" fmla="*/ 12 h 30"/>
                  <a:gd name="T54" fmla="*/ 54 w 72"/>
                  <a:gd name="T55" fmla="*/ 6 h 30"/>
                  <a:gd name="T56" fmla="*/ 48 w 72"/>
                  <a:gd name="T57" fmla="*/ 6 h 30"/>
                  <a:gd name="T58" fmla="*/ 48 w 72"/>
                  <a:gd name="T59" fmla="*/ 6 h 30"/>
                  <a:gd name="T60" fmla="*/ 42 w 72"/>
                  <a:gd name="T61" fmla="*/ 0 h 30"/>
                  <a:gd name="T62" fmla="*/ 36 w 72"/>
                  <a:gd name="T63" fmla="*/ 0 h 30"/>
                  <a:gd name="T64" fmla="*/ 36 w 72"/>
                  <a:gd name="T65" fmla="*/ 12 h 30"/>
                  <a:gd name="T66" fmla="*/ 24 w 72"/>
                  <a:gd name="T67" fmla="*/ 0 h 30"/>
                  <a:gd name="T68" fmla="*/ 18 w 72"/>
                  <a:gd name="T69" fmla="*/ 6 h 30"/>
                  <a:gd name="T70" fmla="*/ 12 w 72"/>
                  <a:gd name="T71" fmla="*/ 6 h 30"/>
                  <a:gd name="T72" fmla="*/ 18 w 72"/>
                  <a:gd name="T7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2" h="30">
                    <a:moveTo>
                      <a:pt x="18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12" y="12"/>
                    </a:lnTo>
                    <a:lnTo>
                      <a:pt x="18" y="18"/>
                    </a:lnTo>
                    <a:lnTo>
                      <a:pt x="24" y="12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42" y="18"/>
                    </a:lnTo>
                    <a:lnTo>
                      <a:pt x="30" y="18"/>
                    </a:lnTo>
                    <a:lnTo>
                      <a:pt x="36" y="24"/>
                    </a:lnTo>
                    <a:lnTo>
                      <a:pt x="24" y="24"/>
                    </a:lnTo>
                    <a:lnTo>
                      <a:pt x="36" y="24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8" y="24"/>
                    </a:lnTo>
                    <a:lnTo>
                      <a:pt x="54" y="18"/>
                    </a:lnTo>
                    <a:lnTo>
                      <a:pt x="54" y="12"/>
                    </a:lnTo>
                    <a:lnTo>
                      <a:pt x="72" y="12"/>
                    </a:lnTo>
                    <a:lnTo>
                      <a:pt x="54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36" y="12"/>
                    </a:lnTo>
                    <a:lnTo>
                      <a:pt x="24" y="0"/>
                    </a:lnTo>
                    <a:lnTo>
                      <a:pt x="18" y="6"/>
                    </a:lnTo>
                    <a:lnTo>
                      <a:pt x="12" y="6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78" name="Freeform 348">
                <a:extLst>
                  <a:ext uri="{FF2B5EF4-FFF2-40B4-BE49-F238E27FC236}">
                    <a16:creationId xmlns:a16="http://schemas.microsoft.com/office/drawing/2014/main" id="{11D736F1-1A21-48D3-B1D0-50016F84653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37" y="1162"/>
                <a:ext cx="60" cy="12"/>
              </a:xfrm>
              <a:custGeom>
                <a:avLst/>
                <a:gdLst>
                  <a:gd name="T0" fmla="*/ 24 w 60"/>
                  <a:gd name="T1" fmla="*/ 6 h 12"/>
                  <a:gd name="T2" fmla="*/ 6 w 60"/>
                  <a:gd name="T3" fmla="*/ 6 h 12"/>
                  <a:gd name="T4" fmla="*/ 6 w 60"/>
                  <a:gd name="T5" fmla="*/ 6 h 12"/>
                  <a:gd name="T6" fmla="*/ 0 w 60"/>
                  <a:gd name="T7" fmla="*/ 6 h 12"/>
                  <a:gd name="T8" fmla="*/ 0 w 60"/>
                  <a:gd name="T9" fmla="*/ 6 h 12"/>
                  <a:gd name="T10" fmla="*/ 24 w 60"/>
                  <a:gd name="T11" fmla="*/ 6 h 12"/>
                  <a:gd name="T12" fmla="*/ 12 w 60"/>
                  <a:gd name="T13" fmla="*/ 12 h 12"/>
                  <a:gd name="T14" fmla="*/ 30 w 60"/>
                  <a:gd name="T15" fmla="*/ 12 h 12"/>
                  <a:gd name="T16" fmla="*/ 48 w 60"/>
                  <a:gd name="T17" fmla="*/ 12 h 12"/>
                  <a:gd name="T18" fmla="*/ 60 w 60"/>
                  <a:gd name="T19" fmla="*/ 6 h 12"/>
                  <a:gd name="T20" fmla="*/ 54 w 60"/>
                  <a:gd name="T21" fmla="*/ 6 h 12"/>
                  <a:gd name="T22" fmla="*/ 36 w 60"/>
                  <a:gd name="T23" fmla="*/ 6 h 12"/>
                  <a:gd name="T24" fmla="*/ 30 w 60"/>
                  <a:gd name="T25" fmla="*/ 6 h 12"/>
                  <a:gd name="T26" fmla="*/ 30 w 60"/>
                  <a:gd name="T27" fmla="*/ 0 h 12"/>
                  <a:gd name="T28" fmla="*/ 24 w 60"/>
                  <a:gd name="T29" fmla="*/ 6 h 12"/>
                  <a:gd name="T30" fmla="*/ 24 w 60"/>
                  <a:gd name="T3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2">
                    <a:moveTo>
                      <a:pt x="24" y="6"/>
                    </a:moveTo>
                    <a:lnTo>
                      <a:pt x="6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4" y="6"/>
                    </a:lnTo>
                    <a:lnTo>
                      <a:pt x="12" y="12"/>
                    </a:lnTo>
                    <a:lnTo>
                      <a:pt x="30" y="12"/>
                    </a:lnTo>
                    <a:lnTo>
                      <a:pt x="48" y="12"/>
                    </a:lnTo>
                    <a:lnTo>
                      <a:pt x="60" y="6"/>
                    </a:lnTo>
                    <a:lnTo>
                      <a:pt x="54" y="6"/>
                    </a:lnTo>
                    <a:lnTo>
                      <a:pt x="36" y="6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79" name="Freeform 349">
                <a:extLst>
                  <a:ext uri="{FF2B5EF4-FFF2-40B4-BE49-F238E27FC236}">
                    <a16:creationId xmlns:a16="http://schemas.microsoft.com/office/drawing/2014/main" id="{EB408869-E95F-43EF-B54A-2F4769A2511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61" y="1186"/>
                <a:ext cx="24" cy="6"/>
              </a:xfrm>
              <a:custGeom>
                <a:avLst/>
                <a:gdLst>
                  <a:gd name="T0" fmla="*/ 18 w 24"/>
                  <a:gd name="T1" fmla="*/ 6 h 6"/>
                  <a:gd name="T2" fmla="*/ 12 w 24"/>
                  <a:gd name="T3" fmla="*/ 6 h 6"/>
                  <a:gd name="T4" fmla="*/ 0 w 24"/>
                  <a:gd name="T5" fmla="*/ 6 h 6"/>
                  <a:gd name="T6" fmla="*/ 0 w 24"/>
                  <a:gd name="T7" fmla="*/ 0 h 6"/>
                  <a:gd name="T8" fmla="*/ 0 w 24"/>
                  <a:gd name="T9" fmla="*/ 0 h 6"/>
                  <a:gd name="T10" fmla="*/ 12 w 24"/>
                  <a:gd name="T11" fmla="*/ 0 h 6"/>
                  <a:gd name="T12" fmla="*/ 24 w 24"/>
                  <a:gd name="T13" fmla="*/ 0 h 6"/>
                  <a:gd name="T14" fmla="*/ 18 w 24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6">
                    <a:moveTo>
                      <a:pt x="18" y="6"/>
                    </a:moveTo>
                    <a:lnTo>
                      <a:pt x="12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80" name="Freeform 350">
                <a:extLst>
                  <a:ext uri="{FF2B5EF4-FFF2-40B4-BE49-F238E27FC236}">
                    <a16:creationId xmlns:a16="http://schemas.microsoft.com/office/drawing/2014/main" id="{417746B4-D351-42F3-832E-F863461D434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31" y="1276"/>
                <a:ext cx="12" cy="6"/>
              </a:xfrm>
              <a:custGeom>
                <a:avLst/>
                <a:gdLst>
                  <a:gd name="T0" fmla="*/ 6 w 12"/>
                  <a:gd name="T1" fmla="*/ 0 h 6"/>
                  <a:gd name="T2" fmla="*/ 6 w 12"/>
                  <a:gd name="T3" fmla="*/ 6 h 6"/>
                  <a:gd name="T4" fmla="*/ 0 w 12"/>
                  <a:gd name="T5" fmla="*/ 6 h 6"/>
                  <a:gd name="T6" fmla="*/ 6 w 12"/>
                  <a:gd name="T7" fmla="*/ 6 h 6"/>
                  <a:gd name="T8" fmla="*/ 6 w 12"/>
                  <a:gd name="T9" fmla="*/ 6 h 6"/>
                  <a:gd name="T10" fmla="*/ 12 w 12"/>
                  <a:gd name="T11" fmla="*/ 0 h 6"/>
                  <a:gd name="T12" fmla="*/ 6 w 12"/>
                  <a:gd name="T13" fmla="*/ 0 h 6"/>
                  <a:gd name="T14" fmla="*/ 6 w 1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6">
                    <a:moveTo>
                      <a:pt x="6" y="0"/>
                    </a:moveTo>
                    <a:lnTo>
                      <a:pt x="6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81" name="Freeform 351">
                <a:extLst>
                  <a:ext uri="{FF2B5EF4-FFF2-40B4-BE49-F238E27FC236}">
                    <a16:creationId xmlns:a16="http://schemas.microsoft.com/office/drawing/2014/main" id="{004C4CDB-70EF-4A0C-9100-1C1D89C18AB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73" y="1264"/>
                <a:ext cx="108" cy="108"/>
              </a:xfrm>
              <a:custGeom>
                <a:avLst/>
                <a:gdLst>
                  <a:gd name="T0" fmla="*/ 90 w 108"/>
                  <a:gd name="T1" fmla="*/ 60 h 108"/>
                  <a:gd name="T2" fmla="*/ 84 w 108"/>
                  <a:gd name="T3" fmla="*/ 54 h 108"/>
                  <a:gd name="T4" fmla="*/ 84 w 108"/>
                  <a:gd name="T5" fmla="*/ 42 h 108"/>
                  <a:gd name="T6" fmla="*/ 78 w 108"/>
                  <a:gd name="T7" fmla="*/ 30 h 108"/>
                  <a:gd name="T8" fmla="*/ 78 w 108"/>
                  <a:gd name="T9" fmla="*/ 24 h 108"/>
                  <a:gd name="T10" fmla="*/ 72 w 108"/>
                  <a:gd name="T11" fmla="*/ 18 h 108"/>
                  <a:gd name="T12" fmla="*/ 66 w 108"/>
                  <a:gd name="T13" fmla="*/ 12 h 108"/>
                  <a:gd name="T14" fmla="*/ 66 w 108"/>
                  <a:gd name="T15" fmla="*/ 6 h 108"/>
                  <a:gd name="T16" fmla="*/ 66 w 108"/>
                  <a:gd name="T17" fmla="*/ 0 h 108"/>
                  <a:gd name="T18" fmla="*/ 54 w 108"/>
                  <a:gd name="T19" fmla="*/ 0 h 108"/>
                  <a:gd name="T20" fmla="*/ 42 w 108"/>
                  <a:gd name="T21" fmla="*/ 0 h 108"/>
                  <a:gd name="T22" fmla="*/ 42 w 108"/>
                  <a:gd name="T23" fmla="*/ 12 h 108"/>
                  <a:gd name="T24" fmla="*/ 36 w 108"/>
                  <a:gd name="T25" fmla="*/ 12 h 108"/>
                  <a:gd name="T26" fmla="*/ 24 w 108"/>
                  <a:gd name="T27" fmla="*/ 12 h 108"/>
                  <a:gd name="T28" fmla="*/ 18 w 108"/>
                  <a:gd name="T29" fmla="*/ 12 h 108"/>
                  <a:gd name="T30" fmla="*/ 6 w 108"/>
                  <a:gd name="T31" fmla="*/ 6 h 108"/>
                  <a:gd name="T32" fmla="*/ 0 w 108"/>
                  <a:gd name="T33" fmla="*/ 6 h 108"/>
                  <a:gd name="T34" fmla="*/ 24 w 108"/>
                  <a:gd name="T35" fmla="*/ 18 h 108"/>
                  <a:gd name="T36" fmla="*/ 36 w 108"/>
                  <a:gd name="T37" fmla="*/ 36 h 108"/>
                  <a:gd name="T38" fmla="*/ 36 w 108"/>
                  <a:gd name="T39" fmla="*/ 42 h 108"/>
                  <a:gd name="T40" fmla="*/ 42 w 108"/>
                  <a:gd name="T41" fmla="*/ 42 h 108"/>
                  <a:gd name="T42" fmla="*/ 48 w 108"/>
                  <a:gd name="T43" fmla="*/ 48 h 108"/>
                  <a:gd name="T44" fmla="*/ 48 w 108"/>
                  <a:gd name="T45" fmla="*/ 54 h 108"/>
                  <a:gd name="T46" fmla="*/ 36 w 108"/>
                  <a:gd name="T47" fmla="*/ 66 h 108"/>
                  <a:gd name="T48" fmla="*/ 30 w 108"/>
                  <a:gd name="T49" fmla="*/ 72 h 108"/>
                  <a:gd name="T50" fmla="*/ 18 w 108"/>
                  <a:gd name="T51" fmla="*/ 72 h 108"/>
                  <a:gd name="T52" fmla="*/ 24 w 108"/>
                  <a:gd name="T53" fmla="*/ 90 h 108"/>
                  <a:gd name="T54" fmla="*/ 24 w 108"/>
                  <a:gd name="T55" fmla="*/ 102 h 108"/>
                  <a:gd name="T56" fmla="*/ 36 w 108"/>
                  <a:gd name="T57" fmla="*/ 102 h 108"/>
                  <a:gd name="T58" fmla="*/ 36 w 108"/>
                  <a:gd name="T59" fmla="*/ 108 h 108"/>
                  <a:gd name="T60" fmla="*/ 36 w 108"/>
                  <a:gd name="T61" fmla="*/ 102 h 108"/>
                  <a:gd name="T62" fmla="*/ 42 w 108"/>
                  <a:gd name="T63" fmla="*/ 108 h 108"/>
                  <a:gd name="T64" fmla="*/ 42 w 108"/>
                  <a:gd name="T65" fmla="*/ 108 h 108"/>
                  <a:gd name="T66" fmla="*/ 66 w 108"/>
                  <a:gd name="T67" fmla="*/ 102 h 108"/>
                  <a:gd name="T68" fmla="*/ 72 w 108"/>
                  <a:gd name="T69" fmla="*/ 102 h 108"/>
                  <a:gd name="T70" fmla="*/ 78 w 108"/>
                  <a:gd name="T71" fmla="*/ 102 h 108"/>
                  <a:gd name="T72" fmla="*/ 90 w 108"/>
                  <a:gd name="T73" fmla="*/ 96 h 108"/>
                  <a:gd name="T74" fmla="*/ 96 w 108"/>
                  <a:gd name="T75" fmla="*/ 90 h 108"/>
                  <a:gd name="T76" fmla="*/ 102 w 108"/>
                  <a:gd name="T77" fmla="*/ 84 h 108"/>
                  <a:gd name="T78" fmla="*/ 108 w 108"/>
                  <a:gd name="T79" fmla="*/ 78 h 108"/>
                  <a:gd name="T80" fmla="*/ 90 w 108"/>
                  <a:gd name="T81" fmla="*/ 66 h 108"/>
                  <a:gd name="T82" fmla="*/ 96 w 108"/>
                  <a:gd name="T83" fmla="*/ 66 h 108"/>
                  <a:gd name="T84" fmla="*/ 90 w 108"/>
                  <a:gd name="T85" fmla="*/ 6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8" h="108">
                    <a:moveTo>
                      <a:pt x="90" y="60"/>
                    </a:moveTo>
                    <a:lnTo>
                      <a:pt x="84" y="54"/>
                    </a:lnTo>
                    <a:lnTo>
                      <a:pt x="84" y="42"/>
                    </a:lnTo>
                    <a:lnTo>
                      <a:pt x="78" y="30"/>
                    </a:lnTo>
                    <a:lnTo>
                      <a:pt x="78" y="24"/>
                    </a:lnTo>
                    <a:lnTo>
                      <a:pt x="72" y="18"/>
                    </a:lnTo>
                    <a:lnTo>
                      <a:pt x="66" y="12"/>
                    </a:lnTo>
                    <a:lnTo>
                      <a:pt x="66" y="6"/>
                    </a:lnTo>
                    <a:lnTo>
                      <a:pt x="66" y="0"/>
                    </a:lnTo>
                    <a:lnTo>
                      <a:pt x="54" y="0"/>
                    </a:lnTo>
                    <a:lnTo>
                      <a:pt x="42" y="0"/>
                    </a:lnTo>
                    <a:lnTo>
                      <a:pt x="42" y="12"/>
                    </a:lnTo>
                    <a:lnTo>
                      <a:pt x="36" y="12"/>
                    </a:lnTo>
                    <a:lnTo>
                      <a:pt x="24" y="12"/>
                    </a:lnTo>
                    <a:lnTo>
                      <a:pt x="18" y="12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24" y="18"/>
                    </a:lnTo>
                    <a:lnTo>
                      <a:pt x="36" y="36"/>
                    </a:lnTo>
                    <a:lnTo>
                      <a:pt x="36" y="42"/>
                    </a:lnTo>
                    <a:lnTo>
                      <a:pt x="42" y="42"/>
                    </a:lnTo>
                    <a:lnTo>
                      <a:pt x="48" y="48"/>
                    </a:lnTo>
                    <a:lnTo>
                      <a:pt x="48" y="54"/>
                    </a:lnTo>
                    <a:lnTo>
                      <a:pt x="36" y="66"/>
                    </a:lnTo>
                    <a:lnTo>
                      <a:pt x="30" y="72"/>
                    </a:lnTo>
                    <a:lnTo>
                      <a:pt x="18" y="72"/>
                    </a:lnTo>
                    <a:lnTo>
                      <a:pt x="24" y="90"/>
                    </a:lnTo>
                    <a:lnTo>
                      <a:pt x="24" y="102"/>
                    </a:lnTo>
                    <a:lnTo>
                      <a:pt x="36" y="102"/>
                    </a:lnTo>
                    <a:lnTo>
                      <a:pt x="36" y="108"/>
                    </a:lnTo>
                    <a:lnTo>
                      <a:pt x="36" y="102"/>
                    </a:lnTo>
                    <a:lnTo>
                      <a:pt x="42" y="108"/>
                    </a:lnTo>
                    <a:lnTo>
                      <a:pt x="42" y="108"/>
                    </a:lnTo>
                    <a:lnTo>
                      <a:pt x="66" y="102"/>
                    </a:lnTo>
                    <a:lnTo>
                      <a:pt x="72" y="102"/>
                    </a:lnTo>
                    <a:lnTo>
                      <a:pt x="78" y="102"/>
                    </a:lnTo>
                    <a:lnTo>
                      <a:pt x="90" y="96"/>
                    </a:lnTo>
                    <a:lnTo>
                      <a:pt x="96" y="90"/>
                    </a:lnTo>
                    <a:lnTo>
                      <a:pt x="102" y="84"/>
                    </a:lnTo>
                    <a:lnTo>
                      <a:pt x="108" y="78"/>
                    </a:lnTo>
                    <a:lnTo>
                      <a:pt x="90" y="66"/>
                    </a:lnTo>
                    <a:lnTo>
                      <a:pt x="96" y="66"/>
                    </a:lnTo>
                    <a:lnTo>
                      <a:pt x="90" y="6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82" name="Freeform 352">
                <a:extLst>
                  <a:ext uri="{FF2B5EF4-FFF2-40B4-BE49-F238E27FC236}">
                    <a16:creationId xmlns:a16="http://schemas.microsoft.com/office/drawing/2014/main" id="{22280BF4-7DCD-4E97-B5E7-E993751CC32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01" y="1521"/>
                <a:ext cx="6" cy="1"/>
              </a:xfrm>
              <a:custGeom>
                <a:avLst/>
                <a:gdLst>
                  <a:gd name="T0" fmla="*/ 0 w 6"/>
                  <a:gd name="T1" fmla="*/ 0 w 6"/>
                  <a:gd name="T2" fmla="*/ 6 w 6"/>
                  <a:gd name="T3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83" name="Freeform 353">
                <a:extLst>
                  <a:ext uri="{FF2B5EF4-FFF2-40B4-BE49-F238E27FC236}">
                    <a16:creationId xmlns:a16="http://schemas.microsoft.com/office/drawing/2014/main" id="{756C84ED-E545-4E4F-8991-1CF0915A1A1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01" y="1503"/>
                <a:ext cx="78" cy="30"/>
              </a:xfrm>
              <a:custGeom>
                <a:avLst/>
                <a:gdLst>
                  <a:gd name="T0" fmla="*/ 30 w 78"/>
                  <a:gd name="T1" fmla="*/ 24 h 30"/>
                  <a:gd name="T2" fmla="*/ 18 w 78"/>
                  <a:gd name="T3" fmla="*/ 24 h 30"/>
                  <a:gd name="T4" fmla="*/ 12 w 78"/>
                  <a:gd name="T5" fmla="*/ 24 h 30"/>
                  <a:gd name="T6" fmla="*/ 6 w 78"/>
                  <a:gd name="T7" fmla="*/ 18 h 30"/>
                  <a:gd name="T8" fmla="*/ 0 w 78"/>
                  <a:gd name="T9" fmla="*/ 18 h 30"/>
                  <a:gd name="T10" fmla="*/ 0 w 78"/>
                  <a:gd name="T11" fmla="*/ 18 h 30"/>
                  <a:gd name="T12" fmla="*/ 0 w 78"/>
                  <a:gd name="T13" fmla="*/ 18 h 30"/>
                  <a:gd name="T14" fmla="*/ 6 w 78"/>
                  <a:gd name="T15" fmla="*/ 18 h 30"/>
                  <a:gd name="T16" fmla="*/ 12 w 78"/>
                  <a:gd name="T17" fmla="*/ 18 h 30"/>
                  <a:gd name="T18" fmla="*/ 12 w 78"/>
                  <a:gd name="T19" fmla="*/ 12 h 30"/>
                  <a:gd name="T20" fmla="*/ 24 w 78"/>
                  <a:gd name="T21" fmla="*/ 12 h 30"/>
                  <a:gd name="T22" fmla="*/ 36 w 78"/>
                  <a:gd name="T23" fmla="*/ 12 h 30"/>
                  <a:gd name="T24" fmla="*/ 36 w 78"/>
                  <a:gd name="T25" fmla="*/ 12 h 30"/>
                  <a:gd name="T26" fmla="*/ 36 w 78"/>
                  <a:gd name="T27" fmla="*/ 6 h 30"/>
                  <a:gd name="T28" fmla="*/ 42 w 78"/>
                  <a:gd name="T29" fmla="*/ 0 h 30"/>
                  <a:gd name="T30" fmla="*/ 48 w 78"/>
                  <a:gd name="T31" fmla="*/ 0 h 30"/>
                  <a:gd name="T32" fmla="*/ 54 w 78"/>
                  <a:gd name="T33" fmla="*/ 0 h 30"/>
                  <a:gd name="T34" fmla="*/ 72 w 78"/>
                  <a:gd name="T35" fmla="*/ 0 h 30"/>
                  <a:gd name="T36" fmla="*/ 78 w 78"/>
                  <a:gd name="T37" fmla="*/ 12 h 30"/>
                  <a:gd name="T38" fmla="*/ 72 w 78"/>
                  <a:gd name="T39" fmla="*/ 12 h 30"/>
                  <a:gd name="T40" fmla="*/ 72 w 78"/>
                  <a:gd name="T41" fmla="*/ 12 h 30"/>
                  <a:gd name="T42" fmla="*/ 66 w 78"/>
                  <a:gd name="T43" fmla="*/ 24 h 30"/>
                  <a:gd name="T44" fmla="*/ 66 w 78"/>
                  <a:gd name="T45" fmla="*/ 24 h 30"/>
                  <a:gd name="T46" fmla="*/ 48 w 78"/>
                  <a:gd name="T47" fmla="*/ 30 h 30"/>
                  <a:gd name="T48" fmla="*/ 42 w 78"/>
                  <a:gd name="T49" fmla="*/ 24 h 30"/>
                  <a:gd name="T50" fmla="*/ 30 w 78"/>
                  <a:gd name="T51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8" h="30">
                    <a:moveTo>
                      <a:pt x="30" y="24"/>
                    </a:moveTo>
                    <a:lnTo>
                      <a:pt x="18" y="24"/>
                    </a:lnTo>
                    <a:lnTo>
                      <a:pt x="12" y="24"/>
                    </a:lnTo>
                    <a:lnTo>
                      <a:pt x="6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12" y="18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72" y="0"/>
                    </a:lnTo>
                    <a:lnTo>
                      <a:pt x="78" y="12"/>
                    </a:lnTo>
                    <a:lnTo>
                      <a:pt x="72" y="12"/>
                    </a:lnTo>
                    <a:lnTo>
                      <a:pt x="72" y="12"/>
                    </a:lnTo>
                    <a:lnTo>
                      <a:pt x="66" y="24"/>
                    </a:lnTo>
                    <a:lnTo>
                      <a:pt x="66" y="24"/>
                    </a:lnTo>
                    <a:lnTo>
                      <a:pt x="48" y="30"/>
                    </a:lnTo>
                    <a:lnTo>
                      <a:pt x="42" y="24"/>
                    </a:lnTo>
                    <a:lnTo>
                      <a:pt x="30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84" name="Freeform 354">
                <a:extLst>
                  <a:ext uri="{FF2B5EF4-FFF2-40B4-BE49-F238E27FC236}">
                    <a16:creationId xmlns:a16="http://schemas.microsoft.com/office/drawing/2014/main" id="{12089EE3-E9D8-404D-B553-EA82D3CDD2D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67" y="1545"/>
                <a:ext cx="36" cy="36"/>
              </a:xfrm>
              <a:custGeom>
                <a:avLst/>
                <a:gdLst>
                  <a:gd name="T0" fmla="*/ 36 w 36"/>
                  <a:gd name="T1" fmla="*/ 6 h 36"/>
                  <a:gd name="T2" fmla="*/ 36 w 36"/>
                  <a:gd name="T3" fmla="*/ 6 h 36"/>
                  <a:gd name="T4" fmla="*/ 36 w 36"/>
                  <a:gd name="T5" fmla="*/ 6 h 36"/>
                  <a:gd name="T6" fmla="*/ 30 w 36"/>
                  <a:gd name="T7" fmla="*/ 12 h 36"/>
                  <a:gd name="T8" fmla="*/ 30 w 36"/>
                  <a:gd name="T9" fmla="*/ 12 h 36"/>
                  <a:gd name="T10" fmla="*/ 36 w 36"/>
                  <a:gd name="T11" fmla="*/ 12 h 36"/>
                  <a:gd name="T12" fmla="*/ 36 w 36"/>
                  <a:gd name="T13" fmla="*/ 18 h 36"/>
                  <a:gd name="T14" fmla="*/ 36 w 36"/>
                  <a:gd name="T15" fmla="*/ 18 h 36"/>
                  <a:gd name="T16" fmla="*/ 36 w 36"/>
                  <a:gd name="T17" fmla="*/ 18 h 36"/>
                  <a:gd name="T18" fmla="*/ 36 w 36"/>
                  <a:gd name="T19" fmla="*/ 24 h 36"/>
                  <a:gd name="T20" fmla="*/ 30 w 36"/>
                  <a:gd name="T21" fmla="*/ 24 h 36"/>
                  <a:gd name="T22" fmla="*/ 36 w 36"/>
                  <a:gd name="T23" fmla="*/ 24 h 36"/>
                  <a:gd name="T24" fmla="*/ 36 w 36"/>
                  <a:gd name="T25" fmla="*/ 24 h 36"/>
                  <a:gd name="T26" fmla="*/ 30 w 36"/>
                  <a:gd name="T27" fmla="*/ 24 h 36"/>
                  <a:gd name="T28" fmla="*/ 30 w 36"/>
                  <a:gd name="T29" fmla="*/ 30 h 36"/>
                  <a:gd name="T30" fmla="*/ 30 w 36"/>
                  <a:gd name="T31" fmla="*/ 30 h 36"/>
                  <a:gd name="T32" fmla="*/ 30 w 36"/>
                  <a:gd name="T33" fmla="*/ 36 h 36"/>
                  <a:gd name="T34" fmla="*/ 30 w 36"/>
                  <a:gd name="T35" fmla="*/ 36 h 36"/>
                  <a:gd name="T36" fmla="*/ 24 w 36"/>
                  <a:gd name="T37" fmla="*/ 30 h 36"/>
                  <a:gd name="T38" fmla="*/ 24 w 36"/>
                  <a:gd name="T39" fmla="*/ 30 h 36"/>
                  <a:gd name="T40" fmla="*/ 18 w 36"/>
                  <a:gd name="T41" fmla="*/ 30 h 36"/>
                  <a:gd name="T42" fmla="*/ 18 w 36"/>
                  <a:gd name="T43" fmla="*/ 30 h 36"/>
                  <a:gd name="T44" fmla="*/ 18 w 36"/>
                  <a:gd name="T45" fmla="*/ 24 h 36"/>
                  <a:gd name="T46" fmla="*/ 12 w 36"/>
                  <a:gd name="T47" fmla="*/ 24 h 36"/>
                  <a:gd name="T48" fmla="*/ 12 w 36"/>
                  <a:gd name="T49" fmla="*/ 24 h 36"/>
                  <a:gd name="T50" fmla="*/ 6 w 36"/>
                  <a:gd name="T51" fmla="*/ 12 h 36"/>
                  <a:gd name="T52" fmla="*/ 6 w 36"/>
                  <a:gd name="T53" fmla="*/ 12 h 36"/>
                  <a:gd name="T54" fmla="*/ 6 w 36"/>
                  <a:gd name="T55" fmla="*/ 12 h 36"/>
                  <a:gd name="T56" fmla="*/ 0 w 36"/>
                  <a:gd name="T57" fmla="*/ 6 h 36"/>
                  <a:gd name="T58" fmla="*/ 0 w 36"/>
                  <a:gd name="T59" fmla="*/ 6 h 36"/>
                  <a:gd name="T60" fmla="*/ 0 w 36"/>
                  <a:gd name="T61" fmla="*/ 0 h 36"/>
                  <a:gd name="T62" fmla="*/ 0 w 36"/>
                  <a:gd name="T63" fmla="*/ 0 h 36"/>
                  <a:gd name="T64" fmla="*/ 6 w 36"/>
                  <a:gd name="T65" fmla="*/ 6 h 36"/>
                  <a:gd name="T66" fmla="*/ 6 w 36"/>
                  <a:gd name="T67" fmla="*/ 0 h 36"/>
                  <a:gd name="T68" fmla="*/ 12 w 36"/>
                  <a:gd name="T69" fmla="*/ 0 h 36"/>
                  <a:gd name="T70" fmla="*/ 12 w 36"/>
                  <a:gd name="T71" fmla="*/ 0 h 36"/>
                  <a:gd name="T72" fmla="*/ 18 w 36"/>
                  <a:gd name="T73" fmla="*/ 6 h 36"/>
                  <a:gd name="T74" fmla="*/ 18 w 36"/>
                  <a:gd name="T75" fmla="*/ 0 h 36"/>
                  <a:gd name="T76" fmla="*/ 24 w 36"/>
                  <a:gd name="T77" fmla="*/ 0 h 36"/>
                  <a:gd name="T78" fmla="*/ 24 w 36"/>
                  <a:gd name="T79" fmla="*/ 0 h 36"/>
                  <a:gd name="T80" fmla="*/ 24 w 36"/>
                  <a:gd name="T81" fmla="*/ 0 h 36"/>
                  <a:gd name="T82" fmla="*/ 30 w 36"/>
                  <a:gd name="T83" fmla="*/ 0 h 36"/>
                  <a:gd name="T84" fmla="*/ 30 w 36"/>
                  <a:gd name="T85" fmla="*/ 6 h 36"/>
                  <a:gd name="T86" fmla="*/ 30 w 36"/>
                  <a:gd name="T87" fmla="*/ 6 h 36"/>
                  <a:gd name="T88" fmla="*/ 36 w 36"/>
                  <a:gd name="T89" fmla="*/ 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6" h="36">
                    <a:moveTo>
                      <a:pt x="36" y="6"/>
                    </a:moveTo>
                    <a:lnTo>
                      <a:pt x="36" y="6"/>
                    </a:lnTo>
                    <a:lnTo>
                      <a:pt x="36" y="6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36" y="24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0" y="24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85" name="Freeform 355">
                <a:extLst>
                  <a:ext uri="{FF2B5EF4-FFF2-40B4-BE49-F238E27FC236}">
                    <a16:creationId xmlns:a16="http://schemas.microsoft.com/office/drawing/2014/main" id="{AB8B20BD-A88C-4C42-B09B-EFDFF6D600C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43" y="1527"/>
                <a:ext cx="60" cy="48"/>
              </a:xfrm>
              <a:custGeom>
                <a:avLst/>
                <a:gdLst>
                  <a:gd name="T0" fmla="*/ 54 w 60"/>
                  <a:gd name="T1" fmla="*/ 24 h 48"/>
                  <a:gd name="T2" fmla="*/ 54 w 60"/>
                  <a:gd name="T3" fmla="*/ 24 h 48"/>
                  <a:gd name="T4" fmla="*/ 54 w 60"/>
                  <a:gd name="T5" fmla="*/ 18 h 48"/>
                  <a:gd name="T6" fmla="*/ 60 w 60"/>
                  <a:gd name="T7" fmla="*/ 18 h 48"/>
                  <a:gd name="T8" fmla="*/ 60 w 60"/>
                  <a:gd name="T9" fmla="*/ 18 h 48"/>
                  <a:gd name="T10" fmla="*/ 54 w 60"/>
                  <a:gd name="T11" fmla="*/ 18 h 48"/>
                  <a:gd name="T12" fmla="*/ 54 w 60"/>
                  <a:gd name="T13" fmla="*/ 18 h 48"/>
                  <a:gd name="T14" fmla="*/ 54 w 60"/>
                  <a:gd name="T15" fmla="*/ 18 h 48"/>
                  <a:gd name="T16" fmla="*/ 54 w 60"/>
                  <a:gd name="T17" fmla="*/ 18 h 48"/>
                  <a:gd name="T18" fmla="*/ 54 w 60"/>
                  <a:gd name="T19" fmla="*/ 12 h 48"/>
                  <a:gd name="T20" fmla="*/ 36 w 60"/>
                  <a:gd name="T21" fmla="*/ 12 h 48"/>
                  <a:gd name="T22" fmla="*/ 30 w 60"/>
                  <a:gd name="T23" fmla="*/ 0 h 48"/>
                  <a:gd name="T24" fmla="*/ 30 w 60"/>
                  <a:gd name="T25" fmla="*/ 6 h 48"/>
                  <a:gd name="T26" fmla="*/ 30 w 60"/>
                  <a:gd name="T27" fmla="*/ 6 h 48"/>
                  <a:gd name="T28" fmla="*/ 24 w 60"/>
                  <a:gd name="T29" fmla="*/ 6 h 48"/>
                  <a:gd name="T30" fmla="*/ 24 w 60"/>
                  <a:gd name="T31" fmla="*/ 6 h 48"/>
                  <a:gd name="T32" fmla="*/ 18 w 60"/>
                  <a:gd name="T33" fmla="*/ 6 h 48"/>
                  <a:gd name="T34" fmla="*/ 24 w 60"/>
                  <a:gd name="T35" fmla="*/ 6 h 48"/>
                  <a:gd name="T36" fmla="*/ 24 w 60"/>
                  <a:gd name="T37" fmla="*/ 12 h 48"/>
                  <a:gd name="T38" fmla="*/ 24 w 60"/>
                  <a:gd name="T39" fmla="*/ 12 h 48"/>
                  <a:gd name="T40" fmla="*/ 18 w 60"/>
                  <a:gd name="T41" fmla="*/ 12 h 48"/>
                  <a:gd name="T42" fmla="*/ 18 w 60"/>
                  <a:gd name="T43" fmla="*/ 12 h 48"/>
                  <a:gd name="T44" fmla="*/ 18 w 60"/>
                  <a:gd name="T45" fmla="*/ 12 h 48"/>
                  <a:gd name="T46" fmla="*/ 18 w 60"/>
                  <a:gd name="T47" fmla="*/ 18 h 48"/>
                  <a:gd name="T48" fmla="*/ 18 w 60"/>
                  <a:gd name="T49" fmla="*/ 18 h 48"/>
                  <a:gd name="T50" fmla="*/ 12 w 60"/>
                  <a:gd name="T51" fmla="*/ 18 h 48"/>
                  <a:gd name="T52" fmla="*/ 12 w 60"/>
                  <a:gd name="T53" fmla="*/ 18 h 48"/>
                  <a:gd name="T54" fmla="*/ 12 w 60"/>
                  <a:gd name="T55" fmla="*/ 12 h 48"/>
                  <a:gd name="T56" fmla="*/ 6 w 60"/>
                  <a:gd name="T57" fmla="*/ 18 h 48"/>
                  <a:gd name="T58" fmla="*/ 6 w 60"/>
                  <a:gd name="T59" fmla="*/ 18 h 48"/>
                  <a:gd name="T60" fmla="*/ 0 w 60"/>
                  <a:gd name="T61" fmla="*/ 18 h 48"/>
                  <a:gd name="T62" fmla="*/ 6 w 60"/>
                  <a:gd name="T63" fmla="*/ 18 h 48"/>
                  <a:gd name="T64" fmla="*/ 6 w 60"/>
                  <a:gd name="T65" fmla="*/ 24 h 48"/>
                  <a:gd name="T66" fmla="*/ 6 w 60"/>
                  <a:gd name="T67" fmla="*/ 18 h 48"/>
                  <a:gd name="T68" fmla="*/ 18 w 60"/>
                  <a:gd name="T69" fmla="*/ 30 h 48"/>
                  <a:gd name="T70" fmla="*/ 18 w 60"/>
                  <a:gd name="T71" fmla="*/ 36 h 48"/>
                  <a:gd name="T72" fmla="*/ 30 w 60"/>
                  <a:gd name="T73" fmla="*/ 42 h 48"/>
                  <a:gd name="T74" fmla="*/ 42 w 60"/>
                  <a:gd name="T75" fmla="*/ 48 h 48"/>
                  <a:gd name="T76" fmla="*/ 42 w 60"/>
                  <a:gd name="T77" fmla="*/ 48 h 48"/>
                  <a:gd name="T78" fmla="*/ 42 w 60"/>
                  <a:gd name="T79" fmla="*/ 48 h 48"/>
                  <a:gd name="T80" fmla="*/ 42 w 60"/>
                  <a:gd name="T81" fmla="*/ 48 h 48"/>
                  <a:gd name="T82" fmla="*/ 42 w 60"/>
                  <a:gd name="T83" fmla="*/ 42 h 48"/>
                  <a:gd name="T84" fmla="*/ 36 w 60"/>
                  <a:gd name="T85" fmla="*/ 42 h 48"/>
                  <a:gd name="T86" fmla="*/ 36 w 60"/>
                  <a:gd name="T87" fmla="*/ 42 h 48"/>
                  <a:gd name="T88" fmla="*/ 30 w 60"/>
                  <a:gd name="T89" fmla="*/ 30 h 48"/>
                  <a:gd name="T90" fmla="*/ 30 w 60"/>
                  <a:gd name="T91" fmla="*/ 30 h 48"/>
                  <a:gd name="T92" fmla="*/ 30 w 60"/>
                  <a:gd name="T93" fmla="*/ 30 h 48"/>
                  <a:gd name="T94" fmla="*/ 24 w 60"/>
                  <a:gd name="T95" fmla="*/ 24 h 48"/>
                  <a:gd name="T96" fmla="*/ 24 w 60"/>
                  <a:gd name="T97" fmla="*/ 24 h 48"/>
                  <a:gd name="T98" fmla="*/ 24 w 60"/>
                  <a:gd name="T99" fmla="*/ 18 h 48"/>
                  <a:gd name="T100" fmla="*/ 24 w 60"/>
                  <a:gd name="T101" fmla="*/ 18 h 48"/>
                  <a:gd name="T102" fmla="*/ 30 w 60"/>
                  <a:gd name="T103" fmla="*/ 24 h 48"/>
                  <a:gd name="T104" fmla="*/ 30 w 60"/>
                  <a:gd name="T105" fmla="*/ 18 h 48"/>
                  <a:gd name="T106" fmla="*/ 36 w 60"/>
                  <a:gd name="T107" fmla="*/ 18 h 48"/>
                  <a:gd name="T108" fmla="*/ 36 w 60"/>
                  <a:gd name="T109" fmla="*/ 18 h 48"/>
                  <a:gd name="T110" fmla="*/ 42 w 60"/>
                  <a:gd name="T111" fmla="*/ 24 h 48"/>
                  <a:gd name="T112" fmla="*/ 42 w 60"/>
                  <a:gd name="T113" fmla="*/ 18 h 48"/>
                  <a:gd name="T114" fmla="*/ 48 w 60"/>
                  <a:gd name="T115" fmla="*/ 18 h 48"/>
                  <a:gd name="T116" fmla="*/ 48 w 60"/>
                  <a:gd name="T117" fmla="*/ 18 h 48"/>
                  <a:gd name="T118" fmla="*/ 48 w 60"/>
                  <a:gd name="T119" fmla="*/ 18 h 48"/>
                  <a:gd name="T120" fmla="*/ 54 w 60"/>
                  <a:gd name="T121" fmla="*/ 18 h 48"/>
                  <a:gd name="T122" fmla="*/ 54 w 60"/>
                  <a:gd name="T123" fmla="*/ 2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" h="48">
                    <a:moveTo>
                      <a:pt x="54" y="24"/>
                    </a:moveTo>
                    <a:lnTo>
                      <a:pt x="54" y="24"/>
                    </a:lnTo>
                    <a:lnTo>
                      <a:pt x="54" y="18"/>
                    </a:lnTo>
                    <a:lnTo>
                      <a:pt x="60" y="18"/>
                    </a:lnTo>
                    <a:lnTo>
                      <a:pt x="60" y="18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54" y="12"/>
                    </a:lnTo>
                    <a:lnTo>
                      <a:pt x="36" y="12"/>
                    </a:lnTo>
                    <a:lnTo>
                      <a:pt x="30" y="0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2" y="12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6" y="24"/>
                    </a:lnTo>
                    <a:lnTo>
                      <a:pt x="6" y="18"/>
                    </a:lnTo>
                    <a:lnTo>
                      <a:pt x="18" y="30"/>
                    </a:lnTo>
                    <a:lnTo>
                      <a:pt x="18" y="36"/>
                    </a:lnTo>
                    <a:lnTo>
                      <a:pt x="30" y="42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2" y="42"/>
                    </a:lnTo>
                    <a:lnTo>
                      <a:pt x="36" y="42"/>
                    </a:lnTo>
                    <a:lnTo>
                      <a:pt x="36" y="42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30" y="24"/>
                    </a:lnTo>
                    <a:lnTo>
                      <a:pt x="30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42" y="24"/>
                    </a:lnTo>
                    <a:lnTo>
                      <a:pt x="42" y="18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4" y="18"/>
                    </a:lnTo>
                    <a:lnTo>
                      <a:pt x="54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86" name="Freeform 356">
                <a:extLst>
                  <a:ext uri="{FF2B5EF4-FFF2-40B4-BE49-F238E27FC236}">
                    <a16:creationId xmlns:a16="http://schemas.microsoft.com/office/drawing/2014/main" id="{C0D9E7F3-E382-4C98-8808-EBE153C1321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79" y="1575"/>
                <a:ext cx="18" cy="6"/>
              </a:xfrm>
              <a:custGeom>
                <a:avLst/>
                <a:gdLst>
                  <a:gd name="T0" fmla="*/ 18 w 18"/>
                  <a:gd name="T1" fmla="*/ 6 h 6"/>
                  <a:gd name="T2" fmla="*/ 18 w 18"/>
                  <a:gd name="T3" fmla="*/ 6 h 6"/>
                  <a:gd name="T4" fmla="*/ 12 w 18"/>
                  <a:gd name="T5" fmla="*/ 0 h 6"/>
                  <a:gd name="T6" fmla="*/ 12 w 18"/>
                  <a:gd name="T7" fmla="*/ 0 h 6"/>
                  <a:gd name="T8" fmla="*/ 6 w 18"/>
                  <a:gd name="T9" fmla="*/ 0 h 6"/>
                  <a:gd name="T10" fmla="*/ 6 w 18"/>
                  <a:gd name="T11" fmla="*/ 0 h 6"/>
                  <a:gd name="T12" fmla="*/ 0 w 18"/>
                  <a:gd name="T13" fmla="*/ 0 h 6"/>
                  <a:gd name="T14" fmla="*/ 18 w 18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6">
                    <a:moveTo>
                      <a:pt x="18" y="6"/>
                    </a:moveTo>
                    <a:lnTo>
                      <a:pt x="18" y="6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87" name="Freeform 357">
                <a:extLst>
                  <a:ext uri="{FF2B5EF4-FFF2-40B4-BE49-F238E27FC236}">
                    <a16:creationId xmlns:a16="http://schemas.microsoft.com/office/drawing/2014/main" id="{F340DA17-E132-4877-B3C9-6BFD82A6361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63" y="1473"/>
                <a:ext cx="126" cy="108"/>
              </a:xfrm>
              <a:custGeom>
                <a:avLst/>
                <a:gdLst>
                  <a:gd name="T0" fmla="*/ 126 w 126"/>
                  <a:gd name="T1" fmla="*/ 84 h 108"/>
                  <a:gd name="T2" fmla="*/ 126 w 126"/>
                  <a:gd name="T3" fmla="*/ 90 h 108"/>
                  <a:gd name="T4" fmla="*/ 120 w 126"/>
                  <a:gd name="T5" fmla="*/ 90 h 108"/>
                  <a:gd name="T6" fmla="*/ 120 w 126"/>
                  <a:gd name="T7" fmla="*/ 90 h 108"/>
                  <a:gd name="T8" fmla="*/ 120 w 126"/>
                  <a:gd name="T9" fmla="*/ 90 h 108"/>
                  <a:gd name="T10" fmla="*/ 114 w 126"/>
                  <a:gd name="T11" fmla="*/ 96 h 108"/>
                  <a:gd name="T12" fmla="*/ 96 w 126"/>
                  <a:gd name="T13" fmla="*/ 96 h 108"/>
                  <a:gd name="T14" fmla="*/ 96 w 126"/>
                  <a:gd name="T15" fmla="*/ 96 h 108"/>
                  <a:gd name="T16" fmla="*/ 96 w 126"/>
                  <a:gd name="T17" fmla="*/ 96 h 108"/>
                  <a:gd name="T18" fmla="*/ 84 w 126"/>
                  <a:gd name="T19" fmla="*/ 96 h 108"/>
                  <a:gd name="T20" fmla="*/ 78 w 126"/>
                  <a:gd name="T21" fmla="*/ 96 h 108"/>
                  <a:gd name="T22" fmla="*/ 78 w 126"/>
                  <a:gd name="T23" fmla="*/ 108 h 108"/>
                  <a:gd name="T24" fmla="*/ 66 w 126"/>
                  <a:gd name="T25" fmla="*/ 108 h 108"/>
                  <a:gd name="T26" fmla="*/ 66 w 126"/>
                  <a:gd name="T27" fmla="*/ 108 h 108"/>
                  <a:gd name="T28" fmla="*/ 60 w 126"/>
                  <a:gd name="T29" fmla="*/ 108 h 108"/>
                  <a:gd name="T30" fmla="*/ 36 w 126"/>
                  <a:gd name="T31" fmla="*/ 96 h 108"/>
                  <a:gd name="T32" fmla="*/ 30 w 126"/>
                  <a:gd name="T33" fmla="*/ 96 h 108"/>
                  <a:gd name="T34" fmla="*/ 36 w 126"/>
                  <a:gd name="T35" fmla="*/ 90 h 108"/>
                  <a:gd name="T36" fmla="*/ 36 w 126"/>
                  <a:gd name="T37" fmla="*/ 78 h 108"/>
                  <a:gd name="T38" fmla="*/ 36 w 126"/>
                  <a:gd name="T39" fmla="*/ 72 h 108"/>
                  <a:gd name="T40" fmla="*/ 42 w 126"/>
                  <a:gd name="T41" fmla="*/ 78 h 108"/>
                  <a:gd name="T42" fmla="*/ 36 w 126"/>
                  <a:gd name="T43" fmla="*/ 66 h 108"/>
                  <a:gd name="T44" fmla="*/ 36 w 126"/>
                  <a:gd name="T45" fmla="*/ 60 h 108"/>
                  <a:gd name="T46" fmla="*/ 30 w 126"/>
                  <a:gd name="T47" fmla="*/ 60 h 108"/>
                  <a:gd name="T48" fmla="*/ 30 w 126"/>
                  <a:gd name="T49" fmla="*/ 48 h 108"/>
                  <a:gd name="T50" fmla="*/ 30 w 126"/>
                  <a:gd name="T51" fmla="*/ 48 h 108"/>
                  <a:gd name="T52" fmla="*/ 24 w 126"/>
                  <a:gd name="T53" fmla="*/ 48 h 108"/>
                  <a:gd name="T54" fmla="*/ 18 w 126"/>
                  <a:gd name="T55" fmla="*/ 42 h 108"/>
                  <a:gd name="T56" fmla="*/ 12 w 126"/>
                  <a:gd name="T57" fmla="*/ 42 h 108"/>
                  <a:gd name="T58" fmla="*/ 6 w 126"/>
                  <a:gd name="T59" fmla="*/ 42 h 108"/>
                  <a:gd name="T60" fmla="*/ 6 w 126"/>
                  <a:gd name="T61" fmla="*/ 36 h 108"/>
                  <a:gd name="T62" fmla="*/ 6 w 126"/>
                  <a:gd name="T63" fmla="*/ 36 h 108"/>
                  <a:gd name="T64" fmla="*/ 0 w 126"/>
                  <a:gd name="T65" fmla="*/ 36 h 108"/>
                  <a:gd name="T66" fmla="*/ 12 w 126"/>
                  <a:gd name="T67" fmla="*/ 30 h 108"/>
                  <a:gd name="T68" fmla="*/ 24 w 126"/>
                  <a:gd name="T69" fmla="*/ 30 h 108"/>
                  <a:gd name="T70" fmla="*/ 30 w 126"/>
                  <a:gd name="T71" fmla="*/ 30 h 108"/>
                  <a:gd name="T72" fmla="*/ 30 w 126"/>
                  <a:gd name="T73" fmla="*/ 18 h 108"/>
                  <a:gd name="T74" fmla="*/ 36 w 126"/>
                  <a:gd name="T75" fmla="*/ 18 h 108"/>
                  <a:gd name="T76" fmla="*/ 36 w 126"/>
                  <a:gd name="T77" fmla="*/ 24 h 108"/>
                  <a:gd name="T78" fmla="*/ 54 w 126"/>
                  <a:gd name="T79" fmla="*/ 24 h 108"/>
                  <a:gd name="T80" fmla="*/ 48 w 126"/>
                  <a:gd name="T81" fmla="*/ 18 h 108"/>
                  <a:gd name="T82" fmla="*/ 60 w 126"/>
                  <a:gd name="T83" fmla="*/ 12 h 108"/>
                  <a:gd name="T84" fmla="*/ 66 w 126"/>
                  <a:gd name="T85" fmla="*/ 6 h 108"/>
                  <a:gd name="T86" fmla="*/ 72 w 126"/>
                  <a:gd name="T87" fmla="*/ 0 h 108"/>
                  <a:gd name="T88" fmla="*/ 78 w 126"/>
                  <a:gd name="T89" fmla="*/ 6 h 108"/>
                  <a:gd name="T90" fmla="*/ 90 w 126"/>
                  <a:gd name="T91" fmla="*/ 12 h 108"/>
                  <a:gd name="T92" fmla="*/ 96 w 126"/>
                  <a:gd name="T93" fmla="*/ 12 h 108"/>
                  <a:gd name="T94" fmla="*/ 96 w 126"/>
                  <a:gd name="T95" fmla="*/ 18 h 108"/>
                  <a:gd name="T96" fmla="*/ 102 w 126"/>
                  <a:gd name="T97" fmla="*/ 18 h 108"/>
                  <a:gd name="T98" fmla="*/ 108 w 126"/>
                  <a:gd name="T99" fmla="*/ 24 h 108"/>
                  <a:gd name="T100" fmla="*/ 108 w 126"/>
                  <a:gd name="T101" fmla="*/ 24 h 108"/>
                  <a:gd name="T102" fmla="*/ 126 w 126"/>
                  <a:gd name="T103" fmla="*/ 24 h 108"/>
                  <a:gd name="T104" fmla="*/ 120 w 126"/>
                  <a:gd name="T105" fmla="*/ 42 h 108"/>
                  <a:gd name="T106" fmla="*/ 120 w 126"/>
                  <a:gd name="T107" fmla="*/ 48 h 108"/>
                  <a:gd name="T108" fmla="*/ 114 w 126"/>
                  <a:gd name="T109" fmla="*/ 48 h 108"/>
                  <a:gd name="T110" fmla="*/ 108 w 126"/>
                  <a:gd name="T111" fmla="*/ 60 h 108"/>
                  <a:gd name="T112" fmla="*/ 114 w 126"/>
                  <a:gd name="T113" fmla="*/ 60 h 108"/>
                  <a:gd name="T114" fmla="*/ 114 w 126"/>
                  <a:gd name="T115" fmla="*/ 66 h 108"/>
                  <a:gd name="T116" fmla="*/ 114 w 126"/>
                  <a:gd name="T117" fmla="*/ 72 h 108"/>
                  <a:gd name="T118" fmla="*/ 114 w 126"/>
                  <a:gd name="T119" fmla="*/ 72 h 108"/>
                  <a:gd name="T120" fmla="*/ 114 w 126"/>
                  <a:gd name="T121" fmla="*/ 78 h 108"/>
                  <a:gd name="T122" fmla="*/ 114 w 126"/>
                  <a:gd name="T123" fmla="*/ 84 h 108"/>
                  <a:gd name="T124" fmla="*/ 126 w 126"/>
                  <a:gd name="T125" fmla="*/ 8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6" h="108">
                    <a:moveTo>
                      <a:pt x="126" y="84"/>
                    </a:moveTo>
                    <a:lnTo>
                      <a:pt x="126" y="90"/>
                    </a:lnTo>
                    <a:lnTo>
                      <a:pt x="120" y="90"/>
                    </a:lnTo>
                    <a:lnTo>
                      <a:pt x="120" y="90"/>
                    </a:lnTo>
                    <a:lnTo>
                      <a:pt x="120" y="90"/>
                    </a:lnTo>
                    <a:lnTo>
                      <a:pt x="114" y="96"/>
                    </a:lnTo>
                    <a:lnTo>
                      <a:pt x="96" y="96"/>
                    </a:lnTo>
                    <a:lnTo>
                      <a:pt x="96" y="96"/>
                    </a:lnTo>
                    <a:lnTo>
                      <a:pt x="96" y="96"/>
                    </a:lnTo>
                    <a:lnTo>
                      <a:pt x="84" y="96"/>
                    </a:lnTo>
                    <a:lnTo>
                      <a:pt x="78" y="96"/>
                    </a:lnTo>
                    <a:lnTo>
                      <a:pt x="78" y="108"/>
                    </a:lnTo>
                    <a:lnTo>
                      <a:pt x="66" y="108"/>
                    </a:lnTo>
                    <a:lnTo>
                      <a:pt x="66" y="108"/>
                    </a:lnTo>
                    <a:lnTo>
                      <a:pt x="60" y="108"/>
                    </a:lnTo>
                    <a:lnTo>
                      <a:pt x="36" y="96"/>
                    </a:lnTo>
                    <a:lnTo>
                      <a:pt x="30" y="96"/>
                    </a:lnTo>
                    <a:lnTo>
                      <a:pt x="36" y="90"/>
                    </a:lnTo>
                    <a:lnTo>
                      <a:pt x="36" y="78"/>
                    </a:lnTo>
                    <a:lnTo>
                      <a:pt x="36" y="72"/>
                    </a:lnTo>
                    <a:lnTo>
                      <a:pt x="42" y="78"/>
                    </a:lnTo>
                    <a:lnTo>
                      <a:pt x="36" y="66"/>
                    </a:lnTo>
                    <a:lnTo>
                      <a:pt x="36" y="60"/>
                    </a:lnTo>
                    <a:lnTo>
                      <a:pt x="30" y="60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24" y="48"/>
                    </a:lnTo>
                    <a:lnTo>
                      <a:pt x="18" y="42"/>
                    </a:lnTo>
                    <a:lnTo>
                      <a:pt x="12" y="42"/>
                    </a:lnTo>
                    <a:lnTo>
                      <a:pt x="6" y="42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0" y="36"/>
                    </a:lnTo>
                    <a:lnTo>
                      <a:pt x="12" y="30"/>
                    </a:lnTo>
                    <a:lnTo>
                      <a:pt x="24" y="30"/>
                    </a:lnTo>
                    <a:lnTo>
                      <a:pt x="30" y="30"/>
                    </a:lnTo>
                    <a:lnTo>
                      <a:pt x="30" y="18"/>
                    </a:lnTo>
                    <a:lnTo>
                      <a:pt x="36" y="18"/>
                    </a:lnTo>
                    <a:lnTo>
                      <a:pt x="36" y="24"/>
                    </a:lnTo>
                    <a:lnTo>
                      <a:pt x="54" y="24"/>
                    </a:lnTo>
                    <a:lnTo>
                      <a:pt x="48" y="18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78" y="6"/>
                    </a:lnTo>
                    <a:lnTo>
                      <a:pt x="90" y="12"/>
                    </a:lnTo>
                    <a:lnTo>
                      <a:pt x="96" y="12"/>
                    </a:lnTo>
                    <a:lnTo>
                      <a:pt x="96" y="18"/>
                    </a:lnTo>
                    <a:lnTo>
                      <a:pt x="102" y="18"/>
                    </a:lnTo>
                    <a:lnTo>
                      <a:pt x="108" y="24"/>
                    </a:lnTo>
                    <a:lnTo>
                      <a:pt x="108" y="24"/>
                    </a:lnTo>
                    <a:lnTo>
                      <a:pt x="126" y="24"/>
                    </a:lnTo>
                    <a:lnTo>
                      <a:pt x="120" y="42"/>
                    </a:lnTo>
                    <a:lnTo>
                      <a:pt x="120" y="48"/>
                    </a:lnTo>
                    <a:lnTo>
                      <a:pt x="114" y="48"/>
                    </a:lnTo>
                    <a:lnTo>
                      <a:pt x="108" y="60"/>
                    </a:lnTo>
                    <a:lnTo>
                      <a:pt x="114" y="60"/>
                    </a:lnTo>
                    <a:lnTo>
                      <a:pt x="114" y="66"/>
                    </a:lnTo>
                    <a:lnTo>
                      <a:pt x="114" y="72"/>
                    </a:lnTo>
                    <a:lnTo>
                      <a:pt x="114" y="72"/>
                    </a:lnTo>
                    <a:lnTo>
                      <a:pt x="114" y="78"/>
                    </a:lnTo>
                    <a:lnTo>
                      <a:pt x="114" y="84"/>
                    </a:lnTo>
                    <a:lnTo>
                      <a:pt x="126" y="8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88" name="Freeform 358">
                <a:extLst>
                  <a:ext uri="{FF2B5EF4-FFF2-40B4-BE49-F238E27FC236}">
                    <a16:creationId xmlns:a16="http://schemas.microsoft.com/office/drawing/2014/main" id="{F1A1730D-04FD-4395-BCC5-1DF183EBE00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95" y="1575"/>
                <a:ext cx="12" cy="18"/>
              </a:xfrm>
              <a:custGeom>
                <a:avLst/>
                <a:gdLst>
                  <a:gd name="T0" fmla="*/ 6 w 12"/>
                  <a:gd name="T1" fmla="*/ 18 h 18"/>
                  <a:gd name="T2" fmla="*/ 6 w 12"/>
                  <a:gd name="T3" fmla="*/ 12 h 18"/>
                  <a:gd name="T4" fmla="*/ 0 w 12"/>
                  <a:gd name="T5" fmla="*/ 6 h 18"/>
                  <a:gd name="T6" fmla="*/ 6 w 12"/>
                  <a:gd name="T7" fmla="*/ 0 h 18"/>
                  <a:gd name="T8" fmla="*/ 12 w 12"/>
                  <a:gd name="T9" fmla="*/ 6 h 18"/>
                  <a:gd name="T10" fmla="*/ 6 w 12"/>
                  <a:gd name="T1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8">
                    <a:moveTo>
                      <a:pt x="6" y="18"/>
                    </a:moveTo>
                    <a:lnTo>
                      <a:pt x="6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89" name="Freeform 359">
                <a:extLst>
                  <a:ext uri="{FF2B5EF4-FFF2-40B4-BE49-F238E27FC236}">
                    <a16:creationId xmlns:a16="http://schemas.microsoft.com/office/drawing/2014/main" id="{9717208F-5769-45DC-9679-78BC82B65A3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67" y="1509"/>
                <a:ext cx="66" cy="30"/>
              </a:xfrm>
              <a:custGeom>
                <a:avLst/>
                <a:gdLst>
                  <a:gd name="T0" fmla="*/ 30 w 66"/>
                  <a:gd name="T1" fmla="*/ 30 h 30"/>
                  <a:gd name="T2" fmla="*/ 12 w 66"/>
                  <a:gd name="T3" fmla="*/ 30 h 30"/>
                  <a:gd name="T4" fmla="*/ 6 w 66"/>
                  <a:gd name="T5" fmla="*/ 18 h 30"/>
                  <a:gd name="T6" fmla="*/ 0 w 66"/>
                  <a:gd name="T7" fmla="*/ 18 h 30"/>
                  <a:gd name="T8" fmla="*/ 0 w 66"/>
                  <a:gd name="T9" fmla="*/ 18 h 30"/>
                  <a:gd name="T10" fmla="*/ 0 w 66"/>
                  <a:gd name="T11" fmla="*/ 18 h 30"/>
                  <a:gd name="T12" fmla="*/ 6 w 66"/>
                  <a:gd name="T13" fmla="*/ 6 h 30"/>
                  <a:gd name="T14" fmla="*/ 6 w 66"/>
                  <a:gd name="T15" fmla="*/ 6 h 30"/>
                  <a:gd name="T16" fmla="*/ 12 w 66"/>
                  <a:gd name="T17" fmla="*/ 6 h 30"/>
                  <a:gd name="T18" fmla="*/ 12 w 66"/>
                  <a:gd name="T19" fmla="*/ 6 h 30"/>
                  <a:gd name="T20" fmla="*/ 24 w 66"/>
                  <a:gd name="T21" fmla="*/ 6 h 30"/>
                  <a:gd name="T22" fmla="*/ 42 w 66"/>
                  <a:gd name="T23" fmla="*/ 0 h 30"/>
                  <a:gd name="T24" fmla="*/ 54 w 66"/>
                  <a:gd name="T25" fmla="*/ 0 h 30"/>
                  <a:gd name="T26" fmla="*/ 66 w 66"/>
                  <a:gd name="T27" fmla="*/ 6 h 30"/>
                  <a:gd name="T28" fmla="*/ 54 w 66"/>
                  <a:gd name="T29" fmla="*/ 12 h 30"/>
                  <a:gd name="T30" fmla="*/ 48 w 66"/>
                  <a:gd name="T31" fmla="*/ 24 h 30"/>
                  <a:gd name="T32" fmla="*/ 42 w 66"/>
                  <a:gd name="T33" fmla="*/ 24 h 30"/>
                  <a:gd name="T34" fmla="*/ 30 w 66"/>
                  <a:gd name="T3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6" h="30">
                    <a:moveTo>
                      <a:pt x="30" y="30"/>
                    </a:moveTo>
                    <a:lnTo>
                      <a:pt x="12" y="30"/>
                    </a:lnTo>
                    <a:lnTo>
                      <a:pt x="6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42" y="0"/>
                    </a:lnTo>
                    <a:lnTo>
                      <a:pt x="54" y="0"/>
                    </a:lnTo>
                    <a:lnTo>
                      <a:pt x="66" y="6"/>
                    </a:lnTo>
                    <a:lnTo>
                      <a:pt x="54" y="12"/>
                    </a:lnTo>
                    <a:lnTo>
                      <a:pt x="48" y="24"/>
                    </a:lnTo>
                    <a:lnTo>
                      <a:pt x="42" y="24"/>
                    </a:lnTo>
                    <a:lnTo>
                      <a:pt x="30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90" name="Freeform 360">
                <a:extLst>
                  <a:ext uri="{FF2B5EF4-FFF2-40B4-BE49-F238E27FC236}">
                    <a16:creationId xmlns:a16="http://schemas.microsoft.com/office/drawing/2014/main" id="{927B03B8-CABF-480E-83A6-1678D7ADB31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39" y="1186"/>
                <a:ext cx="1300" cy="401"/>
              </a:xfrm>
              <a:custGeom>
                <a:avLst/>
                <a:gdLst>
                  <a:gd name="T0" fmla="*/ 1126 w 1300"/>
                  <a:gd name="T1" fmla="*/ 90 h 401"/>
                  <a:gd name="T2" fmla="*/ 1018 w 1300"/>
                  <a:gd name="T3" fmla="*/ 72 h 401"/>
                  <a:gd name="T4" fmla="*/ 922 w 1300"/>
                  <a:gd name="T5" fmla="*/ 60 h 401"/>
                  <a:gd name="T6" fmla="*/ 844 w 1300"/>
                  <a:gd name="T7" fmla="*/ 54 h 401"/>
                  <a:gd name="T8" fmla="*/ 820 w 1300"/>
                  <a:gd name="T9" fmla="*/ 60 h 401"/>
                  <a:gd name="T10" fmla="*/ 743 w 1300"/>
                  <a:gd name="T11" fmla="*/ 54 h 401"/>
                  <a:gd name="T12" fmla="*/ 617 w 1300"/>
                  <a:gd name="T13" fmla="*/ 36 h 401"/>
                  <a:gd name="T14" fmla="*/ 605 w 1300"/>
                  <a:gd name="T15" fmla="*/ 24 h 401"/>
                  <a:gd name="T16" fmla="*/ 539 w 1300"/>
                  <a:gd name="T17" fmla="*/ 12 h 401"/>
                  <a:gd name="T18" fmla="*/ 485 w 1300"/>
                  <a:gd name="T19" fmla="*/ 18 h 401"/>
                  <a:gd name="T20" fmla="*/ 413 w 1300"/>
                  <a:gd name="T21" fmla="*/ 30 h 401"/>
                  <a:gd name="T22" fmla="*/ 389 w 1300"/>
                  <a:gd name="T23" fmla="*/ 54 h 401"/>
                  <a:gd name="T24" fmla="*/ 413 w 1300"/>
                  <a:gd name="T25" fmla="*/ 60 h 401"/>
                  <a:gd name="T26" fmla="*/ 353 w 1300"/>
                  <a:gd name="T27" fmla="*/ 60 h 401"/>
                  <a:gd name="T28" fmla="*/ 383 w 1300"/>
                  <a:gd name="T29" fmla="*/ 84 h 401"/>
                  <a:gd name="T30" fmla="*/ 377 w 1300"/>
                  <a:gd name="T31" fmla="*/ 102 h 401"/>
                  <a:gd name="T32" fmla="*/ 353 w 1300"/>
                  <a:gd name="T33" fmla="*/ 108 h 401"/>
                  <a:gd name="T34" fmla="*/ 299 w 1300"/>
                  <a:gd name="T35" fmla="*/ 48 h 401"/>
                  <a:gd name="T36" fmla="*/ 323 w 1300"/>
                  <a:gd name="T37" fmla="*/ 90 h 401"/>
                  <a:gd name="T38" fmla="*/ 251 w 1300"/>
                  <a:gd name="T39" fmla="*/ 96 h 401"/>
                  <a:gd name="T40" fmla="*/ 203 w 1300"/>
                  <a:gd name="T41" fmla="*/ 90 h 401"/>
                  <a:gd name="T42" fmla="*/ 137 w 1300"/>
                  <a:gd name="T43" fmla="*/ 102 h 401"/>
                  <a:gd name="T44" fmla="*/ 125 w 1300"/>
                  <a:gd name="T45" fmla="*/ 114 h 401"/>
                  <a:gd name="T46" fmla="*/ 90 w 1300"/>
                  <a:gd name="T47" fmla="*/ 144 h 401"/>
                  <a:gd name="T48" fmla="*/ 42 w 1300"/>
                  <a:gd name="T49" fmla="*/ 108 h 401"/>
                  <a:gd name="T50" fmla="*/ 36 w 1300"/>
                  <a:gd name="T51" fmla="*/ 84 h 401"/>
                  <a:gd name="T52" fmla="*/ 12 w 1300"/>
                  <a:gd name="T53" fmla="*/ 84 h 401"/>
                  <a:gd name="T54" fmla="*/ 30 w 1300"/>
                  <a:gd name="T55" fmla="*/ 144 h 401"/>
                  <a:gd name="T56" fmla="*/ 24 w 1300"/>
                  <a:gd name="T57" fmla="*/ 180 h 401"/>
                  <a:gd name="T58" fmla="*/ 42 w 1300"/>
                  <a:gd name="T59" fmla="*/ 233 h 401"/>
                  <a:gd name="T60" fmla="*/ 108 w 1300"/>
                  <a:gd name="T61" fmla="*/ 287 h 401"/>
                  <a:gd name="T62" fmla="*/ 143 w 1300"/>
                  <a:gd name="T63" fmla="*/ 341 h 401"/>
                  <a:gd name="T64" fmla="*/ 143 w 1300"/>
                  <a:gd name="T65" fmla="*/ 371 h 401"/>
                  <a:gd name="T66" fmla="*/ 257 w 1300"/>
                  <a:gd name="T67" fmla="*/ 401 h 401"/>
                  <a:gd name="T68" fmla="*/ 251 w 1300"/>
                  <a:gd name="T69" fmla="*/ 347 h 401"/>
                  <a:gd name="T70" fmla="*/ 245 w 1300"/>
                  <a:gd name="T71" fmla="*/ 281 h 401"/>
                  <a:gd name="T72" fmla="*/ 335 w 1300"/>
                  <a:gd name="T73" fmla="*/ 275 h 401"/>
                  <a:gd name="T74" fmla="*/ 407 w 1300"/>
                  <a:gd name="T75" fmla="*/ 239 h 401"/>
                  <a:gd name="T76" fmla="*/ 479 w 1300"/>
                  <a:gd name="T77" fmla="*/ 257 h 401"/>
                  <a:gd name="T78" fmla="*/ 581 w 1300"/>
                  <a:gd name="T79" fmla="*/ 305 h 401"/>
                  <a:gd name="T80" fmla="*/ 671 w 1300"/>
                  <a:gd name="T81" fmla="*/ 299 h 401"/>
                  <a:gd name="T82" fmla="*/ 755 w 1300"/>
                  <a:gd name="T83" fmla="*/ 299 h 401"/>
                  <a:gd name="T84" fmla="*/ 874 w 1300"/>
                  <a:gd name="T85" fmla="*/ 305 h 401"/>
                  <a:gd name="T86" fmla="*/ 910 w 1300"/>
                  <a:gd name="T87" fmla="*/ 263 h 401"/>
                  <a:gd name="T88" fmla="*/ 1024 w 1300"/>
                  <a:gd name="T89" fmla="*/ 317 h 401"/>
                  <a:gd name="T90" fmla="*/ 1066 w 1300"/>
                  <a:gd name="T91" fmla="*/ 377 h 401"/>
                  <a:gd name="T92" fmla="*/ 1090 w 1300"/>
                  <a:gd name="T93" fmla="*/ 389 h 401"/>
                  <a:gd name="T94" fmla="*/ 1114 w 1300"/>
                  <a:gd name="T95" fmla="*/ 311 h 401"/>
                  <a:gd name="T96" fmla="*/ 1048 w 1300"/>
                  <a:gd name="T97" fmla="*/ 251 h 401"/>
                  <a:gd name="T98" fmla="*/ 1018 w 1300"/>
                  <a:gd name="T99" fmla="*/ 227 h 401"/>
                  <a:gd name="T100" fmla="*/ 1060 w 1300"/>
                  <a:gd name="T101" fmla="*/ 191 h 401"/>
                  <a:gd name="T102" fmla="*/ 1126 w 1300"/>
                  <a:gd name="T103" fmla="*/ 197 h 401"/>
                  <a:gd name="T104" fmla="*/ 1156 w 1300"/>
                  <a:gd name="T105" fmla="*/ 174 h 401"/>
                  <a:gd name="T106" fmla="*/ 1180 w 1300"/>
                  <a:gd name="T107" fmla="*/ 162 h 401"/>
                  <a:gd name="T108" fmla="*/ 1180 w 1300"/>
                  <a:gd name="T109" fmla="*/ 221 h 401"/>
                  <a:gd name="T110" fmla="*/ 1252 w 1300"/>
                  <a:gd name="T111" fmla="*/ 263 h 401"/>
                  <a:gd name="T112" fmla="*/ 1252 w 1300"/>
                  <a:gd name="T113" fmla="*/ 233 h 401"/>
                  <a:gd name="T114" fmla="*/ 1216 w 1300"/>
                  <a:gd name="T115" fmla="*/ 186 h 401"/>
                  <a:gd name="T116" fmla="*/ 1264 w 1300"/>
                  <a:gd name="T117" fmla="*/ 174 h 401"/>
                  <a:gd name="T118" fmla="*/ 1294 w 1300"/>
                  <a:gd name="T119" fmla="*/ 150 h 401"/>
                  <a:gd name="T120" fmla="*/ 1240 w 1300"/>
                  <a:gd name="T121" fmla="*/ 108 h 4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0" h="401">
                    <a:moveTo>
                      <a:pt x="1204" y="90"/>
                    </a:moveTo>
                    <a:lnTo>
                      <a:pt x="1180" y="84"/>
                    </a:lnTo>
                    <a:lnTo>
                      <a:pt x="1156" y="78"/>
                    </a:lnTo>
                    <a:lnTo>
                      <a:pt x="1132" y="78"/>
                    </a:lnTo>
                    <a:lnTo>
                      <a:pt x="1114" y="78"/>
                    </a:lnTo>
                    <a:lnTo>
                      <a:pt x="1120" y="84"/>
                    </a:lnTo>
                    <a:lnTo>
                      <a:pt x="1132" y="90"/>
                    </a:lnTo>
                    <a:lnTo>
                      <a:pt x="1132" y="90"/>
                    </a:lnTo>
                    <a:lnTo>
                      <a:pt x="1126" y="90"/>
                    </a:lnTo>
                    <a:lnTo>
                      <a:pt x="1114" y="84"/>
                    </a:lnTo>
                    <a:lnTo>
                      <a:pt x="1108" y="84"/>
                    </a:lnTo>
                    <a:lnTo>
                      <a:pt x="1096" y="78"/>
                    </a:lnTo>
                    <a:lnTo>
                      <a:pt x="1090" y="84"/>
                    </a:lnTo>
                    <a:lnTo>
                      <a:pt x="1054" y="78"/>
                    </a:lnTo>
                    <a:lnTo>
                      <a:pt x="1054" y="84"/>
                    </a:lnTo>
                    <a:lnTo>
                      <a:pt x="1042" y="78"/>
                    </a:lnTo>
                    <a:lnTo>
                      <a:pt x="1030" y="78"/>
                    </a:lnTo>
                    <a:lnTo>
                      <a:pt x="1018" y="72"/>
                    </a:lnTo>
                    <a:lnTo>
                      <a:pt x="1000" y="66"/>
                    </a:lnTo>
                    <a:lnTo>
                      <a:pt x="982" y="66"/>
                    </a:lnTo>
                    <a:lnTo>
                      <a:pt x="958" y="66"/>
                    </a:lnTo>
                    <a:lnTo>
                      <a:pt x="952" y="66"/>
                    </a:lnTo>
                    <a:lnTo>
                      <a:pt x="940" y="66"/>
                    </a:lnTo>
                    <a:lnTo>
                      <a:pt x="934" y="66"/>
                    </a:lnTo>
                    <a:lnTo>
                      <a:pt x="934" y="60"/>
                    </a:lnTo>
                    <a:lnTo>
                      <a:pt x="928" y="60"/>
                    </a:lnTo>
                    <a:lnTo>
                      <a:pt x="922" y="60"/>
                    </a:lnTo>
                    <a:lnTo>
                      <a:pt x="922" y="60"/>
                    </a:lnTo>
                    <a:lnTo>
                      <a:pt x="910" y="54"/>
                    </a:lnTo>
                    <a:lnTo>
                      <a:pt x="898" y="54"/>
                    </a:lnTo>
                    <a:lnTo>
                      <a:pt x="892" y="54"/>
                    </a:lnTo>
                    <a:lnTo>
                      <a:pt x="892" y="54"/>
                    </a:lnTo>
                    <a:lnTo>
                      <a:pt x="892" y="54"/>
                    </a:lnTo>
                    <a:lnTo>
                      <a:pt x="868" y="54"/>
                    </a:lnTo>
                    <a:lnTo>
                      <a:pt x="838" y="48"/>
                    </a:lnTo>
                    <a:lnTo>
                      <a:pt x="844" y="54"/>
                    </a:lnTo>
                    <a:lnTo>
                      <a:pt x="838" y="54"/>
                    </a:lnTo>
                    <a:lnTo>
                      <a:pt x="838" y="54"/>
                    </a:lnTo>
                    <a:lnTo>
                      <a:pt x="844" y="54"/>
                    </a:lnTo>
                    <a:lnTo>
                      <a:pt x="844" y="60"/>
                    </a:lnTo>
                    <a:lnTo>
                      <a:pt x="850" y="60"/>
                    </a:lnTo>
                    <a:lnTo>
                      <a:pt x="838" y="60"/>
                    </a:lnTo>
                    <a:lnTo>
                      <a:pt x="838" y="66"/>
                    </a:lnTo>
                    <a:lnTo>
                      <a:pt x="844" y="66"/>
                    </a:lnTo>
                    <a:lnTo>
                      <a:pt x="820" y="60"/>
                    </a:lnTo>
                    <a:lnTo>
                      <a:pt x="814" y="66"/>
                    </a:lnTo>
                    <a:lnTo>
                      <a:pt x="790" y="60"/>
                    </a:lnTo>
                    <a:lnTo>
                      <a:pt x="790" y="60"/>
                    </a:lnTo>
                    <a:lnTo>
                      <a:pt x="796" y="66"/>
                    </a:lnTo>
                    <a:lnTo>
                      <a:pt x="790" y="72"/>
                    </a:lnTo>
                    <a:lnTo>
                      <a:pt x="778" y="66"/>
                    </a:lnTo>
                    <a:lnTo>
                      <a:pt x="767" y="60"/>
                    </a:lnTo>
                    <a:lnTo>
                      <a:pt x="749" y="54"/>
                    </a:lnTo>
                    <a:lnTo>
                      <a:pt x="743" y="54"/>
                    </a:lnTo>
                    <a:lnTo>
                      <a:pt x="755" y="66"/>
                    </a:lnTo>
                    <a:lnTo>
                      <a:pt x="737" y="54"/>
                    </a:lnTo>
                    <a:lnTo>
                      <a:pt x="707" y="48"/>
                    </a:lnTo>
                    <a:lnTo>
                      <a:pt x="677" y="48"/>
                    </a:lnTo>
                    <a:lnTo>
                      <a:pt x="665" y="42"/>
                    </a:lnTo>
                    <a:lnTo>
                      <a:pt x="665" y="42"/>
                    </a:lnTo>
                    <a:lnTo>
                      <a:pt x="653" y="42"/>
                    </a:lnTo>
                    <a:lnTo>
                      <a:pt x="629" y="42"/>
                    </a:lnTo>
                    <a:lnTo>
                      <a:pt x="617" y="36"/>
                    </a:lnTo>
                    <a:lnTo>
                      <a:pt x="605" y="36"/>
                    </a:lnTo>
                    <a:lnTo>
                      <a:pt x="605" y="36"/>
                    </a:lnTo>
                    <a:lnTo>
                      <a:pt x="593" y="36"/>
                    </a:lnTo>
                    <a:lnTo>
                      <a:pt x="605" y="42"/>
                    </a:lnTo>
                    <a:lnTo>
                      <a:pt x="593" y="42"/>
                    </a:lnTo>
                    <a:lnTo>
                      <a:pt x="575" y="48"/>
                    </a:lnTo>
                    <a:lnTo>
                      <a:pt x="575" y="42"/>
                    </a:lnTo>
                    <a:lnTo>
                      <a:pt x="593" y="36"/>
                    </a:lnTo>
                    <a:lnTo>
                      <a:pt x="605" y="24"/>
                    </a:lnTo>
                    <a:lnTo>
                      <a:pt x="599" y="24"/>
                    </a:lnTo>
                    <a:lnTo>
                      <a:pt x="593" y="18"/>
                    </a:lnTo>
                    <a:lnTo>
                      <a:pt x="605" y="24"/>
                    </a:lnTo>
                    <a:lnTo>
                      <a:pt x="593" y="18"/>
                    </a:lnTo>
                    <a:lnTo>
                      <a:pt x="593" y="18"/>
                    </a:lnTo>
                    <a:lnTo>
                      <a:pt x="587" y="18"/>
                    </a:lnTo>
                    <a:lnTo>
                      <a:pt x="575" y="12"/>
                    </a:lnTo>
                    <a:lnTo>
                      <a:pt x="551" y="12"/>
                    </a:lnTo>
                    <a:lnTo>
                      <a:pt x="539" y="12"/>
                    </a:lnTo>
                    <a:lnTo>
                      <a:pt x="539" y="6"/>
                    </a:lnTo>
                    <a:lnTo>
                      <a:pt x="527" y="6"/>
                    </a:lnTo>
                    <a:lnTo>
                      <a:pt x="515" y="6"/>
                    </a:lnTo>
                    <a:lnTo>
                      <a:pt x="527" y="6"/>
                    </a:lnTo>
                    <a:lnTo>
                      <a:pt x="503" y="0"/>
                    </a:lnTo>
                    <a:lnTo>
                      <a:pt x="491" y="6"/>
                    </a:lnTo>
                    <a:lnTo>
                      <a:pt x="497" y="12"/>
                    </a:lnTo>
                    <a:lnTo>
                      <a:pt x="503" y="12"/>
                    </a:lnTo>
                    <a:lnTo>
                      <a:pt x="485" y="18"/>
                    </a:lnTo>
                    <a:lnTo>
                      <a:pt x="491" y="18"/>
                    </a:lnTo>
                    <a:lnTo>
                      <a:pt x="479" y="18"/>
                    </a:lnTo>
                    <a:lnTo>
                      <a:pt x="467" y="18"/>
                    </a:lnTo>
                    <a:lnTo>
                      <a:pt x="449" y="18"/>
                    </a:lnTo>
                    <a:lnTo>
                      <a:pt x="455" y="18"/>
                    </a:lnTo>
                    <a:lnTo>
                      <a:pt x="437" y="24"/>
                    </a:lnTo>
                    <a:lnTo>
                      <a:pt x="419" y="24"/>
                    </a:lnTo>
                    <a:lnTo>
                      <a:pt x="413" y="24"/>
                    </a:lnTo>
                    <a:lnTo>
                      <a:pt x="413" y="30"/>
                    </a:lnTo>
                    <a:lnTo>
                      <a:pt x="407" y="30"/>
                    </a:lnTo>
                    <a:lnTo>
                      <a:pt x="419" y="36"/>
                    </a:lnTo>
                    <a:lnTo>
                      <a:pt x="413" y="36"/>
                    </a:lnTo>
                    <a:lnTo>
                      <a:pt x="419" y="36"/>
                    </a:lnTo>
                    <a:lnTo>
                      <a:pt x="419" y="36"/>
                    </a:lnTo>
                    <a:lnTo>
                      <a:pt x="401" y="42"/>
                    </a:lnTo>
                    <a:lnTo>
                      <a:pt x="377" y="42"/>
                    </a:lnTo>
                    <a:lnTo>
                      <a:pt x="383" y="48"/>
                    </a:lnTo>
                    <a:lnTo>
                      <a:pt x="389" y="54"/>
                    </a:lnTo>
                    <a:lnTo>
                      <a:pt x="401" y="54"/>
                    </a:lnTo>
                    <a:lnTo>
                      <a:pt x="419" y="60"/>
                    </a:lnTo>
                    <a:lnTo>
                      <a:pt x="425" y="72"/>
                    </a:lnTo>
                    <a:lnTo>
                      <a:pt x="425" y="72"/>
                    </a:lnTo>
                    <a:lnTo>
                      <a:pt x="419" y="72"/>
                    </a:lnTo>
                    <a:lnTo>
                      <a:pt x="413" y="66"/>
                    </a:lnTo>
                    <a:lnTo>
                      <a:pt x="413" y="72"/>
                    </a:lnTo>
                    <a:lnTo>
                      <a:pt x="407" y="66"/>
                    </a:lnTo>
                    <a:lnTo>
                      <a:pt x="413" y="60"/>
                    </a:lnTo>
                    <a:lnTo>
                      <a:pt x="395" y="60"/>
                    </a:lnTo>
                    <a:lnTo>
                      <a:pt x="377" y="54"/>
                    </a:lnTo>
                    <a:lnTo>
                      <a:pt x="365" y="54"/>
                    </a:lnTo>
                    <a:lnTo>
                      <a:pt x="371" y="60"/>
                    </a:lnTo>
                    <a:lnTo>
                      <a:pt x="359" y="60"/>
                    </a:lnTo>
                    <a:lnTo>
                      <a:pt x="359" y="60"/>
                    </a:lnTo>
                    <a:lnTo>
                      <a:pt x="377" y="66"/>
                    </a:lnTo>
                    <a:lnTo>
                      <a:pt x="383" y="66"/>
                    </a:lnTo>
                    <a:lnTo>
                      <a:pt x="353" y="60"/>
                    </a:lnTo>
                    <a:lnTo>
                      <a:pt x="347" y="48"/>
                    </a:lnTo>
                    <a:lnTo>
                      <a:pt x="341" y="48"/>
                    </a:lnTo>
                    <a:lnTo>
                      <a:pt x="347" y="54"/>
                    </a:lnTo>
                    <a:lnTo>
                      <a:pt x="341" y="60"/>
                    </a:lnTo>
                    <a:lnTo>
                      <a:pt x="341" y="66"/>
                    </a:lnTo>
                    <a:lnTo>
                      <a:pt x="353" y="72"/>
                    </a:lnTo>
                    <a:lnTo>
                      <a:pt x="353" y="78"/>
                    </a:lnTo>
                    <a:lnTo>
                      <a:pt x="359" y="84"/>
                    </a:lnTo>
                    <a:lnTo>
                      <a:pt x="383" y="84"/>
                    </a:lnTo>
                    <a:lnTo>
                      <a:pt x="389" y="90"/>
                    </a:lnTo>
                    <a:lnTo>
                      <a:pt x="395" y="96"/>
                    </a:lnTo>
                    <a:lnTo>
                      <a:pt x="401" y="102"/>
                    </a:lnTo>
                    <a:lnTo>
                      <a:pt x="413" y="102"/>
                    </a:lnTo>
                    <a:lnTo>
                      <a:pt x="395" y="102"/>
                    </a:lnTo>
                    <a:lnTo>
                      <a:pt x="389" y="90"/>
                    </a:lnTo>
                    <a:lnTo>
                      <a:pt x="383" y="90"/>
                    </a:lnTo>
                    <a:lnTo>
                      <a:pt x="365" y="90"/>
                    </a:lnTo>
                    <a:lnTo>
                      <a:pt x="377" y="102"/>
                    </a:lnTo>
                    <a:lnTo>
                      <a:pt x="371" y="114"/>
                    </a:lnTo>
                    <a:lnTo>
                      <a:pt x="365" y="114"/>
                    </a:lnTo>
                    <a:lnTo>
                      <a:pt x="359" y="114"/>
                    </a:lnTo>
                    <a:lnTo>
                      <a:pt x="335" y="114"/>
                    </a:lnTo>
                    <a:lnTo>
                      <a:pt x="335" y="114"/>
                    </a:lnTo>
                    <a:lnTo>
                      <a:pt x="347" y="114"/>
                    </a:lnTo>
                    <a:lnTo>
                      <a:pt x="347" y="114"/>
                    </a:lnTo>
                    <a:lnTo>
                      <a:pt x="359" y="114"/>
                    </a:lnTo>
                    <a:lnTo>
                      <a:pt x="353" y="108"/>
                    </a:lnTo>
                    <a:lnTo>
                      <a:pt x="359" y="102"/>
                    </a:lnTo>
                    <a:lnTo>
                      <a:pt x="359" y="96"/>
                    </a:lnTo>
                    <a:lnTo>
                      <a:pt x="347" y="84"/>
                    </a:lnTo>
                    <a:lnTo>
                      <a:pt x="341" y="78"/>
                    </a:lnTo>
                    <a:lnTo>
                      <a:pt x="335" y="66"/>
                    </a:lnTo>
                    <a:lnTo>
                      <a:pt x="329" y="60"/>
                    </a:lnTo>
                    <a:lnTo>
                      <a:pt x="329" y="54"/>
                    </a:lnTo>
                    <a:lnTo>
                      <a:pt x="311" y="48"/>
                    </a:lnTo>
                    <a:lnTo>
                      <a:pt x="299" y="48"/>
                    </a:lnTo>
                    <a:lnTo>
                      <a:pt x="293" y="60"/>
                    </a:lnTo>
                    <a:lnTo>
                      <a:pt x="287" y="66"/>
                    </a:lnTo>
                    <a:lnTo>
                      <a:pt x="293" y="72"/>
                    </a:lnTo>
                    <a:lnTo>
                      <a:pt x="299" y="72"/>
                    </a:lnTo>
                    <a:lnTo>
                      <a:pt x="299" y="78"/>
                    </a:lnTo>
                    <a:lnTo>
                      <a:pt x="299" y="78"/>
                    </a:lnTo>
                    <a:lnTo>
                      <a:pt x="311" y="84"/>
                    </a:lnTo>
                    <a:lnTo>
                      <a:pt x="317" y="90"/>
                    </a:lnTo>
                    <a:lnTo>
                      <a:pt x="323" y="90"/>
                    </a:lnTo>
                    <a:lnTo>
                      <a:pt x="317" y="96"/>
                    </a:lnTo>
                    <a:lnTo>
                      <a:pt x="305" y="90"/>
                    </a:lnTo>
                    <a:lnTo>
                      <a:pt x="287" y="84"/>
                    </a:lnTo>
                    <a:lnTo>
                      <a:pt x="269" y="84"/>
                    </a:lnTo>
                    <a:lnTo>
                      <a:pt x="251" y="78"/>
                    </a:lnTo>
                    <a:lnTo>
                      <a:pt x="245" y="84"/>
                    </a:lnTo>
                    <a:lnTo>
                      <a:pt x="257" y="90"/>
                    </a:lnTo>
                    <a:lnTo>
                      <a:pt x="251" y="90"/>
                    </a:lnTo>
                    <a:lnTo>
                      <a:pt x="251" y="96"/>
                    </a:lnTo>
                    <a:lnTo>
                      <a:pt x="245" y="96"/>
                    </a:lnTo>
                    <a:lnTo>
                      <a:pt x="245" y="90"/>
                    </a:lnTo>
                    <a:lnTo>
                      <a:pt x="233" y="90"/>
                    </a:lnTo>
                    <a:lnTo>
                      <a:pt x="221" y="90"/>
                    </a:lnTo>
                    <a:lnTo>
                      <a:pt x="215" y="96"/>
                    </a:lnTo>
                    <a:lnTo>
                      <a:pt x="197" y="96"/>
                    </a:lnTo>
                    <a:lnTo>
                      <a:pt x="203" y="96"/>
                    </a:lnTo>
                    <a:lnTo>
                      <a:pt x="197" y="90"/>
                    </a:lnTo>
                    <a:lnTo>
                      <a:pt x="203" y="90"/>
                    </a:lnTo>
                    <a:lnTo>
                      <a:pt x="191" y="90"/>
                    </a:lnTo>
                    <a:lnTo>
                      <a:pt x="191" y="96"/>
                    </a:lnTo>
                    <a:lnTo>
                      <a:pt x="173" y="96"/>
                    </a:lnTo>
                    <a:lnTo>
                      <a:pt x="167" y="102"/>
                    </a:lnTo>
                    <a:lnTo>
                      <a:pt x="167" y="102"/>
                    </a:lnTo>
                    <a:lnTo>
                      <a:pt x="161" y="102"/>
                    </a:lnTo>
                    <a:lnTo>
                      <a:pt x="155" y="108"/>
                    </a:lnTo>
                    <a:lnTo>
                      <a:pt x="143" y="108"/>
                    </a:lnTo>
                    <a:lnTo>
                      <a:pt x="137" y="102"/>
                    </a:lnTo>
                    <a:lnTo>
                      <a:pt x="149" y="102"/>
                    </a:lnTo>
                    <a:lnTo>
                      <a:pt x="131" y="90"/>
                    </a:lnTo>
                    <a:lnTo>
                      <a:pt x="119" y="90"/>
                    </a:lnTo>
                    <a:lnTo>
                      <a:pt x="125" y="96"/>
                    </a:lnTo>
                    <a:lnTo>
                      <a:pt x="131" y="108"/>
                    </a:lnTo>
                    <a:lnTo>
                      <a:pt x="131" y="114"/>
                    </a:lnTo>
                    <a:lnTo>
                      <a:pt x="131" y="120"/>
                    </a:lnTo>
                    <a:lnTo>
                      <a:pt x="131" y="120"/>
                    </a:lnTo>
                    <a:lnTo>
                      <a:pt x="125" y="114"/>
                    </a:lnTo>
                    <a:lnTo>
                      <a:pt x="119" y="114"/>
                    </a:lnTo>
                    <a:lnTo>
                      <a:pt x="108" y="120"/>
                    </a:lnTo>
                    <a:lnTo>
                      <a:pt x="102" y="126"/>
                    </a:lnTo>
                    <a:lnTo>
                      <a:pt x="108" y="138"/>
                    </a:lnTo>
                    <a:lnTo>
                      <a:pt x="90" y="132"/>
                    </a:lnTo>
                    <a:lnTo>
                      <a:pt x="78" y="132"/>
                    </a:lnTo>
                    <a:lnTo>
                      <a:pt x="78" y="132"/>
                    </a:lnTo>
                    <a:lnTo>
                      <a:pt x="90" y="138"/>
                    </a:lnTo>
                    <a:lnTo>
                      <a:pt x="90" y="144"/>
                    </a:lnTo>
                    <a:lnTo>
                      <a:pt x="84" y="144"/>
                    </a:lnTo>
                    <a:lnTo>
                      <a:pt x="66" y="132"/>
                    </a:lnTo>
                    <a:lnTo>
                      <a:pt x="60" y="126"/>
                    </a:lnTo>
                    <a:lnTo>
                      <a:pt x="60" y="120"/>
                    </a:lnTo>
                    <a:lnTo>
                      <a:pt x="60" y="120"/>
                    </a:lnTo>
                    <a:lnTo>
                      <a:pt x="48" y="114"/>
                    </a:lnTo>
                    <a:lnTo>
                      <a:pt x="42" y="114"/>
                    </a:lnTo>
                    <a:lnTo>
                      <a:pt x="36" y="108"/>
                    </a:lnTo>
                    <a:lnTo>
                      <a:pt x="42" y="108"/>
                    </a:lnTo>
                    <a:lnTo>
                      <a:pt x="60" y="114"/>
                    </a:lnTo>
                    <a:lnTo>
                      <a:pt x="84" y="120"/>
                    </a:lnTo>
                    <a:lnTo>
                      <a:pt x="108" y="114"/>
                    </a:lnTo>
                    <a:lnTo>
                      <a:pt x="108" y="108"/>
                    </a:lnTo>
                    <a:lnTo>
                      <a:pt x="102" y="102"/>
                    </a:lnTo>
                    <a:lnTo>
                      <a:pt x="78" y="96"/>
                    </a:lnTo>
                    <a:lnTo>
                      <a:pt x="54" y="84"/>
                    </a:lnTo>
                    <a:lnTo>
                      <a:pt x="36" y="84"/>
                    </a:lnTo>
                    <a:lnTo>
                      <a:pt x="36" y="84"/>
                    </a:lnTo>
                    <a:lnTo>
                      <a:pt x="36" y="84"/>
                    </a:lnTo>
                    <a:lnTo>
                      <a:pt x="36" y="84"/>
                    </a:lnTo>
                    <a:lnTo>
                      <a:pt x="24" y="78"/>
                    </a:lnTo>
                    <a:lnTo>
                      <a:pt x="36" y="78"/>
                    </a:lnTo>
                    <a:lnTo>
                      <a:pt x="24" y="78"/>
                    </a:lnTo>
                    <a:lnTo>
                      <a:pt x="18" y="78"/>
                    </a:lnTo>
                    <a:lnTo>
                      <a:pt x="18" y="78"/>
                    </a:lnTo>
                    <a:lnTo>
                      <a:pt x="18" y="84"/>
                    </a:lnTo>
                    <a:lnTo>
                      <a:pt x="12" y="84"/>
                    </a:lnTo>
                    <a:lnTo>
                      <a:pt x="0" y="84"/>
                    </a:lnTo>
                    <a:lnTo>
                      <a:pt x="0" y="90"/>
                    </a:lnTo>
                    <a:lnTo>
                      <a:pt x="6" y="96"/>
                    </a:lnTo>
                    <a:lnTo>
                      <a:pt x="12" y="102"/>
                    </a:lnTo>
                    <a:lnTo>
                      <a:pt x="12" y="108"/>
                    </a:lnTo>
                    <a:lnTo>
                      <a:pt x="18" y="120"/>
                    </a:lnTo>
                    <a:lnTo>
                      <a:pt x="18" y="132"/>
                    </a:lnTo>
                    <a:lnTo>
                      <a:pt x="24" y="138"/>
                    </a:lnTo>
                    <a:lnTo>
                      <a:pt x="30" y="144"/>
                    </a:lnTo>
                    <a:lnTo>
                      <a:pt x="24" y="144"/>
                    </a:lnTo>
                    <a:lnTo>
                      <a:pt x="42" y="156"/>
                    </a:lnTo>
                    <a:lnTo>
                      <a:pt x="36" y="162"/>
                    </a:lnTo>
                    <a:lnTo>
                      <a:pt x="30" y="168"/>
                    </a:lnTo>
                    <a:lnTo>
                      <a:pt x="24" y="174"/>
                    </a:lnTo>
                    <a:lnTo>
                      <a:pt x="12" y="180"/>
                    </a:lnTo>
                    <a:lnTo>
                      <a:pt x="18" y="180"/>
                    </a:lnTo>
                    <a:lnTo>
                      <a:pt x="18" y="180"/>
                    </a:lnTo>
                    <a:lnTo>
                      <a:pt x="24" y="180"/>
                    </a:lnTo>
                    <a:lnTo>
                      <a:pt x="36" y="186"/>
                    </a:lnTo>
                    <a:lnTo>
                      <a:pt x="30" y="186"/>
                    </a:lnTo>
                    <a:lnTo>
                      <a:pt x="18" y="191"/>
                    </a:lnTo>
                    <a:lnTo>
                      <a:pt x="18" y="191"/>
                    </a:lnTo>
                    <a:lnTo>
                      <a:pt x="18" y="203"/>
                    </a:lnTo>
                    <a:lnTo>
                      <a:pt x="18" y="209"/>
                    </a:lnTo>
                    <a:lnTo>
                      <a:pt x="24" y="221"/>
                    </a:lnTo>
                    <a:lnTo>
                      <a:pt x="30" y="233"/>
                    </a:lnTo>
                    <a:lnTo>
                      <a:pt x="42" y="233"/>
                    </a:lnTo>
                    <a:lnTo>
                      <a:pt x="54" y="233"/>
                    </a:lnTo>
                    <a:lnTo>
                      <a:pt x="60" y="251"/>
                    </a:lnTo>
                    <a:lnTo>
                      <a:pt x="72" y="263"/>
                    </a:lnTo>
                    <a:lnTo>
                      <a:pt x="66" y="263"/>
                    </a:lnTo>
                    <a:lnTo>
                      <a:pt x="72" y="275"/>
                    </a:lnTo>
                    <a:lnTo>
                      <a:pt x="78" y="269"/>
                    </a:lnTo>
                    <a:lnTo>
                      <a:pt x="96" y="275"/>
                    </a:lnTo>
                    <a:lnTo>
                      <a:pt x="96" y="281"/>
                    </a:lnTo>
                    <a:lnTo>
                      <a:pt x="108" y="287"/>
                    </a:lnTo>
                    <a:lnTo>
                      <a:pt x="119" y="299"/>
                    </a:lnTo>
                    <a:lnTo>
                      <a:pt x="125" y="299"/>
                    </a:lnTo>
                    <a:lnTo>
                      <a:pt x="143" y="305"/>
                    </a:lnTo>
                    <a:lnTo>
                      <a:pt x="155" y="305"/>
                    </a:lnTo>
                    <a:lnTo>
                      <a:pt x="161" y="323"/>
                    </a:lnTo>
                    <a:lnTo>
                      <a:pt x="155" y="329"/>
                    </a:lnTo>
                    <a:lnTo>
                      <a:pt x="149" y="335"/>
                    </a:lnTo>
                    <a:lnTo>
                      <a:pt x="155" y="335"/>
                    </a:lnTo>
                    <a:lnTo>
                      <a:pt x="143" y="341"/>
                    </a:lnTo>
                    <a:lnTo>
                      <a:pt x="137" y="341"/>
                    </a:lnTo>
                    <a:lnTo>
                      <a:pt x="149" y="347"/>
                    </a:lnTo>
                    <a:lnTo>
                      <a:pt x="143" y="347"/>
                    </a:lnTo>
                    <a:lnTo>
                      <a:pt x="143" y="353"/>
                    </a:lnTo>
                    <a:lnTo>
                      <a:pt x="143" y="347"/>
                    </a:lnTo>
                    <a:lnTo>
                      <a:pt x="143" y="359"/>
                    </a:lnTo>
                    <a:lnTo>
                      <a:pt x="131" y="359"/>
                    </a:lnTo>
                    <a:lnTo>
                      <a:pt x="131" y="359"/>
                    </a:lnTo>
                    <a:lnTo>
                      <a:pt x="143" y="371"/>
                    </a:lnTo>
                    <a:lnTo>
                      <a:pt x="161" y="377"/>
                    </a:lnTo>
                    <a:lnTo>
                      <a:pt x="161" y="377"/>
                    </a:lnTo>
                    <a:lnTo>
                      <a:pt x="173" y="377"/>
                    </a:lnTo>
                    <a:lnTo>
                      <a:pt x="185" y="377"/>
                    </a:lnTo>
                    <a:lnTo>
                      <a:pt x="197" y="383"/>
                    </a:lnTo>
                    <a:lnTo>
                      <a:pt x="215" y="389"/>
                    </a:lnTo>
                    <a:lnTo>
                      <a:pt x="227" y="395"/>
                    </a:lnTo>
                    <a:lnTo>
                      <a:pt x="245" y="401"/>
                    </a:lnTo>
                    <a:lnTo>
                      <a:pt x="257" y="401"/>
                    </a:lnTo>
                    <a:lnTo>
                      <a:pt x="251" y="395"/>
                    </a:lnTo>
                    <a:lnTo>
                      <a:pt x="245" y="383"/>
                    </a:lnTo>
                    <a:lnTo>
                      <a:pt x="239" y="377"/>
                    </a:lnTo>
                    <a:lnTo>
                      <a:pt x="239" y="377"/>
                    </a:lnTo>
                    <a:lnTo>
                      <a:pt x="233" y="371"/>
                    </a:lnTo>
                    <a:lnTo>
                      <a:pt x="233" y="365"/>
                    </a:lnTo>
                    <a:lnTo>
                      <a:pt x="239" y="353"/>
                    </a:lnTo>
                    <a:lnTo>
                      <a:pt x="245" y="347"/>
                    </a:lnTo>
                    <a:lnTo>
                      <a:pt x="251" y="347"/>
                    </a:lnTo>
                    <a:lnTo>
                      <a:pt x="251" y="347"/>
                    </a:lnTo>
                    <a:lnTo>
                      <a:pt x="245" y="335"/>
                    </a:lnTo>
                    <a:lnTo>
                      <a:pt x="233" y="323"/>
                    </a:lnTo>
                    <a:lnTo>
                      <a:pt x="221" y="317"/>
                    </a:lnTo>
                    <a:lnTo>
                      <a:pt x="221" y="299"/>
                    </a:lnTo>
                    <a:lnTo>
                      <a:pt x="221" y="287"/>
                    </a:lnTo>
                    <a:lnTo>
                      <a:pt x="233" y="293"/>
                    </a:lnTo>
                    <a:lnTo>
                      <a:pt x="239" y="287"/>
                    </a:lnTo>
                    <a:lnTo>
                      <a:pt x="245" y="281"/>
                    </a:lnTo>
                    <a:lnTo>
                      <a:pt x="251" y="275"/>
                    </a:lnTo>
                    <a:lnTo>
                      <a:pt x="263" y="275"/>
                    </a:lnTo>
                    <a:lnTo>
                      <a:pt x="275" y="281"/>
                    </a:lnTo>
                    <a:lnTo>
                      <a:pt x="293" y="287"/>
                    </a:lnTo>
                    <a:lnTo>
                      <a:pt x="305" y="287"/>
                    </a:lnTo>
                    <a:lnTo>
                      <a:pt x="323" y="287"/>
                    </a:lnTo>
                    <a:lnTo>
                      <a:pt x="341" y="293"/>
                    </a:lnTo>
                    <a:lnTo>
                      <a:pt x="347" y="287"/>
                    </a:lnTo>
                    <a:lnTo>
                      <a:pt x="335" y="275"/>
                    </a:lnTo>
                    <a:lnTo>
                      <a:pt x="341" y="263"/>
                    </a:lnTo>
                    <a:lnTo>
                      <a:pt x="347" y="263"/>
                    </a:lnTo>
                    <a:lnTo>
                      <a:pt x="335" y="257"/>
                    </a:lnTo>
                    <a:lnTo>
                      <a:pt x="347" y="251"/>
                    </a:lnTo>
                    <a:lnTo>
                      <a:pt x="359" y="251"/>
                    </a:lnTo>
                    <a:lnTo>
                      <a:pt x="371" y="251"/>
                    </a:lnTo>
                    <a:lnTo>
                      <a:pt x="383" y="245"/>
                    </a:lnTo>
                    <a:lnTo>
                      <a:pt x="395" y="245"/>
                    </a:lnTo>
                    <a:lnTo>
                      <a:pt x="407" y="239"/>
                    </a:lnTo>
                    <a:lnTo>
                      <a:pt x="413" y="239"/>
                    </a:lnTo>
                    <a:lnTo>
                      <a:pt x="419" y="245"/>
                    </a:lnTo>
                    <a:lnTo>
                      <a:pt x="443" y="251"/>
                    </a:lnTo>
                    <a:lnTo>
                      <a:pt x="449" y="257"/>
                    </a:lnTo>
                    <a:lnTo>
                      <a:pt x="455" y="257"/>
                    </a:lnTo>
                    <a:lnTo>
                      <a:pt x="467" y="251"/>
                    </a:lnTo>
                    <a:lnTo>
                      <a:pt x="479" y="251"/>
                    </a:lnTo>
                    <a:lnTo>
                      <a:pt x="485" y="251"/>
                    </a:lnTo>
                    <a:lnTo>
                      <a:pt x="479" y="257"/>
                    </a:lnTo>
                    <a:lnTo>
                      <a:pt x="491" y="263"/>
                    </a:lnTo>
                    <a:lnTo>
                      <a:pt x="509" y="275"/>
                    </a:lnTo>
                    <a:lnTo>
                      <a:pt x="521" y="281"/>
                    </a:lnTo>
                    <a:lnTo>
                      <a:pt x="533" y="293"/>
                    </a:lnTo>
                    <a:lnTo>
                      <a:pt x="533" y="287"/>
                    </a:lnTo>
                    <a:lnTo>
                      <a:pt x="545" y="293"/>
                    </a:lnTo>
                    <a:lnTo>
                      <a:pt x="557" y="287"/>
                    </a:lnTo>
                    <a:lnTo>
                      <a:pt x="569" y="299"/>
                    </a:lnTo>
                    <a:lnTo>
                      <a:pt x="581" y="305"/>
                    </a:lnTo>
                    <a:lnTo>
                      <a:pt x="593" y="299"/>
                    </a:lnTo>
                    <a:lnTo>
                      <a:pt x="605" y="311"/>
                    </a:lnTo>
                    <a:lnTo>
                      <a:pt x="611" y="311"/>
                    </a:lnTo>
                    <a:lnTo>
                      <a:pt x="617" y="311"/>
                    </a:lnTo>
                    <a:lnTo>
                      <a:pt x="623" y="305"/>
                    </a:lnTo>
                    <a:lnTo>
                      <a:pt x="635" y="299"/>
                    </a:lnTo>
                    <a:lnTo>
                      <a:pt x="647" y="293"/>
                    </a:lnTo>
                    <a:lnTo>
                      <a:pt x="665" y="293"/>
                    </a:lnTo>
                    <a:lnTo>
                      <a:pt x="671" y="299"/>
                    </a:lnTo>
                    <a:lnTo>
                      <a:pt x="683" y="299"/>
                    </a:lnTo>
                    <a:lnTo>
                      <a:pt x="695" y="305"/>
                    </a:lnTo>
                    <a:lnTo>
                      <a:pt x="707" y="299"/>
                    </a:lnTo>
                    <a:lnTo>
                      <a:pt x="695" y="293"/>
                    </a:lnTo>
                    <a:lnTo>
                      <a:pt x="695" y="281"/>
                    </a:lnTo>
                    <a:lnTo>
                      <a:pt x="713" y="281"/>
                    </a:lnTo>
                    <a:lnTo>
                      <a:pt x="731" y="287"/>
                    </a:lnTo>
                    <a:lnTo>
                      <a:pt x="737" y="293"/>
                    </a:lnTo>
                    <a:lnTo>
                      <a:pt x="755" y="299"/>
                    </a:lnTo>
                    <a:lnTo>
                      <a:pt x="773" y="299"/>
                    </a:lnTo>
                    <a:lnTo>
                      <a:pt x="784" y="299"/>
                    </a:lnTo>
                    <a:lnTo>
                      <a:pt x="796" y="305"/>
                    </a:lnTo>
                    <a:lnTo>
                      <a:pt x="802" y="305"/>
                    </a:lnTo>
                    <a:lnTo>
                      <a:pt x="820" y="311"/>
                    </a:lnTo>
                    <a:lnTo>
                      <a:pt x="832" y="311"/>
                    </a:lnTo>
                    <a:lnTo>
                      <a:pt x="844" y="305"/>
                    </a:lnTo>
                    <a:lnTo>
                      <a:pt x="856" y="299"/>
                    </a:lnTo>
                    <a:lnTo>
                      <a:pt x="874" y="305"/>
                    </a:lnTo>
                    <a:lnTo>
                      <a:pt x="880" y="305"/>
                    </a:lnTo>
                    <a:lnTo>
                      <a:pt x="898" y="305"/>
                    </a:lnTo>
                    <a:lnTo>
                      <a:pt x="904" y="299"/>
                    </a:lnTo>
                    <a:lnTo>
                      <a:pt x="898" y="293"/>
                    </a:lnTo>
                    <a:lnTo>
                      <a:pt x="898" y="275"/>
                    </a:lnTo>
                    <a:lnTo>
                      <a:pt x="892" y="269"/>
                    </a:lnTo>
                    <a:lnTo>
                      <a:pt x="886" y="269"/>
                    </a:lnTo>
                    <a:lnTo>
                      <a:pt x="898" y="263"/>
                    </a:lnTo>
                    <a:lnTo>
                      <a:pt x="910" y="263"/>
                    </a:lnTo>
                    <a:lnTo>
                      <a:pt x="922" y="263"/>
                    </a:lnTo>
                    <a:lnTo>
                      <a:pt x="946" y="269"/>
                    </a:lnTo>
                    <a:lnTo>
                      <a:pt x="958" y="281"/>
                    </a:lnTo>
                    <a:lnTo>
                      <a:pt x="964" y="287"/>
                    </a:lnTo>
                    <a:lnTo>
                      <a:pt x="976" y="293"/>
                    </a:lnTo>
                    <a:lnTo>
                      <a:pt x="988" y="305"/>
                    </a:lnTo>
                    <a:lnTo>
                      <a:pt x="994" y="305"/>
                    </a:lnTo>
                    <a:lnTo>
                      <a:pt x="1012" y="311"/>
                    </a:lnTo>
                    <a:lnTo>
                      <a:pt x="1024" y="317"/>
                    </a:lnTo>
                    <a:lnTo>
                      <a:pt x="1036" y="329"/>
                    </a:lnTo>
                    <a:lnTo>
                      <a:pt x="1054" y="329"/>
                    </a:lnTo>
                    <a:lnTo>
                      <a:pt x="1066" y="323"/>
                    </a:lnTo>
                    <a:lnTo>
                      <a:pt x="1072" y="335"/>
                    </a:lnTo>
                    <a:lnTo>
                      <a:pt x="1072" y="347"/>
                    </a:lnTo>
                    <a:lnTo>
                      <a:pt x="1078" y="365"/>
                    </a:lnTo>
                    <a:lnTo>
                      <a:pt x="1060" y="359"/>
                    </a:lnTo>
                    <a:lnTo>
                      <a:pt x="1060" y="365"/>
                    </a:lnTo>
                    <a:lnTo>
                      <a:pt x="1066" y="377"/>
                    </a:lnTo>
                    <a:lnTo>
                      <a:pt x="1072" y="389"/>
                    </a:lnTo>
                    <a:lnTo>
                      <a:pt x="1072" y="389"/>
                    </a:lnTo>
                    <a:lnTo>
                      <a:pt x="1072" y="395"/>
                    </a:lnTo>
                    <a:lnTo>
                      <a:pt x="1072" y="395"/>
                    </a:lnTo>
                    <a:lnTo>
                      <a:pt x="1072" y="395"/>
                    </a:lnTo>
                    <a:lnTo>
                      <a:pt x="1072" y="395"/>
                    </a:lnTo>
                    <a:lnTo>
                      <a:pt x="1078" y="383"/>
                    </a:lnTo>
                    <a:lnTo>
                      <a:pt x="1084" y="383"/>
                    </a:lnTo>
                    <a:lnTo>
                      <a:pt x="1090" y="389"/>
                    </a:lnTo>
                    <a:lnTo>
                      <a:pt x="1096" y="389"/>
                    </a:lnTo>
                    <a:lnTo>
                      <a:pt x="1108" y="383"/>
                    </a:lnTo>
                    <a:lnTo>
                      <a:pt x="1108" y="377"/>
                    </a:lnTo>
                    <a:lnTo>
                      <a:pt x="1114" y="371"/>
                    </a:lnTo>
                    <a:lnTo>
                      <a:pt x="1114" y="359"/>
                    </a:lnTo>
                    <a:lnTo>
                      <a:pt x="1114" y="347"/>
                    </a:lnTo>
                    <a:lnTo>
                      <a:pt x="1114" y="335"/>
                    </a:lnTo>
                    <a:lnTo>
                      <a:pt x="1114" y="323"/>
                    </a:lnTo>
                    <a:lnTo>
                      <a:pt x="1114" y="311"/>
                    </a:lnTo>
                    <a:lnTo>
                      <a:pt x="1108" y="305"/>
                    </a:lnTo>
                    <a:lnTo>
                      <a:pt x="1102" y="293"/>
                    </a:lnTo>
                    <a:lnTo>
                      <a:pt x="1102" y="287"/>
                    </a:lnTo>
                    <a:lnTo>
                      <a:pt x="1096" y="281"/>
                    </a:lnTo>
                    <a:lnTo>
                      <a:pt x="1090" y="269"/>
                    </a:lnTo>
                    <a:lnTo>
                      <a:pt x="1078" y="263"/>
                    </a:lnTo>
                    <a:lnTo>
                      <a:pt x="1084" y="263"/>
                    </a:lnTo>
                    <a:lnTo>
                      <a:pt x="1060" y="251"/>
                    </a:lnTo>
                    <a:lnTo>
                      <a:pt x="1048" y="251"/>
                    </a:lnTo>
                    <a:lnTo>
                      <a:pt x="1054" y="257"/>
                    </a:lnTo>
                    <a:lnTo>
                      <a:pt x="1042" y="263"/>
                    </a:lnTo>
                    <a:lnTo>
                      <a:pt x="1042" y="257"/>
                    </a:lnTo>
                    <a:lnTo>
                      <a:pt x="1036" y="257"/>
                    </a:lnTo>
                    <a:lnTo>
                      <a:pt x="1036" y="257"/>
                    </a:lnTo>
                    <a:lnTo>
                      <a:pt x="1030" y="251"/>
                    </a:lnTo>
                    <a:lnTo>
                      <a:pt x="1012" y="245"/>
                    </a:lnTo>
                    <a:lnTo>
                      <a:pt x="1018" y="233"/>
                    </a:lnTo>
                    <a:lnTo>
                      <a:pt x="1018" y="227"/>
                    </a:lnTo>
                    <a:lnTo>
                      <a:pt x="1024" y="221"/>
                    </a:lnTo>
                    <a:lnTo>
                      <a:pt x="1024" y="209"/>
                    </a:lnTo>
                    <a:lnTo>
                      <a:pt x="1024" y="203"/>
                    </a:lnTo>
                    <a:lnTo>
                      <a:pt x="1024" y="197"/>
                    </a:lnTo>
                    <a:lnTo>
                      <a:pt x="1036" y="191"/>
                    </a:lnTo>
                    <a:lnTo>
                      <a:pt x="1048" y="191"/>
                    </a:lnTo>
                    <a:lnTo>
                      <a:pt x="1054" y="191"/>
                    </a:lnTo>
                    <a:lnTo>
                      <a:pt x="1060" y="191"/>
                    </a:lnTo>
                    <a:lnTo>
                      <a:pt x="1060" y="191"/>
                    </a:lnTo>
                    <a:lnTo>
                      <a:pt x="1078" y="191"/>
                    </a:lnTo>
                    <a:lnTo>
                      <a:pt x="1084" y="191"/>
                    </a:lnTo>
                    <a:lnTo>
                      <a:pt x="1078" y="191"/>
                    </a:lnTo>
                    <a:lnTo>
                      <a:pt x="1096" y="191"/>
                    </a:lnTo>
                    <a:lnTo>
                      <a:pt x="1108" y="191"/>
                    </a:lnTo>
                    <a:lnTo>
                      <a:pt x="1108" y="197"/>
                    </a:lnTo>
                    <a:lnTo>
                      <a:pt x="1108" y="197"/>
                    </a:lnTo>
                    <a:lnTo>
                      <a:pt x="1120" y="197"/>
                    </a:lnTo>
                    <a:lnTo>
                      <a:pt x="1126" y="197"/>
                    </a:lnTo>
                    <a:lnTo>
                      <a:pt x="1138" y="197"/>
                    </a:lnTo>
                    <a:lnTo>
                      <a:pt x="1138" y="191"/>
                    </a:lnTo>
                    <a:lnTo>
                      <a:pt x="1126" y="191"/>
                    </a:lnTo>
                    <a:lnTo>
                      <a:pt x="1126" y="191"/>
                    </a:lnTo>
                    <a:lnTo>
                      <a:pt x="1126" y="180"/>
                    </a:lnTo>
                    <a:lnTo>
                      <a:pt x="1126" y="168"/>
                    </a:lnTo>
                    <a:lnTo>
                      <a:pt x="1144" y="168"/>
                    </a:lnTo>
                    <a:lnTo>
                      <a:pt x="1150" y="168"/>
                    </a:lnTo>
                    <a:lnTo>
                      <a:pt x="1156" y="174"/>
                    </a:lnTo>
                    <a:lnTo>
                      <a:pt x="1156" y="174"/>
                    </a:lnTo>
                    <a:lnTo>
                      <a:pt x="1168" y="180"/>
                    </a:lnTo>
                    <a:lnTo>
                      <a:pt x="1168" y="168"/>
                    </a:lnTo>
                    <a:lnTo>
                      <a:pt x="1174" y="168"/>
                    </a:lnTo>
                    <a:lnTo>
                      <a:pt x="1168" y="156"/>
                    </a:lnTo>
                    <a:lnTo>
                      <a:pt x="1168" y="156"/>
                    </a:lnTo>
                    <a:lnTo>
                      <a:pt x="1186" y="156"/>
                    </a:lnTo>
                    <a:lnTo>
                      <a:pt x="1186" y="162"/>
                    </a:lnTo>
                    <a:lnTo>
                      <a:pt x="1180" y="162"/>
                    </a:lnTo>
                    <a:lnTo>
                      <a:pt x="1186" y="168"/>
                    </a:lnTo>
                    <a:lnTo>
                      <a:pt x="1192" y="174"/>
                    </a:lnTo>
                    <a:lnTo>
                      <a:pt x="1186" y="180"/>
                    </a:lnTo>
                    <a:lnTo>
                      <a:pt x="1186" y="186"/>
                    </a:lnTo>
                    <a:lnTo>
                      <a:pt x="1180" y="197"/>
                    </a:lnTo>
                    <a:lnTo>
                      <a:pt x="1180" y="209"/>
                    </a:lnTo>
                    <a:lnTo>
                      <a:pt x="1174" y="209"/>
                    </a:lnTo>
                    <a:lnTo>
                      <a:pt x="1174" y="215"/>
                    </a:lnTo>
                    <a:lnTo>
                      <a:pt x="1180" y="221"/>
                    </a:lnTo>
                    <a:lnTo>
                      <a:pt x="1186" y="233"/>
                    </a:lnTo>
                    <a:lnTo>
                      <a:pt x="1192" y="239"/>
                    </a:lnTo>
                    <a:lnTo>
                      <a:pt x="1210" y="251"/>
                    </a:lnTo>
                    <a:lnTo>
                      <a:pt x="1222" y="263"/>
                    </a:lnTo>
                    <a:lnTo>
                      <a:pt x="1240" y="281"/>
                    </a:lnTo>
                    <a:lnTo>
                      <a:pt x="1252" y="293"/>
                    </a:lnTo>
                    <a:lnTo>
                      <a:pt x="1252" y="281"/>
                    </a:lnTo>
                    <a:lnTo>
                      <a:pt x="1246" y="269"/>
                    </a:lnTo>
                    <a:lnTo>
                      <a:pt x="1252" y="263"/>
                    </a:lnTo>
                    <a:lnTo>
                      <a:pt x="1258" y="263"/>
                    </a:lnTo>
                    <a:lnTo>
                      <a:pt x="1258" y="263"/>
                    </a:lnTo>
                    <a:lnTo>
                      <a:pt x="1246" y="251"/>
                    </a:lnTo>
                    <a:lnTo>
                      <a:pt x="1258" y="245"/>
                    </a:lnTo>
                    <a:lnTo>
                      <a:pt x="1246" y="233"/>
                    </a:lnTo>
                    <a:lnTo>
                      <a:pt x="1240" y="227"/>
                    </a:lnTo>
                    <a:lnTo>
                      <a:pt x="1246" y="227"/>
                    </a:lnTo>
                    <a:lnTo>
                      <a:pt x="1246" y="227"/>
                    </a:lnTo>
                    <a:lnTo>
                      <a:pt x="1252" y="233"/>
                    </a:lnTo>
                    <a:lnTo>
                      <a:pt x="1240" y="221"/>
                    </a:lnTo>
                    <a:lnTo>
                      <a:pt x="1240" y="221"/>
                    </a:lnTo>
                    <a:lnTo>
                      <a:pt x="1228" y="209"/>
                    </a:lnTo>
                    <a:lnTo>
                      <a:pt x="1222" y="209"/>
                    </a:lnTo>
                    <a:lnTo>
                      <a:pt x="1216" y="209"/>
                    </a:lnTo>
                    <a:lnTo>
                      <a:pt x="1210" y="197"/>
                    </a:lnTo>
                    <a:lnTo>
                      <a:pt x="1204" y="186"/>
                    </a:lnTo>
                    <a:lnTo>
                      <a:pt x="1210" y="186"/>
                    </a:lnTo>
                    <a:lnTo>
                      <a:pt x="1216" y="186"/>
                    </a:lnTo>
                    <a:lnTo>
                      <a:pt x="1216" y="186"/>
                    </a:lnTo>
                    <a:lnTo>
                      <a:pt x="1222" y="180"/>
                    </a:lnTo>
                    <a:lnTo>
                      <a:pt x="1228" y="186"/>
                    </a:lnTo>
                    <a:lnTo>
                      <a:pt x="1228" y="180"/>
                    </a:lnTo>
                    <a:lnTo>
                      <a:pt x="1246" y="180"/>
                    </a:lnTo>
                    <a:lnTo>
                      <a:pt x="1258" y="186"/>
                    </a:lnTo>
                    <a:lnTo>
                      <a:pt x="1258" y="186"/>
                    </a:lnTo>
                    <a:lnTo>
                      <a:pt x="1264" y="174"/>
                    </a:lnTo>
                    <a:lnTo>
                      <a:pt x="1264" y="174"/>
                    </a:lnTo>
                    <a:lnTo>
                      <a:pt x="1264" y="174"/>
                    </a:lnTo>
                    <a:lnTo>
                      <a:pt x="1264" y="168"/>
                    </a:lnTo>
                    <a:lnTo>
                      <a:pt x="1276" y="162"/>
                    </a:lnTo>
                    <a:lnTo>
                      <a:pt x="1282" y="156"/>
                    </a:lnTo>
                    <a:lnTo>
                      <a:pt x="1282" y="156"/>
                    </a:lnTo>
                    <a:lnTo>
                      <a:pt x="1282" y="156"/>
                    </a:lnTo>
                    <a:lnTo>
                      <a:pt x="1300" y="162"/>
                    </a:lnTo>
                    <a:lnTo>
                      <a:pt x="1300" y="156"/>
                    </a:lnTo>
                    <a:lnTo>
                      <a:pt x="1294" y="150"/>
                    </a:lnTo>
                    <a:lnTo>
                      <a:pt x="1282" y="150"/>
                    </a:lnTo>
                    <a:lnTo>
                      <a:pt x="1282" y="144"/>
                    </a:lnTo>
                    <a:lnTo>
                      <a:pt x="1264" y="138"/>
                    </a:lnTo>
                    <a:lnTo>
                      <a:pt x="1264" y="138"/>
                    </a:lnTo>
                    <a:lnTo>
                      <a:pt x="1252" y="132"/>
                    </a:lnTo>
                    <a:lnTo>
                      <a:pt x="1258" y="132"/>
                    </a:lnTo>
                    <a:lnTo>
                      <a:pt x="1270" y="132"/>
                    </a:lnTo>
                    <a:lnTo>
                      <a:pt x="1252" y="120"/>
                    </a:lnTo>
                    <a:lnTo>
                      <a:pt x="1240" y="108"/>
                    </a:lnTo>
                    <a:lnTo>
                      <a:pt x="1222" y="102"/>
                    </a:lnTo>
                    <a:lnTo>
                      <a:pt x="1204" y="9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91" name="Freeform 361">
                <a:extLst>
                  <a:ext uri="{FF2B5EF4-FFF2-40B4-BE49-F238E27FC236}">
                    <a16:creationId xmlns:a16="http://schemas.microsoft.com/office/drawing/2014/main" id="{E550567A-0398-4AA2-B47B-AD399B35B8C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319" y="1276"/>
                <a:ext cx="96" cy="48"/>
              </a:xfrm>
              <a:custGeom>
                <a:avLst/>
                <a:gdLst>
                  <a:gd name="T0" fmla="*/ 96 w 96"/>
                  <a:gd name="T1" fmla="*/ 30 h 48"/>
                  <a:gd name="T2" fmla="*/ 96 w 96"/>
                  <a:gd name="T3" fmla="*/ 24 h 48"/>
                  <a:gd name="T4" fmla="*/ 90 w 96"/>
                  <a:gd name="T5" fmla="*/ 18 h 48"/>
                  <a:gd name="T6" fmla="*/ 84 w 96"/>
                  <a:gd name="T7" fmla="*/ 18 h 48"/>
                  <a:gd name="T8" fmla="*/ 84 w 96"/>
                  <a:gd name="T9" fmla="*/ 18 h 48"/>
                  <a:gd name="T10" fmla="*/ 84 w 96"/>
                  <a:gd name="T11" fmla="*/ 18 h 48"/>
                  <a:gd name="T12" fmla="*/ 72 w 96"/>
                  <a:gd name="T13" fmla="*/ 18 h 48"/>
                  <a:gd name="T14" fmla="*/ 66 w 96"/>
                  <a:gd name="T15" fmla="*/ 24 h 48"/>
                  <a:gd name="T16" fmla="*/ 66 w 96"/>
                  <a:gd name="T17" fmla="*/ 24 h 48"/>
                  <a:gd name="T18" fmla="*/ 60 w 96"/>
                  <a:gd name="T19" fmla="*/ 24 h 48"/>
                  <a:gd name="T20" fmla="*/ 66 w 96"/>
                  <a:gd name="T21" fmla="*/ 24 h 48"/>
                  <a:gd name="T22" fmla="*/ 72 w 96"/>
                  <a:gd name="T23" fmla="*/ 18 h 48"/>
                  <a:gd name="T24" fmla="*/ 72 w 96"/>
                  <a:gd name="T25" fmla="*/ 12 h 48"/>
                  <a:gd name="T26" fmla="*/ 66 w 96"/>
                  <a:gd name="T27" fmla="*/ 6 h 48"/>
                  <a:gd name="T28" fmla="*/ 66 w 96"/>
                  <a:gd name="T29" fmla="*/ 6 h 48"/>
                  <a:gd name="T30" fmla="*/ 60 w 96"/>
                  <a:gd name="T31" fmla="*/ 0 h 48"/>
                  <a:gd name="T32" fmla="*/ 48 w 96"/>
                  <a:gd name="T33" fmla="*/ 6 h 48"/>
                  <a:gd name="T34" fmla="*/ 30 w 96"/>
                  <a:gd name="T35" fmla="*/ 18 h 48"/>
                  <a:gd name="T36" fmla="*/ 18 w 96"/>
                  <a:gd name="T37" fmla="*/ 30 h 48"/>
                  <a:gd name="T38" fmla="*/ 0 w 96"/>
                  <a:gd name="T39" fmla="*/ 36 h 48"/>
                  <a:gd name="T40" fmla="*/ 12 w 96"/>
                  <a:gd name="T41" fmla="*/ 30 h 48"/>
                  <a:gd name="T42" fmla="*/ 12 w 96"/>
                  <a:gd name="T43" fmla="*/ 30 h 48"/>
                  <a:gd name="T44" fmla="*/ 18 w 96"/>
                  <a:gd name="T45" fmla="*/ 30 h 48"/>
                  <a:gd name="T46" fmla="*/ 24 w 96"/>
                  <a:gd name="T47" fmla="*/ 24 h 48"/>
                  <a:gd name="T48" fmla="*/ 24 w 96"/>
                  <a:gd name="T49" fmla="*/ 30 h 48"/>
                  <a:gd name="T50" fmla="*/ 24 w 96"/>
                  <a:gd name="T51" fmla="*/ 24 h 48"/>
                  <a:gd name="T52" fmla="*/ 18 w 96"/>
                  <a:gd name="T53" fmla="*/ 30 h 48"/>
                  <a:gd name="T54" fmla="*/ 18 w 96"/>
                  <a:gd name="T55" fmla="*/ 36 h 48"/>
                  <a:gd name="T56" fmla="*/ 36 w 96"/>
                  <a:gd name="T57" fmla="*/ 36 h 48"/>
                  <a:gd name="T58" fmla="*/ 30 w 96"/>
                  <a:gd name="T59" fmla="*/ 42 h 48"/>
                  <a:gd name="T60" fmla="*/ 36 w 96"/>
                  <a:gd name="T61" fmla="*/ 48 h 48"/>
                  <a:gd name="T62" fmla="*/ 42 w 96"/>
                  <a:gd name="T63" fmla="*/ 48 h 48"/>
                  <a:gd name="T64" fmla="*/ 42 w 96"/>
                  <a:gd name="T65" fmla="*/ 48 h 48"/>
                  <a:gd name="T66" fmla="*/ 48 w 96"/>
                  <a:gd name="T67" fmla="*/ 48 h 48"/>
                  <a:gd name="T68" fmla="*/ 48 w 96"/>
                  <a:gd name="T69" fmla="*/ 48 h 48"/>
                  <a:gd name="T70" fmla="*/ 48 w 96"/>
                  <a:gd name="T71" fmla="*/ 42 h 48"/>
                  <a:gd name="T72" fmla="*/ 60 w 96"/>
                  <a:gd name="T73" fmla="*/ 36 h 48"/>
                  <a:gd name="T74" fmla="*/ 66 w 96"/>
                  <a:gd name="T75" fmla="*/ 36 h 48"/>
                  <a:gd name="T76" fmla="*/ 66 w 96"/>
                  <a:gd name="T77" fmla="*/ 30 h 48"/>
                  <a:gd name="T78" fmla="*/ 66 w 96"/>
                  <a:gd name="T79" fmla="*/ 36 h 48"/>
                  <a:gd name="T80" fmla="*/ 72 w 96"/>
                  <a:gd name="T81" fmla="*/ 36 h 48"/>
                  <a:gd name="T82" fmla="*/ 78 w 96"/>
                  <a:gd name="T83" fmla="*/ 30 h 48"/>
                  <a:gd name="T84" fmla="*/ 84 w 96"/>
                  <a:gd name="T85" fmla="*/ 30 h 48"/>
                  <a:gd name="T86" fmla="*/ 96 w 96"/>
                  <a:gd name="T87" fmla="*/ 3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6" h="48">
                    <a:moveTo>
                      <a:pt x="96" y="30"/>
                    </a:moveTo>
                    <a:lnTo>
                      <a:pt x="96" y="24"/>
                    </a:lnTo>
                    <a:lnTo>
                      <a:pt x="90" y="18"/>
                    </a:lnTo>
                    <a:lnTo>
                      <a:pt x="84" y="18"/>
                    </a:lnTo>
                    <a:lnTo>
                      <a:pt x="84" y="18"/>
                    </a:lnTo>
                    <a:lnTo>
                      <a:pt x="84" y="18"/>
                    </a:lnTo>
                    <a:lnTo>
                      <a:pt x="72" y="18"/>
                    </a:lnTo>
                    <a:lnTo>
                      <a:pt x="66" y="24"/>
                    </a:lnTo>
                    <a:lnTo>
                      <a:pt x="66" y="24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18"/>
                    </a:lnTo>
                    <a:lnTo>
                      <a:pt x="72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0" y="18"/>
                    </a:lnTo>
                    <a:lnTo>
                      <a:pt x="18" y="30"/>
                    </a:lnTo>
                    <a:lnTo>
                      <a:pt x="0" y="36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8" y="30"/>
                    </a:lnTo>
                    <a:lnTo>
                      <a:pt x="24" y="24"/>
                    </a:lnTo>
                    <a:lnTo>
                      <a:pt x="24" y="30"/>
                    </a:lnTo>
                    <a:lnTo>
                      <a:pt x="24" y="24"/>
                    </a:lnTo>
                    <a:lnTo>
                      <a:pt x="18" y="30"/>
                    </a:lnTo>
                    <a:lnTo>
                      <a:pt x="18" y="36"/>
                    </a:lnTo>
                    <a:lnTo>
                      <a:pt x="36" y="36"/>
                    </a:lnTo>
                    <a:lnTo>
                      <a:pt x="30" y="42"/>
                    </a:lnTo>
                    <a:lnTo>
                      <a:pt x="36" y="48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8" y="48"/>
                    </a:lnTo>
                    <a:lnTo>
                      <a:pt x="48" y="48"/>
                    </a:lnTo>
                    <a:lnTo>
                      <a:pt x="48" y="42"/>
                    </a:lnTo>
                    <a:lnTo>
                      <a:pt x="60" y="36"/>
                    </a:lnTo>
                    <a:lnTo>
                      <a:pt x="66" y="36"/>
                    </a:lnTo>
                    <a:lnTo>
                      <a:pt x="66" y="30"/>
                    </a:lnTo>
                    <a:lnTo>
                      <a:pt x="66" y="36"/>
                    </a:lnTo>
                    <a:lnTo>
                      <a:pt x="72" y="36"/>
                    </a:lnTo>
                    <a:lnTo>
                      <a:pt x="78" y="30"/>
                    </a:lnTo>
                    <a:lnTo>
                      <a:pt x="84" y="30"/>
                    </a:lnTo>
                    <a:lnTo>
                      <a:pt x="96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92" name="Freeform 362">
                <a:extLst>
                  <a:ext uri="{FF2B5EF4-FFF2-40B4-BE49-F238E27FC236}">
                    <a16:creationId xmlns:a16="http://schemas.microsoft.com/office/drawing/2014/main" id="{CABF9CA4-768A-4E89-AAFC-3DDBF371F06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17" y="1437"/>
                <a:ext cx="96" cy="96"/>
              </a:xfrm>
              <a:custGeom>
                <a:avLst/>
                <a:gdLst>
                  <a:gd name="T0" fmla="*/ 84 w 96"/>
                  <a:gd name="T1" fmla="*/ 66 h 96"/>
                  <a:gd name="T2" fmla="*/ 72 w 96"/>
                  <a:gd name="T3" fmla="*/ 54 h 96"/>
                  <a:gd name="T4" fmla="*/ 60 w 96"/>
                  <a:gd name="T5" fmla="*/ 48 h 96"/>
                  <a:gd name="T6" fmla="*/ 48 w 96"/>
                  <a:gd name="T7" fmla="*/ 36 h 96"/>
                  <a:gd name="T8" fmla="*/ 30 w 96"/>
                  <a:gd name="T9" fmla="*/ 24 h 96"/>
                  <a:gd name="T10" fmla="*/ 30 w 96"/>
                  <a:gd name="T11" fmla="*/ 24 h 96"/>
                  <a:gd name="T12" fmla="*/ 18 w 96"/>
                  <a:gd name="T13" fmla="*/ 12 h 96"/>
                  <a:gd name="T14" fmla="*/ 6 w 96"/>
                  <a:gd name="T15" fmla="*/ 0 h 96"/>
                  <a:gd name="T16" fmla="*/ 0 w 96"/>
                  <a:gd name="T17" fmla="*/ 0 h 96"/>
                  <a:gd name="T18" fmla="*/ 12 w 96"/>
                  <a:gd name="T19" fmla="*/ 6 h 96"/>
                  <a:gd name="T20" fmla="*/ 12 w 96"/>
                  <a:gd name="T21" fmla="*/ 12 h 96"/>
                  <a:gd name="T22" fmla="*/ 6 w 96"/>
                  <a:gd name="T23" fmla="*/ 12 h 96"/>
                  <a:gd name="T24" fmla="*/ 18 w 96"/>
                  <a:gd name="T25" fmla="*/ 24 h 96"/>
                  <a:gd name="T26" fmla="*/ 30 w 96"/>
                  <a:gd name="T27" fmla="*/ 30 h 96"/>
                  <a:gd name="T28" fmla="*/ 36 w 96"/>
                  <a:gd name="T29" fmla="*/ 42 h 96"/>
                  <a:gd name="T30" fmla="*/ 48 w 96"/>
                  <a:gd name="T31" fmla="*/ 54 h 96"/>
                  <a:gd name="T32" fmla="*/ 54 w 96"/>
                  <a:gd name="T33" fmla="*/ 66 h 96"/>
                  <a:gd name="T34" fmla="*/ 60 w 96"/>
                  <a:gd name="T35" fmla="*/ 78 h 96"/>
                  <a:gd name="T36" fmla="*/ 72 w 96"/>
                  <a:gd name="T37" fmla="*/ 84 h 96"/>
                  <a:gd name="T38" fmla="*/ 78 w 96"/>
                  <a:gd name="T39" fmla="*/ 96 h 96"/>
                  <a:gd name="T40" fmla="*/ 78 w 96"/>
                  <a:gd name="T41" fmla="*/ 96 h 96"/>
                  <a:gd name="T42" fmla="*/ 78 w 96"/>
                  <a:gd name="T43" fmla="*/ 90 h 96"/>
                  <a:gd name="T44" fmla="*/ 90 w 96"/>
                  <a:gd name="T45" fmla="*/ 96 h 96"/>
                  <a:gd name="T46" fmla="*/ 96 w 96"/>
                  <a:gd name="T47" fmla="*/ 96 h 96"/>
                  <a:gd name="T48" fmla="*/ 84 w 96"/>
                  <a:gd name="T49" fmla="*/ 90 h 96"/>
                  <a:gd name="T50" fmla="*/ 66 w 96"/>
                  <a:gd name="T51" fmla="*/ 78 h 96"/>
                  <a:gd name="T52" fmla="*/ 60 w 96"/>
                  <a:gd name="T53" fmla="*/ 60 h 96"/>
                  <a:gd name="T54" fmla="*/ 66 w 96"/>
                  <a:gd name="T55" fmla="*/ 60 h 96"/>
                  <a:gd name="T56" fmla="*/ 78 w 96"/>
                  <a:gd name="T57" fmla="*/ 66 h 96"/>
                  <a:gd name="T58" fmla="*/ 84 w 96"/>
                  <a:gd name="T59" fmla="*/ 6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6" h="96">
                    <a:moveTo>
                      <a:pt x="84" y="66"/>
                    </a:moveTo>
                    <a:lnTo>
                      <a:pt x="72" y="54"/>
                    </a:lnTo>
                    <a:lnTo>
                      <a:pt x="60" y="48"/>
                    </a:lnTo>
                    <a:lnTo>
                      <a:pt x="48" y="36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18" y="1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12" y="6"/>
                    </a:lnTo>
                    <a:lnTo>
                      <a:pt x="12" y="12"/>
                    </a:lnTo>
                    <a:lnTo>
                      <a:pt x="6" y="12"/>
                    </a:lnTo>
                    <a:lnTo>
                      <a:pt x="18" y="24"/>
                    </a:lnTo>
                    <a:lnTo>
                      <a:pt x="30" y="30"/>
                    </a:lnTo>
                    <a:lnTo>
                      <a:pt x="36" y="42"/>
                    </a:lnTo>
                    <a:lnTo>
                      <a:pt x="48" y="54"/>
                    </a:lnTo>
                    <a:lnTo>
                      <a:pt x="54" y="66"/>
                    </a:lnTo>
                    <a:lnTo>
                      <a:pt x="60" y="78"/>
                    </a:lnTo>
                    <a:lnTo>
                      <a:pt x="72" y="84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78" y="90"/>
                    </a:lnTo>
                    <a:lnTo>
                      <a:pt x="90" y="96"/>
                    </a:lnTo>
                    <a:lnTo>
                      <a:pt x="96" y="96"/>
                    </a:lnTo>
                    <a:lnTo>
                      <a:pt x="84" y="90"/>
                    </a:lnTo>
                    <a:lnTo>
                      <a:pt x="66" y="78"/>
                    </a:lnTo>
                    <a:lnTo>
                      <a:pt x="60" y="60"/>
                    </a:lnTo>
                    <a:lnTo>
                      <a:pt x="66" y="60"/>
                    </a:lnTo>
                    <a:lnTo>
                      <a:pt x="78" y="66"/>
                    </a:lnTo>
                    <a:lnTo>
                      <a:pt x="84" y="6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93" name="Freeform 363">
                <a:extLst>
                  <a:ext uri="{FF2B5EF4-FFF2-40B4-BE49-F238E27FC236}">
                    <a16:creationId xmlns:a16="http://schemas.microsoft.com/office/drawing/2014/main" id="{3228FA1B-264E-428A-898D-E51EB811C1E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12" y="1192"/>
                <a:ext cx="96" cy="36"/>
              </a:xfrm>
              <a:custGeom>
                <a:avLst/>
                <a:gdLst>
                  <a:gd name="T0" fmla="*/ 96 w 96"/>
                  <a:gd name="T1" fmla="*/ 6 h 36"/>
                  <a:gd name="T2" fmla="*/ 90 w 96"/>
                  <a:gd name="T3" fmla="*/ 12 h 36"/>
                  <a:gd name="T4" fmla="*/ 66 w 96"/>
                  <a:gd name="T5" fmla="*/ 18 h 36"/>
                  <a:gd name="T6" fmla="*/ 48 w 96"/>
                  <a:gd name="T7" fmla="*/ 18 h 36"/>
                  <a:gd name="T8" fmla="*/ 42 w 96"/>
                  <a:gd name="T9" fmla="*/ 24 h 36"/>
                  <a:gd name="T10" fmla="*/ 42 w 96"/>
                  <a:gd name="T11" fmla="*/ 24 h 36"/>
                  <a:gd name="T12" fmla="*/ 42 w 96"/>
                  <a:gd name="T13" fmla="*/ 24 h 36"/>
                  <a:gd name="T14" fmla="*/ 36 w 96"/>
                  <a:gd name="T15" fmla="*/ 24 h 36"/>
                  <a:gd name="T16" fmla="*/ 36 w 96"/>
                  <a:gd name="T17" fmla="*/ 24 h 36"/>
                  <a:gd name="T18" fmla="*/ 30 w 96"/>
                  <a:gd name="T19" fmla="*/ 24 h 36"/>
                  <a:gd name="T20" fmla="*/ 30 w 96"/>
                  <a:gd name="T21" fmla="*/ 30 h 36"/>
                  <a:gd name="T22" fmla="*/ 30 w 96"/>
                  <a:gd name="T23" fmla="*/ 30 h 36"/>
                  <a:gd name="T24" fmla="*/ 30 w 96"/>
                  <a:gd name="T25" fmla="*/ 36 h 36"/>
                  <a:gd name="T26" fmla="*/ 24 w 96"/>
                  <a:gd name="T27" fmla="*/ 30 h 36"/>
                  <a:gd name="T28" fmla="*/ 30 w 96"/>
                  <a:gd name="T29" fmla="*/ 36 h 36"/>
                  <a:gd name="T30" fmla="*/ 24 w 96"/>
                  <a:gd name="T31" fmla="*/ 36 h 36"/>
                  <a:gd name="T32" fmla="*/ 30 w 96"/>
                  <a:gd name="T33" fmla="*/ 36 h 36"/>
                  <a:gd name="T34" fmla="*/ 6 w 96"/>
                  <a:gd name="T35" fmla="*/ 36 h 36"/>
                  <a:gd name="T36" fmla="*/ 12 w 96"/>
                  <a:gd name="T37" fmla="*/ 36 h 36"/>
                  <a:gd name="T38" fmla="*/ 0 w 96"/>
                  <a:gd name="T39" fmla="*/ 36 h 36"/>
                  <a:gd name="T40" fmla="*/ 12 w 96"/>
                  <a:gd name="T41" fmla="*/ 30 h 36"/>
                  <a:gd name="T42" fmla="*/ 12 w 96"/>
                  <a:gd name="T43" fmla="*/ 30 h 36"/>
                  <a:gd name="T44" fmla="*/ 12 w 96"/>
                  <a:gd name="T45" fmla="*/ 30 h 36"/>
                  <a:gd name="T46" fmla="*/ 12 w 96"/>
                  <a:gd name="T47" fmla="*/ 24 h 36"/>
                  <a:gd name="T48" fmla="*/ 18 w 96"/>
                  <a:gd name="T49" fmla="*/ 24 h 36"/>
                  <a:gd name="T50" fmla="*/ 12 w 96"/>
                  <a:gd name="T51" fmla="*/ 24 h 36"/>
                  <a:gd name="T52" fmla="*/ 12 w 96"/>
                  <a:gd name="T53" fmla="*/ 18 h 36"/>
                  <a:gd name="T54" fmla="*/ 12 w 96"/>
                  <a:gd name="T55" fmla="*/ 18 h 36"/>
                  <a:gd name="T56" fmla="*/ 18 w 96"/>
                  <a:gd name="T57" fmla="*/ 18 h 36"/>
                  <a:gd name="T58" fmla="*/ 18 w 96"/>
                  <a:gd name="T59" fmla="*/ 18 h 36"/>
                  <a:gd name="T60" fmla="*/ 36 w 96"/>
                  <a:gd name="T61" fmla="*/ 12 h 36"/>
                  <a:gd name="T62" fmla="*/ 42 w 96"/>
                  <a:gd name="T63" fmla="*/ 12 h 36"/>
                  <a:gd name="T64" fmla="*/ 72 w 96"/>
                  <a:gd name="T65" fmla="*/ 6 h 36"/>
                  <a:gd name="T66" fmla="*/ 84 w 96"/>
                  <a:gd name="T67" fmla="*/ 0 h 36"/>
                  <a:gd name="T68" fmla="*/ 96 w 96"/>
                  <a:gd name="T69" fmla="*/ 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" h="36">
                    <a:moveTo>
                      <a:pt x="96" y="6"/>
                    </a:moveTo>
                    <a:lnTo>
                      <a:pt x="90" y="12"/>
                    </a:lnTo>
                    <a:lnTo>
                      <a:pt x="66" y="18"/>
                    </a:lnTo>
                    <a:lnTo>
                      <a:pt x="48" y="18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0" y="24"/>
                    </a:lnTo>
                    <a:lnTo>
                      <a:pt x="30" y="30"/>
                    </a:lnTo>
                    <a:lnTo>
                      <a:pt x="30" y="30"/>
                    </a:lnTo>
                    <a:lnTo>
                      <a:pt x="30" y="36"/>
                    </a:lnTo>
                    <a:lnTo>
                      <a:pt x="24" y="30"/>
                    </a:lnTo>
                    <a:lnTo>
                      <a:pt x="30" y="36"/>
                    </a:lnTo>
                    <a:lnTo>
                      <a:pt x="24" y="36"/>
                    </a:lnTo>
                    <a:lnTo>
                      <a:pt x="30" y="36"/>
                    </a:lnTo>
                    <a:lnTo>
                      <a:pt x="6" y="36"/>
                    </a:lnTo>
                    <a:lnTo>
                      <a:pt x="12" y="36"/>
                    </a:lnTo>
                    <a:lnTo>
                      <a:pt x="0" y="36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12" y="24"/>
                    </a:lnTo>
                    <a:lnTo>
                      <a:pt x="18" y="24"/>
                    </a:lnTo>
                    <a:lnTo>
                      <a:pt x="12" y="24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36" y="12"/>
                    </a:lnTo>
                    <a:lnTo>
                      <a:pt x="42" y="12"/>
                    </a:lnTo>
                    <a:lnTo>
                      <a:pt x="72" y="6"/>
                    </a:lnTo>
                    <a:lnTo>
                      <a:pt x="84" y="0"/>
                    </a:lnTo>
                    <a:lnTo>
                      <a:pt x="9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94" name="Freeform 364">
                <a:extLst>
                  <a:ext uri="{FF2B5EF4-FFF2-40B4-BE49-F238E27FC236}">
                    <a16:creationId xmlns:a16="http://schemas.microsoft.com/office/drawing/2014/main" id="{0A294A42-2C9C-41B0-9531-FF8C4D232A3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06" y="1228"/>
                <a:ext cx="54" cy="30"/>
              </a:xfrm>
              <a:custGeom>
                <a:avLst/>
                <a:gdLst>
                  <a:gd name="T0" fmla="*/ 54 w 54"/>
                  <a:gd name="T1" fmla="*/ 30 h 30"/>
                  <a:gd name="T2" fmla="*/ 36 w 54"/>
                  <a:gd name="T3" fmla="*/ 18 h 30"/>
                  <a:gd name="T4" fmla="*/ 30 w 54"/>
                  <a:gd name="T5" fmla="*/ 12 h 30"/>
                  <a:gd name="T6" fmla="*/ 30 w 54"/>
                  <a:gd name="T7" fmla="*/ 6 h 30"/>
                  <a:gd name="T8" fmla="*/ 30 w 54"/>
                  <a:gd name="T9" fmla="*/ 6 h 30"/>
                  <a:gd name="T10" fmla="*/ 30 w 54"/>
                  <a:gd name="T11" fmla="*/ 0 h 30"/>
                  <a:gd name="T12" fmla="*/ 12 w 54"/>
                  <a:gd name="T13" fmla="*/ 0 h 30"/>
                  <a:gd name="T14" fmla="*/ 6 w 54"/>
                  <a:gd name="T15" fmla="*/ 6 h 30"/>
                  <a:gd name="T16" fmla="*/ 6 w 54"/>
                  <a:gd name="T17" fmla="*/ 6 h 30"/>
                  <a:gd name="T18" fmla="*/ 6 w 54"/>
                  <a:gd name="T19" fmla="*/ 12 h 30"/>
                  <a:gd name="T20" fmla="*/ 6 w 54"/>
                  <a:gd name="T21" fmla="*/ 12 h 30"/>
                  <a:gd name="T22" fmla="*/ 0 w 54"/>
                  <a:gd name="T23" fmla="*/ 18 h 30"/>
                  <a:gd name="T24" fmla="*/ 6 w 54"/>
                  <a:gd name="T25" fmla="*/ 18 h 30"/>
                  <a:gd name="T26" fmla="*/ 12 w 54"/>
                  <a:gd name="T27" fmla="*/ 18 h 30"/>
                  <a:gd name="T28" fmla="*/ 18 w 54"/>
                  <a:gd name="T29" fmla="*/ 18 h 30"/>
                  <a:gd name="T30" fmla="*/ 18 w 54"/>
                  <a:gd name="T31" fmla="*/ 24 h 30"/>
                  <a:gd name="T32" fmla="*/ 24 w 54"/>
                  <a:gd name="T33" fmla="*/ 24 h 30"/>
                  <a:gd name="T34" fmla="*/ 24 w 54"/>
                  <a:gd name="T35" fmla="*/ 24 h 30"/>
                  <a:gd name="T36" fmla="*/ 30 w 54"/>
                  <a:gd name="T37" fmla="*/ 30 h 30"/>
                  <a:gd name="T38" fmla="*/ 36 w 54"/>
                  <a:gd name="T39" fmla="*/ 30 h 30"/>
                  <a:gd name="T40" fmla="*/ 42 w 54"/>
                  <a:gd name="T41" fmla="*/ 30 h 30"/>
                  <a:gd name="T42" fmla="*/ 54 w 54"/>
                  <a:gd name="T43" fmla="*/ 30 h 30"/>
                  <a:gd name="T44" fmla="*/ 54 w 54"/>
                  <a:gd name="T4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4" h="30">
                    <a:moveTo>
                      <a:pt x="54" y="30"/>
                    </a:moveTo>
                    <a:lnTo>
                      <a:pt x="36" y="18"/>
                    </a:lnTo>
                    <a:lnTo>
                      <a:pt x="30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12" y="18"/>
                    </a:lnTo>
                    <a:lnTo>
                      <a:pt x="18" y="18"/>
                    </a:lnTo>
                    <a:lnTo>
                      <a:pt x="18" y="24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30" y="30"/>
                    </a:lnTo>
                    <a:lnTo>
                      <a:pt x="36" y="30"/>
                    </a:lnTo>
                    <a:lnTo>
                      <a:pt x="42" y="30"/>
                    </a:lnTo>
                    <a:lnTo>
                      <a:pt x="54" y="30"/>
                    </a:lnTo>
                    <a:lnTo>
                      <a:pt x="54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95" name="Freeform 365">
                <a:extLst>
                  <a:ext uri="{FF2B5EF4-FFF2-40B4-BE49-F238E27FC236}">
                    <a16:creationId xmlns:a16="http://schemas.microsoft.com/office/drawing/2014/main" id="{0EDF6DAF-9C7A-401E-AB5D-A31AE89691B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812" y="1204"/>
                <a:ext cx="65" cy="12"/>
              </a:xfrm>
              <a:custGeom>
                <a:avLst/>
                <a:gdLst>
                  <a:gd name="T0" fmla="*/ 65 w 65"/>
                  <a:gd name="T1" fmla="*/ 6 h 12"/>
                  <a:gd name="T2" fmla="*/ 23 w 65"/>
                  <a:gd name="T3" fmla="*/ 0 h 12"/>
                  <a:gd name="T4" fmla="*/ 29 w 65"/>
                  <a:gd name="T5" fmla="*/ 0 h 12"/>
                  <a:gd name="T6" fmla="*/ 23 w 65"/>
                  <a:gd name="T7" fmla="*/ 0 h 12"/>
                  <a:gd name="T8" fmla="*/ 23 w 65"/>
                  <a:gd name="T9" fmla="*/ 0 h 12"/>
                  <a:gd name="T10" fmla="*/ 5 w 65"/>
                  <a:gd name="T11" fmla="*/ 0 h 12"/>
                  <a:gd name="T12" fmla="*/ 0 w 65"/>
                  <a:gd name="T13" fmla="*/ 0 h 12"/>
                  <a:gd name="T14" fmla="*/ 0 w 65"/>
                  <a:gd name="T15" fmla="*/ 0 h 12"/>
                  <a:gd name="T16" fmla="*/ 0 w 65"/>
                  <a:gd name="T17" fmla="*/ 6 h 12"/>
                  <a:gd name="T18" fmla="*/ 5 w 65"/>
                  <a:gd name="T19" fmla="*/ 6 h 12"/>
                  <a:gd name="T20" fmla="*/ 29 w 65"/>
                  <a:gd name="T21" fmla="*/ 12 h 12"/>
                  <a:gd name="T22" fmla="*/ 29 w 65"/>
                  <a:gd name="T23" fmla="*/ 12 h 12"/>
                  <a:gd name="T24" fmla="*/ 47 w 65"/>
                  <a:gd name="T25" fmla="*/ 12 h 12"/>
                  <a:gd name="T26" fmla="*/ 59 w 65"/>
                  <a:gd name="T27" fmla="*/ 12 h 12"/>
                  <a:gd name="T28" fmla="*/ 53 w 65"/>
                  <a:gd name="T29" fmla="*/ 6 h 12"/>
                  <a:gd name="T30" fmla="*/ 65 w 65"/>
                  <a:gd name="T31" fmla="*/ 6 h 12"/>
                  <a:gd name="T32" fmla="*/ 65 w 65"/>
                  <a:gd name="T33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5" h="12">
                    <a:moveTo>
                      <a:pt x="65" y="6"/>
                    </a:moveTo>
                    <a:lnTo>
                      <a:pt x="23" y="0"/>
                    </a:lnTo>
                    <a:lnTo>
                      <a:pt x="29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29" y="12"/>
                    </a:lnTo>
                    <a:lnTo>
                      <a:pt x="29" y="12"/>
                    </a:lnTo>
                    <a:lnTo>
                      <a:pt x="47" y="12"/>
                    </a:lnTo>
                    <a:lnTo>
                      <a:pt x="59" y="12"/>
                    </a:lnTo>
                    <a:lnTo>
                      <a:pt x="53" y="6"/>
                    </a:lnTo>
                    <a:lnTo>
                      <a:pt x="65" y="6"/>
                    </a:lnTo>
                    <a:lnTo>
                      <a:pt x="65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96" name="Freeform 366">
                <a:extLst>
                  <a:ext uri="{FF2B5EF4-FFF2-40B4-BE49-F238E27FC236}">
                    <a16:creationId xmlns:a16="http://schemas.microsoft.com/office/drawing/2014/main" id="{E37060ED-13E2-4D7B-9A4D-21659F15D00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52" y="1168"/>
                <a:ext cx="48" cy="12"/>
              </a:xfrm>
              <a:custGeom>
                <a:avLst/>
                <a:gdLst>
                  <a:gd name="T0" fmla="*/ 42 w 48"/>
                  <a:gd name="T1" fmla="*/ 0 h 12"/>
                  <a:gd name="T2" fmla="*/ 30 w 48"/>
                  <a:gd name="T3" fmla="*/ 0 h 12"/>
                  <a:gd name="T4" fmla="*/ 24 w 48"/>
                  <a:gd name="T5" fmla="*/ 0 h 12"/>
                  <a:gd name="T6" fmla="*/ 24 w 48"/>
                  <a:gd name="T7" fmla="*/ 0 h 12"/>
                  <a:gd name="T8" fmla="*/ 0 w 48"/>
                  <a:gd name="T9" fmla="*/ 0 h 12"/>
                  <a:gd name="T10" fmla="*/ 0 w 48"/>
                  <a:gd name="T11" fmla="*/ 6 h 12"/>
                  <a:gd name="T12" fmla="*/ 6 w 48"/>
                  <a:gd name="T13" fmla="*/ 6 h 12"/>
                  <a:gd name="T14" fmla="*/ 18 w 48"/>
                  <a:gd name="T15" fmla="*/ 6 h 12"/>
                  <a:gd name="T16" fmla="*/ 48 w 48"/>
                  <a:gd name="T17" fmla="*/ 12 h 12"/>
                  <a:gd name="T18" fmla="*/ 48 w 48"/>
                  <a:gd name="T19" fmla="*/ 6 h 12"/>
                  <a:gd name="T20" fmla="*/ 42 w 48"/>
                  <a:gd name="T2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12">
                    <a:moveTo>
                      <a:pt x="42" y="0"/>
                    </a:moveTo>
                    <a:lnTo>
                      <a:pt x="30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8" y="6"/>
                    </a:lnTo>
                    <a:lnTo>
                      <a:pt x="48" y="12"/>
                    </a:lnTo>
                    <a:lnTo>
                      <a:pt x="48" y="6"/>
                    </a:lnTo>
                    <a:lnTo>
                      <a:pt x="4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97" name="Freeform 367">
                <a:extLst>
                  <a:ext uri="{FF2B5EF4-FFF2-40B4-BE49-F238E27FC236}">
                    <a16:creationId xmlns:a16="http://schemas.microsoft.com/office/drawing/2014/main" id="{D661E692-DFB2-4E28-B73D-260647D46E4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512" y="1174"/>
                <a:ext cx="36" cy="12"/>
              </a:xfrm>
              <a:custGeom>
                <a:avLst/>
                <a:gdLst>
                  <a:gd name="T0" fmla="*/ 36 w 36"/>
                  <a:gd name="T1" fmla="*/ 6 h 12"/>
                  <a:gd name="T2" fmla="*/ 12 w 36"/>
                  <a:gd name="T3" fmla="*/ 0 h 12"/>
                  <a:gd name="T4" fmla="*/ 12 w 36"/>
                  <a:gd name="T5" fmla="*/ 6 h 12"/>
                  <a:gd name="T6" fmla="*/ 6 w 36"/>
                  <a:gd name="T7" fmla="*/ 0 h 12"/>
                  <a:gd name="T8" fmla="*/ 0 w 36"/>
                  <a:gd name="T9" fmla="*/ 0 h 12"/>
                  <a:gd name="T10" fmla="*/ 6 w 36"/>
                  <a:gd name="T11" fmla="*/ 0 h 12"/>
                  <a:gd name="T12" fmla="*/ 0 w 36"/>
                  <a:gd name="T13" fmla="*/ 0 h 12"/>
                  <a:gd name="T14" fmla="*/ 0 w 36"/>
                  <a:gd name="T15" fmla="*/ 0 h 12"/>
                  <a:gd name="T16" fmla="*/ 0 w 36"/>
                  <a:gd name="T17" fmla="*/ 6 h 12"/>
                  <a:gd name="T18" fmla="*/ 0 w 36"/>
                  <a:gd name="T19" fmla="*/ 6 h 12"/>
                  <a:gd name="T20" fmla="*/ 0 w 36"/>
                  <a:gd name="T21" fmla="*/ 12 h 12"/>
                  <a:gd name="T22" fmla="*/ 36 w 36"/>
                  <a:gd name="T23" fmla="*/ 6 h 12"/>
                  <a:gd name="T24" fmla="*/ 36 w 36"/>
                  <a:gd name="T2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12">
                    <a:moveTo>
                      <a:pt x="36" y="6"/>
                    </a:moveTo>
                    <a:lnTo>
                      <a:pt x="12" y="0"/>
                    </a:lnTo>
                    <a:lnTo>
                      <a:pt x="12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36" y="6"/>
                    </a:lnTo>
                    <a:lnTo>
                      <a:pt x="3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98" name="Freeform 368">
                <a:extLst>
                  <a:ext uri="{FF2B5EF4-FFF2-40B4-BE49-F238E27FC236}">
                    <a16:creationId xmlns:a16="http://schemas.microsoft.com/office/drawing/2014/main" id="{9759EBA0-7F3F-4EB2-B3B7-D5E08549FA0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428" y="1156"/>
                <a:ext cx="42" cy="12"/>
              </a:xfrm>
              <a:custGeom>
                <a:avLst/>
                <a:gdLst>
                  <a:gd name="T0" fmla="*/ 42 w 42"/>
                  <a:gd name="T1" fmla="*/ 6 h 12"/>
                  <a:gd name="T2" fmla="*/ 24 w 42"/>
                  <a:gd name="T3" fmla="*/ 0 h 12"/>
                  <a:gd name="T4" fmla="*/ 6 w 42"/>
                  <a:gd name="T5" fmla="*/ 6 h 12"/>
                  <a:gd name="T6" fmla="*/ 12 w 42"/>
                  <a:gd name="T7" fmla="*/ 6 h 12"/>
                  <a:gd name="T8" fmla="*/ 12 w 42"/>
                  <a:gd name="T9" fmla="*/ 6 h 12"/>
                  <a:gd name="T10" fmla="*/ 0 w 42"/>
                  <a:gd name="T11" fmla="*/ 6 h 12"/>
                  <a:gd name="T12" fmla="*/ 12 w 42"/>
                  <a:gd name="T13" fmla="*/ 12 h 12"/>
                  <a:gd name="T14" fmla="*/ 12 w 42"/>
                  <a:gd name="T15" fmla="*/ 12 h 12"/>
                  <a:gd name="T16" fmla="*/ 42 w 42"/>
                  <a:gd name="T17" fmla="*/ 12 h 12"/>
                  <a:gd name="T18" fmla="*/ 36 w 42"/>
                  <a:gd name="T19" fmla="*/ 6 h 12"/>
                  <a:gd name="T20" fmla="*/ 42 w 42"/>
                  <a:gd name="T2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12">
                    <a:moveTo>
                      <a:pt x="42" y="6"/>
                    </a:moveTo>
                    <a:lnTo>
                      <a:pt x="24" y="0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42" y="12"/>
                    </a:lnTo>
                    <a:lnTo>
                      <a:pt x="36" y="6"/>
                    </a:lnTo>
                    <a:lnTo>
                      <a:pt x="4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899" name="Freeform 369">
                <a:extLst>
                  <a:ext uri="{FF2B5EF4-FFF2-40B4-BE49-F238E27FC236}">
                    <a16:creationId xmlns:a16="http://schemas.microsoft.com/office/drawing/2014/main" id="{C1E3A189-3C29-4E23-A01C-D0BAA45C980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883" y="1210"/>
                <a:ext cx="36" cy="6"/>
              </a:xfrm>
              <a:custGeom>
                <a:avLst/>
                <a:gdLst>
                  <a:gd name="T0" fmla="*/ 36 w 36"/>
                  <a:gd name="T1" fmla="*/ 0 h 6"/>
                  <a:gd name="T2" fmla="*/ 6 w 36"/>
                  <a:gd name="T3" fmla="*/ 0 h 6"/>
                  <a:gd name="T4" fmla="*/ 0 w 36"/>
                  <a:gd name="T5" fmla="*/ 0 h 6"/>
                  <a:gd name="T6" fmla="*/ 0 w 36"/>
                  <a:gd name="T7" fmla="*/ 0 h 6"/>
                  <a:gd name="T8" fmla="*/ 36 w 36"/>
                  <a:gd name="T9" fmla="*/ 6 h 6"/>
                  <a:gd name="T10" fmla="*/ 36 w 3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6">
                    <a:moveTo>
                      <a:pt x="3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6" y="6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00" name="Freeform 370">
                <a:extLst>
                  <a:ext uri="{FF2B5EF4-FFF2-40B4-BE49-F238E27FC236}">
                    <a16:creationId xmlns:a16="http://schemas.microsoft.com/office/drawing/2014/main" id="{C7AB1B12-3B39-4A51-8788-37A12BBB42C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97" y="1431"/>
                <a:ext cx="18" cy="6"/>
              </a:xfrm>
              <a:custGeom>
                <a:avLst/>
                <a:gdLst>
                  <a:gd name="T0" fmla="*/ 6 w 18"/>
                  <a:gd name="T1" fmla="*/ 0 h 6"/>
                  <a:gd name="T2" fmla="*/ 6 w 18"/>
                  <a:gd name="T3" fmla="*/ 0 h 6"/>
                  <a:gd name="T4" fmla="*/ 0 w 18"/>
                  <a:gd name="T5" fmla="*/ 0 h 6"/>
                  <a:gd name="T6" fmla="*/ 0 w 18"/>
                  <a:gd name="T7" fmla="*/ 0 h 6"/>
                  <a:gd name="T8" fmla="*/ 0 w 18"/>
                  <a:gd name="T9" fmla="*/ 0 h 6"/>
                  <a:gd name="T10" fmla="*/ 0 w 18"/>
                  <a:gd name="T11" fmla="*/ 0 h 6"/>
                  <a:gd name="T12" fmla="*/ 0 w 18"/>
                  <a:gd name="T13" fmla="*/ 6 h 6"/>
                  <a:gd name="T14" fmla="*/ 6 w 18"/>
                  <a:gd name="T15" fmla="*/ 6 h 6"/>
                  <a:gd name="T16" fmla="*/ 18 w 18"/>
                  <a:gd name="T17" fmla="*/ 6 h 6"/>
                  <a:gd name="T18" fmla="*/ 18 w 18"/>
                  <a:gd name="T19" fmla="*/ 0 h 6"/>
                  <a:gd name="T20" fmla="*/ 12 w 18"/>
                  <a:gd name="T21" fmla="*/ 0 h 6"/>
                  <a:gd name="T22" fmla="*/ 6 w 18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01" name="Freeform 371">
                <a:extLst>
                  <a:ext uri="{FF2B5EF4-FFF2-40B4-BE49-F238E27FC236}">
                    <a16:creationId xmlns:a16="http://schemas.microsoft.com/office/drawing/2014/main" id="{3585670F-C0C2-44DD-A54D-0829D99BAC8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865" y="1222"/>
                <a:ext cx="30" cy="6"/>
              </a:xfrm>
              <a:custGeom>
                <a:avLst/>
                <a:gdLst>
                  <a:gd name="T0" fmla="*/ 30 w 30"/>
                  <a:gd name="T1" fmla="*/ 6 h 6"/>
                  <a:gd name="T2" fmla="*/ 0 w 30"/>
                  <a:gd name="T3" fmla="*/ 6 h 6"/>
                  <a:gd name="T4" fmla="*/ 6 w 30"/>
                  <a:gd name="T5" fmla="*/ 0 h 6"/>
                  <a:gd name="T6" fmla="*/ 24 w 30"/>
                  <a:gd name="T7" fmla="*/ 6 h 6"/>
                  <a:gd name="T8" fmla="*/ 30 w 30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6">
                    <a:moveTo>
                      <a:pt x="30" y="6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24" y="6"/>
                    </a:lnTo>
                    <a:lnTo>
                      <a:pt x="3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02" name="Freeform 372">
                <a:extLst>
                  <a:ext uri="{FF2B5EF4-FFF2-40B4-BE49-F238E27FC236}">
                    <a16:creationId xmlns:a16="http://schemas.microsoft.com/office/drawing/2014/main" id="{12993B6F-FBE5-4AA4-9AB5-27F85EAD90A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94" y="1270"/>
                <a:ext cx="18" cy="6"/>
              </a:xfrm>
              <a:custGeom>
                <a:avLst/>
                <a:gdLst>
                  <a:gd name="T0" fmla="*/ 18 w 18"/>
                  <a:gd name="T1" fmla="*/ 0 h 6"/>
                  <a:gd name="T2" fmla="*/ 6 w 18"/>
                  <a:gd name="T3" fmla="*/ 6 h 6"/>
                  <a:gd name="T4" fmla="*/ 0 w 18"/>
                  <a:gd name="T5" fmla="*/ 0 h 6"/>
                  <a:gd name="T6" fmla="*/ 6 w 18"/>
                  <a:gd name="T7" fmla="*/ 0 h 6"/>
                  <a:gd name="T8" fmla="*/ 18 w 18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8" y="0"/>
                    </a:move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03" name="Freeform 373">
                <a:extLst>
                  <a:ext uri="{FF2B5EF4-FFF2-40B4-BE49-F238E27FC236}">
                    <a16:creationId xmlns:a16="http://schemas.microsoft.com/office/drawing/2014/main" id="{670E73E7-970A-4271-BD88-41CF72CE8AB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415" y="1246"/>
                <a:ext cx="24" cy="6"/>
              </a:xfrm>
              <a:custGeom>
                <a:avLst/>
                <a:gdLst>
                  <a:gd name="T0" fmla="*/ 18 w 24"/>
                  <a:gd name="T1" fmla="*/ 6 h 6"/>
                  <a:gd name="T2" fmla="*/ 0 w 24"/>
                  <a:gd name="T3" fmla="*/ 6 h 6"/>
                  <a:gd name="T4" fmla="*/ 12 w 24"/>
                  <a:gd name="T5" fmla="*/ 0 h 6"/>
                  <a:gd name="T6" fmla="*/ 24 w 24"/>
                  <a:gd name="T7" fmla="*/ 6 h 6"/>
                  <a:gd name="T8" fmla="*/ 18 w 2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">
                    <a:moveTo>
                      <a:pt x="18" y="6"/>
                    </a:moveTo>
                    <a:lnTo>
                      <a:pt x="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04" name="Freeform 374">
                <a:extLst>
                  <a:ext uri="{FF2B5EF4-FFF2-40B4-BE49-F238E27FC236}">
                    <a16:creationId xmlns:a16="http://schemas.microsoft.com/office/drawing/2014/main" id="{71F03524-53E6-4C5B-AEE7-AEF5DD11007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129" y="1162"/>
                <a:ext cx="29" cy="6"/>
              </a:xfrm>
              <a:custGeom>
                <a:avLst/>
                <a:gdLst>
                  <a:gd name="T0" fmla="*/ 29 w 29"/>
                  <a:gd name="T1" fmla="*/ 0 h 6"/>
                  <a:gd name="T2" fmla="*/ 12 w 29"/>
                  <a:gd name="T3" fmla="*/ 6 h 6"/>
                  <a:gd name="T4" fmla="*/ 6 w 29"/>
                  <a:gd name="T5" fmla="*/ 6 h 6"/>
                  <a:gd name="T6" fmla="*/ 0 w 29"/>
                  <a:gd name="T7" fmla="*/ 6 h 6"/>
                  <a:gd name="T8" fmla="*/ 6 w 29"/>
                  <a:gd name="T9" fmla="*/ 0 h 6"/>
                  <a:gd name="T10" fmla="*/ 18 w 29"/>
                  <a:gd name="T11" fmla="*/ 0 h 6"/>
                  <a:gd name="T12" fmla="*/ 24 w 29"/>
                  <a:gd name="T13" fmla="*/ 0 h 6"/>
                  <a:gd name="T14" fmla="*/ 29 w 29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6">
                    <a:moveTo>
                      <a:pt x="29" y="0"/>
                    </a:moveTo>
                    <a:lnTo>
                      <a:pt x="12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29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05" name="Freeform 375">
                <a:extLst>
                  <a:ext uri="{FF2B5EF4-FFF2-40B4-BE49-F238E27FC236}">
                    <a16:creationId xmlns:a16="http://schemas.microsoft.com/office/drawing/2014/main" id="{15E76C6B-B9B1-4188-B918-C6921BC443A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61" y="1545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0 w 6"/>
                  <a:gd name="T3" fmla="*/ 0 h 12"/>
                  <a:gd name="T4" fmla="*/ 0 w 6"/>
                  <a:gd name="T5" fmla="*/ 12 h 12"/>
                  <a:gd name="T6" fmla="*/ 0 w 6"/>
                  <a:gd name="T7" fmla="*/ 6 h 12"/>
                  <a:gd name="T8" fmla="*/ 6 w 6"/>
                  <a:gd name="T9" fmla="*/ 0 h 12"/>
                  <a:gd name="T10" fmla="*/ 6 w 6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06" name="Freeform 376">
                <a:extLst>
                  <a:ext uri="{FF2B5EF4-FFF2-40B4-BE49-F238E27FC236}">
                    <a16:creationId xmlns:a16="http://schemas.microsoft.com/office/drawing/2014/main" id="{37A5C62E-9A64-4E13-A87B-69E96E3FB51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95" y="1246"/>
                <a:ext cx="12" cy="12"/>
              </a:xfrm>
              <a:custGeom>
                <a:avLst/>
                <a:gdLst>
                  <a:gd name="T0" fmla="*/ 6 w 12"/>
                  <a:gd name="T1" fmla="*/ 0 h 12"/>
                  <a:gd name="T2" fmla="*/ 0 w 12"/>
                  <a:gd name="T3" fmla="*/ 6 h 12"/>
                  <a:gd name="T4" fmla="*/ 12 w 12"/>
                  <a:gd name="T5" fmla="*/ 12 h 12"/>
                  <a:gd name="T6" fmla="*/ 12 w 12"/>
                  <a:gd name="T7" fmla="*/ 6 h 12"/>
                  <a:gd name="T8" fmla="*/ 6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6" y="0"/>
                    </a:moveTo>
                    <a:lnTo>
                      <a:pt x="0" y="6"/>
                    </a:lnTo>
                    <a:lnTo>
                      <a:pt x="12" y="12"/>
                    </a:lnTo>
                    <a:lnTo>
                      <a:pt x="12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07" name="Freeform 377">
                <a:extLst>
                  <a:ext uri="{FF2B5EF4-FFF2-40B4-BE49-F238E27FC236}">
                    <a16:creationId xmlns:a16="http://schemas.microsoft.com/office/drawing/2014/main" id="{17D8DCDD-9E80-42CC-8756-47BDA3E3015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72" y="1258"/>
                <a:ext cx="18" cy="6"/>
              </a:xfrm>
              <a:custGeom>
                <a:avLst/>
                <a:gdLst>
                  <a:gd name="T0" fmla="*/ 18 w 18"/>
                  <a:gd name="T1" fmla="*/ 6 h 6"/>
                  <a:gd name="T2" fmla="*/ 0 w 18"/>
                  <a:gd name="T3" fmla="*/ 0 h 6"/>
                  <a:gd name="T4" fmla="*/ 0 w 18"/>
                  <a:gd name="T5" fmla="*/ 0 h 6"/>
                  <a:gd name="T6" fmla="*/ 6 w 18"/>
                  <a:gd name="T7" fmla="*/ 6 h 6"/>
                  <a:gd name="T8" fmla="*/ 18 w 18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8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08" name="Freeform 378">
                <a:extLst>
                  <a:ext uri="{FF2B5EF4-FFF2-40B4-BE49-F238E27FC236}">
                    <a16:creationId xmlns:a16="http://schemas.microsoft.com/office/drawing/2014/main" id="{596E3342-06F9-4224-8B46-47BBF3166D2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09" y="1389"/>
                <a:ext cx="12" cy="6"/>
              </a:xfrm>
              <a:custGeom>
                <a:avLst/>
                <a:gdLst>
                  <a:gd name="T0" fmla="*/ 12 w 12"/>
                  <a:gd name="T1" fmla="*/ 0 h 6"/>
                  <a:gd name="T2" fmla="*/ 0 w 12"/>
                  <a:gd name="T3" fmla="*/ 6 h 6"/>
                  <a:gd name="T4" fmla="*/ 0 w 12"/>
                  <a:gd name="T5" fmla="*/ 0 h 6"/>
                  <a:gd name="T6" fmla="*/ 6 w 12"/>
                  <a:gd name="T7" fmla="*/ 0 h 6"/>
                  <a:gd name="T8" fmla="*/ 12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2" y="0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09" name="Freeform 379">
                <a:extLst>
                  <a:ext uri="{FF2B5EF4-FFF2-40B4-BE49-F238E27FC236}">
                    <a16:creationId xmlns:a16="http://schemas.microsoft.com/office/drawing/2014/main" id="{FF91E926-2BB0-40E0-8424-4E6038543E1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55" y="1377"/>
                <a:ext cx="12" cy="12"/>
              </a:xfrm>
              <a:custGeom>
                <a:avLst/>
                <a:gdLst>
                  <a:gd name="T0" fmla="*/ 12 w 12"/>
                  <a:gd name="T1" fmla="*/ 6 h 12"/>
                  <a:gd name="T2" fmla="*/ 6 w 12"/>
                  <a:gd name="T3" fmla="*/ 12 h 12"/>
                  <a:gd name="T4" fmla="*/ 0 w 12"/>
                  <a:gd name="T5" fmla="*/ 6 h 12"/>
                  <a:gd name="T6" fmla="*/ 6 w 12"/>
                  <a:gd name="T7" fmla="*/ 0 h 12"/>
                  <a:gd name="T8" fmla="*/ 12 w 12"/>
                  <a:gd name="T9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6"/>
                    </a:moveTo>
                    <a:lnTo>
                      <a:pt x="6" y="12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10" name="Freeform 380">
                <a:extLst>
                  <a:ext uri="{FF2B5EF4-FFF2-40B4-BE49-F238E27FC236}">
                    <a16:creationId xmlns:a16="http://schemas.microsoft.com/office/drawing/2014/main" id="{E81055A5-195D-4AEA-BEF7-DBD106F2142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135" y="1264"/>
                <a:ext cx="12" cy="6"/>
              </a:xfrm>
              <a:custGeom>
                <a:avLst/>
                <a:gdLst>
                  <a:gd name="T0" fmla="*/ 12 w 12"/>
                  <a:gd name="T1" fmla="*/ 0 h 6"/>
                  <a:gd name="T2" fmla="*/ 12 w 12"/>
                  <a:gd name="T3" fmla="*/ 6 h 6"/>
                  <a:gd name="T4" fmla="*/ 0 w 12"/>
                  <a:gd name="T5" fmla="*/ 0 h 6"/>
                  <a:gd name="T6" fmla="*/ 12 w 12"/>
                  <a:gd name="T7" fmla="*/ 0 h 6"/>
                  <a:gd name="T8" fmla="*/ 12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2" y="0"/>
                    </a:moveTo>
                    <a:lnTo>
                      <a:pt x="12" y="6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11" name="Freeform 381">
                <a:extLst>
                  <a:ext uri="{FF2B5EF4-FFF2-40B4-BE49-F238E27FC236}">
                    <a16:creationId xmlns:a16="http://schemas.microsoft.com/office/drawing/2014/main" id="{B9A794CE-D498-4554-A906-F721E54887A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338" y="1228"/>
                <a:ext cx="12" cy="6"/>
              </a:xfrm>
              <a:custGeom>
                <a:avLst/>
                <a:gdLst>
                  <a:gd name="T0" fmla="*/ 12 w 12"/>
                  <a:gd name="T1" fmla="*/ 0 h 6"/>
                  <a:gd name="T2" fmla="*/ 0 w 12"/>
                  <a:gd name="T3" fmla="*/ 6 h 6"/>
                  <a:gd name="T4" fmla="*/ 6 w 12"/>
                  <a:gd name="T5" fmla="*/ 0 h 6"/>
                  <a:gd name="T6" fmla="*/ 6 w 12"/>
                  <a:gd name="T7" fmla="*/ 0 h 6"/>
                  <a:gd name="T8" fmla="*/ 12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2" y="0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12" name="Freeform 382">
                <a:extLst>
                  <a:ext uri="{FF2B5EF4-FFF2-40B4-BE49-F238E27FC236}">
                    <a16:creationId xmlns:a16="http://schemas.microsoft.com/office/drawing/2014/main" id="{49C26F1D-C484-43A5-87DD-C9E9F78BE9F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12" y="1162"/>
                <a:ext cx="18" cy="1"/>
              </a:xfrm>
              <a:custGeom>
                <a:avLst/>
                <a:gdLst>
                  <a:gd name="T0" fmla="*/ 18 w 18"/>
                  <a:gd name="T1" fmla="*/ 0 w 18"/>
                  <a:gd name="T2" fmla="*/ 6 w 18"/>
                  <a:gd name="T3" fmla="*/ 18 w 1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8">
                    <a:moveTo>
                      <a:pt x="18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13" name="Freeform 383">
                <a:extLst>
                  <a:ext uri="{FF2B5EF4-FFF2-40B4-BE49-F238E27FC236}">
                    <a16:creationId xmlns:a16="http://schemas.microsoft.com/office/drawing/2014/main" id="{46075007-51FE-4B7B-AD6C-30BB4F341EB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30" y="1156"/>
                <a:ext cx="18" cy="6"/>
              </a:xfrm>
              <a:custGeom>
                <a:avLst/>
                <a:gdLst>
                  <a:gd name="T0" fmla="*/ 18 w 18"/>
                  <a:gd name="T1" fmla="*/ 6 h 6"/>
                  <a:gd name="T2" fmla="*/ 0 w 18"/>
                  <a:gd name="T3" fmla="*/ 6 h 6"/>
                  <a:gd name="T4" fmla="*/ 18 w 18"/>
                  <a:gd name="T5" fmla="*/ 0 h 6"/>
                  <a:gd name="T6" fmla="*/ 18 w 18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6">
                    <a:moveTo>
                      <a:pt x="18" y="6"/>
                    </a:moveTo>
                    <a:lnTo>
                      <a:pt x="0" y="6"/>
                    </a:lnTo>
                    <a:lnTo>
                      <a:pt x="18" y="0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14" name="Freeform 384">
                <a:extLst>
                  <a:ext uri="{FF2B5EF4-FFF2-40B4-BE49-F238E27FC236}">
                    <a16:creationId xmlns:a16="http://schemas.microsoft.com/office/drawing/2014/main" id="{8333EF7D-7C96-44D1-8B1B-B107A1332FC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638" y="1216"/>
                <a:ext cx="18" cy="6"/>
              </a:xfrm>
              <a:custGeom>
                <a:avLst/>
                <a:gdLst>
                  <a:gd name="T0" fmla="*/ 18 w 18"/>
                  <a:gd name="T1" fmla="*/ 0 h 6"/>
                  <a:gd name="T2" fmla="*/ 0 w 18"/>
                  <a:gd name="T3" fmla="*/ 6 h 6"/>
                  <a:gd name="T4" fmla="*/ 18 w 18"/>
                  <a:gd name="T5" fmla="*/ 6 h 6"/>
                  <a:gd name="T6" fmla="*/ 18 w 18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" h="6">
                    <a:moveTo>
                      <a:pt x="18" y="0"/>
                    </a:moveTo>
                    <a:lnTo>
                      <a:pt x="0" y="6"/>
                    </a:lnTo>
                    <a:lnTo>
                      <a:pt x="18" y="6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15" name="Freeform 385">
                <a:extLst>
                  <a:ext uri="{FF2B5EF4-FFF2-40B4-BE49-F238E27FC236}">
                    <a16:creationId xmlns:a16="http://schemas.microsoft.com/office/drawing/2014/main" id="{25F88198-078C-4A48-B67E-C1D18C78AC1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85" y="1479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0 w 6"/>
                  <a:gd name="T3" fmla="*/ 6 h 6"/>
                  <a:gd name="T4" fmla="*/ 0 w 6"/>
                  <a:gd name="T5" fmla="*/ 0 h 6"/>
                  <a:gd name="T6" fmla="*/ 6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16" name="Freeform 386">
                <a:extLst>
                  <a:ext uri="{FF2B5EF4-FFF2-40B4-BE49-F238E27FC236}">
                    <a16:creationId xmlns:a16="http://schemas.microsoft.com/office/drawing/2014/main" id="{57AD03C2-A899-4993-AFB9-2FFDBDFE03F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249" y="1557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0 w 6"/>
                  <a:gd name="T3" fmla="*/ 6 h 6"/>
                  <a:gd name="T4" fmla="*/ 0 w 6"/>
                  <a:gd name="T5" fmla="*/ 0 h 6"/>
                  <a:gd name="T6" fmla="*/ 6 w 6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17" name="Freeform 387">
                <a:extLst>
                  <a:ext uri="{FF2B5EF4-FFF2-40B4-BE49-F238E27FC236}">
                    <a16:creationId xmlns:a16="http://schemas.microsoft.com/office/drawing/2014/main" id="{3BED92F1-B725-4038-A1E3-84BCB7D2AF10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853" y="1222"/>
                <a:ext cx="6" cy="1"/>
              </a:xfrm>
              <a:custGeom>
                <a:avLst/>
                <a:gdLst>
                  <a:gd name="T0" fmla="*/ 6 w 6"/>
                  <a:gd name="T1" fmla="*/ 0 w 6"/>
                  <a:gd name="T2" fmla="*/ 6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18" name="Rectangle 388">
                <a:extLst>
                  <a:ext uri="{FF2B5EF4-FFF2-40B4-BE49-F238E27FC236}">
                    <a16:creationId xmlns:a16="http://schemas.microsoft.com/office/drawing/2014/main" id="{A3590DC7-7052-4285-B78A-A61B8B6AFC5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123" y="1162"/>
                <a:ext cx="18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19" name="Rectangle 389">
                <a:extLst>
                  <a:ext uri="{FF2B5EF4-FFF2-40B4-BE49-F238E27FC236}">
                    <a16:creationId xmlns:a16="http://schemas.microsoft.com/office/drawing/2014/main" id="{7CABE366-FC67-4F99-9A8B-AD241B44A9D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398" y="1240"/>
                <a:ext cx="12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20" name="Freeform 390">
                <a:extLst>
                  <a:ext uri="{FF2B5EF4-FFF2-40B4-BE49-F238E27FC236}">
                    <a16:creationId xmlns:a16="http://schemas.microsoft.com/office/drawing/2014/main" id="{B2ED7603-B28C-44F6-948A-38921698B1B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200" y="1168"/>
                <a:ext cx="12" cy="1"/>
              </a:xfrm>
              <a:custGeom>
                <a:avLst/>
                <a:gdLst>
                  <a:gd name="T0" fmla="*/ 12 w 12"/>
                  <a:gd name="T1" fmla="*/ 0 w 12"/>
                  <a:gd name="T2" fmla="*/ 6 w 12"/>
                  <a:gd name="T3" fmla="*/ 12 w 1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2">
                    <a:moveTo>
                      <a:pt x="12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21" name="Freeform 391">
                <a:extLst>
                  <a:ext uri="{FF2B5EF4-FFF2-40B4-BE49-F238E27FC236}">
                    <a16:creationId xmlns:a16="http://schemas.microsoft.com/office/drawing/2014/main" id="{FF04F2D4-924E-4D77-AFB6-0DE3F2145F7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4327" y="1425"/>
                <a:ext cx="12" cy="6"/>
              </a:xfrm>
              <a:custGeom>
                <a:avLst/>
                <a:gdLst>
                  <a:gd name="T0" fmla="*/ 12 w 12"/>
                  <a:gd name="T1" fmla="*/ 6 h 6"/>
                  <a:gd name="T2" fmla="*/ 0 w 12"/>
                  <a:gd name="T3" fmla="*/ 0 h 6"/>
                  <a:gd name="T4" fmla="*/ 12 w 12"/>
                  <a:gd name="T5" fmla="*/ 6 h 6"/>
                  <a:gd name="T6" fmla="*/ 12 w 12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6">
                    <a:moveTo>
                      <a:pt x="12" y="6"/>
                    </a:moveTo>
                    <a:lnTo>
                      <a:pt x="0" y="0"/>
                    </a:lnTo>
                    <a:lnTo>
                      <a:pt x="12" y="6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22" name="Freeform 392">
                <a:extLst>
                  <a:ext uri="{FF2B5EF4-FFF2-40B4-BE49-F238E27FC236}">
                    <a16:creationId xmlns:a16="http://schemas.microsoft.com/office/drawing/2014/main" id="{D0E4B183-F3E5-4E54-AB80-6E6F3B2223F9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800" y="1204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0 h 6"/>
                  <a:gd name="T4" fmla="*/ 6 w 6"/>
                  <a:gd name="T5" fmla="*/ 6 h 6"/>
                  <a:gd name="T6" fmla="*/ 6 w 6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23" name="Rectangle 393">
                <a:extLst>
                  <a:ext uri="{FF2B5EF4-FFF2-40B4-BE49-F238E27FC236}">
                    <a16:creationId xmlns:a16="http://schemas.microsoft.com/office/drawing/2014/main" id="{F696BDE7-1625-4FFA-B7EA-CDE6841608C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3009" y="1383"/>
                <a:ext cx="6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24" name="Freeform 394">
                <a:extLst>
                  <a:ext uri="{FF2B5EF4-FFF2-40B4-BE49-F238E27FC236}">
                    <a16:creationId xmlns:a16="http://schemas.microsoft.com/office/drawing/2014/main" id="{F4453F3E-F4A2-4575-A938-A5173C7D038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31" y="1563"/>
                <a:ext cx="6" cy="1"/>
              </a:xfrm>
              <a:custGeom>
                <a:avLst/>
                <a:gdLst>
                  <a:gd name="T0" fmla="*/ 6 w 6"/>
                  <a:gd name="T1" fmla="*/ 0 w 6"/>
                  <a:gd name="T2" fmla="*/ 6 w 6"/>
                  <a:gd name="T3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25" name="Freeform 395">
                <a:extLst>
                  <a:ext uri="{FF2B5EF4-FFF2-40B4-BE49-F238E27FC236}">
                    <a16:creationId xmlns:a16="http://schemas.microsoft.com/office/drawing/2014/main" id="{B1D0ABDC-1D2F-4A26-94B5-A169861D180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73" y="1491"/>
                <a:ext cx="54" cy="24"/>
              </a:xfrm>
              <a:custGeom>
                <a:avLst/>
                <a:gdLst>
                  <a:gd name="T0" fmla="*/ 18 w 54"/>
                  <a:gd name="T1" fmla="*/ 0 h 24"/>
                  <a:gd name="T2" fmla="*/ 18 w 54"/>
                  <a:gd name="T3" fmla="*/ 6 h 24"/>
                  <a:gd name="T4" fmla="*/ 12 w 54"/>
                  <a:gd name="T5" fmla="*/ 6 h 24"/>
                  <a:gd name="T6" fmla="*/ 12 w 54"/>
                  <a:gd name="T7" fmla="*/ 6 h 24"/>
                  <a:gd name="T8" fmla="*/ 12 w 54"/>
                  <a:gd name="T9" fmla="*/ 6 h 24"/>
                  <a:gd name="T10" fmla="*/ 6 w 54"/>
                  <a:gd name="T11" fmla="*/ 12 h 24"/>
                  <a:gd name="T12" fmla="*/ 6 w 54"/>
                  <a:gd name="T13" fmla="*/ 12 h 24"/>
                  <a:gd name="T14" fmla="*/ 0 w 54"/>
                  <a:gd name="T15" fmla="*/ 12 h 24"/>
                  <a:gd name="T16" fmla="*/ 0 w 54"/>
                  <a:gd name="T17" fmla="*/ 12 h 24"/>
                  <a:gd name="T18" fmla="*/ 6 w 54"/>
                  <a:gd name="T19" fmla="*/ 24 h 24"/>
                  <a:gd name="T20" fmla="*/ 6 w 54"/>
                  <a:gd name="T21" fmla="*/ 24 h 24"/>
                  <a:gd name="T22" fmla="*/ 18 w 54"/>
                  <a:gd name="T23" fmla="*/ 24 h 24"/>
                  <a:gd name="T24" fmla="*/ 36 w 54"/>
                  <a:gd name="T25" fmla="*/ 18 h 24"/>
                  <a:gd name="T26" fmla="*/ 48 w 54"/>
                  <a:gd name="T27" fmla="*/ 18 h 24"/>
                  <a:gd name="T28" fmla="*/ 54 w 54"/>
                  <a:gd name="T29" fmla="*/ 6 h 24"/>
                  <a:gd name="T30" fmla="*/ 42 w 54"/>
                  <a:gd name="T31" fmla="*/ 6 h 24"/>
                  <a:gd name="T32" fmla="*/ 30 w 54"/>
                  <a:gd name="T33" fmla="*/ 6 h 24"/>
                  <a:gd name="T34" fmla="*/ 30 w 54"/>
                  <a:gd name="T35" fmla="*/ 0 h 24"/>
                  <a:gd name="T36" fmla="*/ 18 w 54"/>
                  <a:gd name="T3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24">
                    <a:moveTo>
                      <a:pt x="18" y="0"/>
                    </a:moveTo>
                    <a:lnTo>
                      <a:pt x="18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18" y="24"/>
                    </a:lnTo>
                    <a:lnTo>
                      <a:pt x="36" y="18"/>
                    </a:lnTo>
                    <a:lnTo>
                      <a:pt x="48" y="18"/>
                    </a:lnTo>
                    <a:lnTo>
                      <a:pt x="54" y="6"/>
                    </a:lnTo>
                    <a:lnTo>
                      <a:pt x="42" y="6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26" name="Freeform 396">
                <a:extLst>
                  <a:ext uri="{FF2B5EF4-FFF2-40B4-BE49-F238E27FC236}">
                    <a16:creationId xmlns:a16="http://schemas.microsoft.com/office/drawing/2014/main" id="{3D8E68E8-58A6-4AFF-8E97-97385B8664E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43" y="1527"/>
                <a:ext cx="30" cy="18"/>
              </a:xfrm>
              <a:custGeom>
                <a:avLst/>
                <a:gdLst>
                  <a:gd name="T0" fmla="*/ 6 w 30"/>
                  <a:gd name="T1" fmla="*/ 18 h 18"/>
                  <a:gd name="T2" fmla="*/ 6 w 30"/>
                  <a:gd name="T3" fmla="*/ 18 h 18"/>
                  <a:gd name="T4" fmla="*/ 12 w 30"/>
                  <a:gd name="T5" fmla="*/ 12 h 18"/>
                  <a:gd name="T6" fmla="*/ 12 w 30"/>
                  <a:gd name="T7" fmla="*/ 18 h 18"/>
                  <a:gd name="T8" fmla="*/ 12 w 30"/>
                  <a:gd name="T9" fmla="*/ 18 h 18"/>
                  <a:gd name="T10" fmla="*/ 18 w 30"/>
                  <a:gd name="T11" fmla="*/ 18 h 18"/>
                  <a:gd name="T12" fmla="*/ 18 w 30"/>
                  <a:gd name="T13" fmla="*/ 18 h 18"/>
                  <a:gd name="T14" fmla="*/ 18 w 30"/>
                  <a:gd name="T15" fmla="*/ 12 h 18"/>
                  <a:gd name="T16" fmla="*/ 18 w 30"/>
                  <a:gd name="T17" fmla="*/ 12 h 18"/>
                  <a:gd name="T18" fmla="*/ 18 w 30"/>
                  <a:gd name="T19" fmla="*/ 12 h 18"/>
                  <a:gd name="T20" fmla="*/ 24 w 30"/>
                  <a:gd name="T21" fmla="*/ 12 h 18"/>
                  <a:gd name="T22" fmla="*/ 24 w 30"/>
                  <a:gd name="T23" fmla="*/ 12 h 18"/>
                  <a:gd name="T24" fmla="*/ 24 w 30"/>
                  <a:gd name="T25" fmla="*/ 6 h 18"/>
                  <a:gd name="T26" fmla="*/ 18 w 30"/>
                  <a:gd name="T27" fmla="*/ 6 h 18"/>
                  <a:gd name="T28" fmla="*/ 24 w 30"/>
                  <a:gd name="T29" fmla="*/ 6 h 18"/>
                  <a:gd name="T30" fmla="*/ 24 w 30"/>
                  <a:gd name="T31" fmla="*/ 6 h 18"/>
                  <a:gd name="T32" fmla="*/ 30 w 30"/>
                  <a:gd name="T33" fmla="*/ 6 h 18"/>
                  <a:gd name="T34" fmla="*/ 30 w 30"/>
                  <a:gd name="T35" fmla="*/ 6 h 18"/>
                  <a:gd name="T36" fmla="*/ 30 w 30"/>
                  <a:gd name="T37" fmla="*/ 0 h 18"/>
                  <a:gd name="T38" fmla="*/ 24 w 30"/>
                  <a:gd name="T39" fmla="*/ 0 h 18"/>
                  <a:gd name="T40" fmla="*/ 24 w 30"/>
                  <a:gd name="T41" fmla="*/ 0 h 18"/>
                  <a:gd name="T42" fmla="*/ 6 w 30"/>
                  <a:gd name="T43" fmla="*/ 6 h 18"/>
                  <a:gd name="T44" fmla="*/ 0 w 30"/>
                  <a:gd name="T45" fmla="*/ 0 h 18"/>
                  <a:gd name="T46" fmla="*/ 0 w 30"/>
                  <a:gd name="T47" fmla="*/ 6 h 18"/>
                  <a:gd name="T48" fmla="*/ 0 w 30"/>
                  <a:gd name="T49" fmla="*/ 18 h 18"/>
                  <a:gd name="T50" fmla="*/ 6 w 30"/>
                  <a:gd name="T5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0" h="18">
                    <a:moveTo>
                      <a:pt x="6" y="18"/>
                    </a:moveTo>
                    <a:lnTo>
                      <a:pt x="6" y="18"/>
                    </a:lnTo>
                    <a:lnTo>
                      <a:pt x="12" y="12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24" y="12"/>
                    </a:lnTo>
                    <a:lnTo>
                      <a:pt x="24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8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27" name="Freeform 397">
                <a:extLst>
                  <a:ext uri="{FF2B5EF4-FFF2-40B4-BE49-F238E27FC236}">
                    <a16:creationId xmlns:a16="http://schemas.microsoft.com/office/drawing/2014/main" id="{D8104FCE-A201-4063-A8FA-FFE5247D8F4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07" y="1270"/>
                <a:ext cx="102" cy="155"/>
              </a:xfrm>
              <a:custGeom>
                <a:avLst/>
                <a:gdLst>
                  <a:gd name="T0" fmla="*/ 72 w 102"/>
                  <a:gd name="T1" fmla="*/ 60 h 155"/>
                  <a:gd name="T2" fmla="*/ 60 w 102"/>
                  <a:gd name="T3" fmla="*/ 66 h 155"/>
                  <a:gd name="T4" fmla="*/ 54 w 102"/>
                  <a:gd name="T5" fmla="*/ 72 h 155"/>
                  <a:gd name="T6" fmla="*/ 54 w 102"/>
                  <a:gd name="T7" fmla="*/ 84 h 155"/>
                  <a:gd name="T8" fmla="*/ 66 w 102"/>
                  <a:gd name="T9" fmla="*/ 102 h 155"/>
                  <a:gd name="T10" fmla="*/ 60 w 102"/>
                  <a:gd name="T11" fmla="*/ 107 h 155"/>
                  <a:gd name="T12" fmla="*/ 60 w 102"/>
                  <a:gd name="T13" fmla="*/ 107 h 155"/>
                  <a:gd name="T14" fmla="*/ 66 w 102"/>
                  <a:gd name="T15" fmla="*/ 107 h 155"/>
                  <a:gd name="T16" fmla="*/ 60 w 102"/>
                  <a:gd name="T17" fmla="*/ 113 h 155"/>
                  <a:gd name="T18" fmla="*/ 48 w 102"/>
                  <a:gd name="T19" fmla="*/ 119 h 155"/>
                  <a:gd name="T20" fmla="*/ 54 w 102"/>
                  <a:gd name="T21" fmla="*/ 125 h 155"/>
                  <a:gd name="T22" fmla="*/ 54 w 102"/>
                  <a:gd name="T23" fmla="*/ 125 h 155"/>
                  <a:gd name="T24" fmla="*/ 48 w 102"/>
                  <a:gd name="T25" fmla="*/ 143 h 155"/>
                  <a:gd name="T26" fmla="*/ 30 w 102"/>
                  <a:gd name="T27" fmla="*/ 155 h 155"/>
                  <a:gd name="T28" fmla="*/ 18 w 102"/>
                  <a:gd name="T29" fmla="*/ 143 h 155"/>
                  <a:gd name="T30" fmla="*/ 6 w 102"/>
                  <a:gd name="T31" fmla="*/ 125 h 155"/>
                  <a:gd name="T32" fmla="*/ 6 w 102"/>
                  <a:gd name="T33" fmla="*/ 119 h 155"/>
                  <a:gd name="T34" fmla="*/ 0 w 102"/>
                  <a:gd name="T35" fmla="*/ 113 h 155"/>
                  <a:gd name="T36" fmla="*/ 12 w 102"/>
                  <a:gd name="T37" fmla="*/ 102 h 155"/>
                  <a:gd name="T38" fmla="*/ 12 w 102"/>
                  <a:gd name="T39" fmla="*/ 90 h 155"/>
                  <a:gd name="T40" fmla="*/ 6 w 102"/>
                  <a:gd name="T41" fmla="*/ 84 h 155"/>
                  <a:gd name="T42" fmla="*/ 6 w 102"/>
                  <a:gd name="T43" fmla="*/ 60 h 155"/>
                  <a:gd name="T44" fmla="*/ 24 w 102"/>
                  <a:gd name="T45" fmla="*/ 54 h 155"/>
                  <a:gd name="T46" fmla="*/ 24 w 102"/>
                  <a:gd name="T47" fmla="*/ 36 h 155"/>
                  <a:gd name="T48" fmla="*/ 30 w 102"/>
                  <a:gd name="T49" fmla="*/ 30 h 155"/>
                  <a:gd name="T50" fmla="*/ 36 w 102"/>
                  <a:gd name="T51" fmla="*/ 18 h 155"/>
                  <a:gd name="T52" fmla="*/ 54 w 102"/>
                  <a:gd name="T53" fmla="*/ 12 h 155"/>
                  <a:gd name="T54" fmla="*/ 66 w 102"/>
                  <a:gd name="T55" fmla="*/ 0 h 155"/>
                  <a:gd name="T56" fmla="*/ 90 w 102"/>
                  <a:gd name="T57" fmla="*/ 12 h 155"/>
                  <a:gd name="T58" fmla="*/ 102 w 102"/>
                  <a:gd name="T59" fmla="*/ 36 h 155"/>
                  <a:gd name="T60" fmla="*/ 90 w 102"/>
                  <a:gd name="T61" fmla="*/ 36 h 155"/>
                  <a:gd name="T62" fmla="*/ 84 w 102"/>
                  <a:gd name="T63" fmla="*/ 42 h 155"/>
                  <a:gd name="T64" fmla="*/ 78 w 102"/>
                  <a:gd name="T65" fmla="*/ 4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" h="155">
                    <a:moveTo>
                      <a:pt x="84" y="54"/>
                    </a:moveTo>
                    <a:lnTo>
                      <a:pt x="72" y="60"/>
                    </a:lnTo>
                    <a:lnTo>
                      <a:pt x="66" y="66"/>
                    </a:lnTo>
                    <a:lnTo>
                      <a:pt x="60" y="66"/>
                    </a:lnTo>
                    <a:lnTo>
                      <a:pt x="54" y="72"/>
                    </a:lnTo>
                    <a:lnTo>
                      <a:pt x="54" y="72"/>
                    </a:lnTo>
                    <a:lnTo>
                      <a:pt x="54" y="78"/>
                    </a:lnTo>
                    <a:lnTo>
                      <a:pt x="54" y="84"/>
                    </a:lnTo>
                    <a:lnTo>
                      <a:pt x="54" y="96"/>
                    </a:lnTo>
                    <a:lnTo>
                      <a:pt x="66" y="102"/>
                    </a:lnTo>
                    <a:lnTo>
                      <a:pt x="72" y="102"/>
                    </a:lnTo>
                    <a:lnTo>
                      <a:pt x="60" y="107"/>
                    </a:lnTo>
                    <a:lnTo>
                      <a:pt x="60" y="107"/>
                    </a:lnTo>
                    <a:lnTo>
                      <a:pt x="60" y="107"/>
                    </a:lnTo>
                    <a:lnTo>
                      <a:pt x="48" y="107"/>
                    </a:lnTo>
                    <a:lnTo>
                      <a:pt x="66" y="107"/>
                    </a:lnTo>
                    <a:lnTo>
                      <a:pt x="60" y="113"/>
                    </a:lnTo>
                    <a:lnTo>
                      <a:pt x="60" y="113"/>
                    </a:lnTo>
                    <a:lnTo>
                      <a:pt x="54" y="119"/>
                    </a:lnTo>
                    <a:lnTo>
                      <a:pt x="48" y="119"/>
                    </a:lnTo>
                    <a:lnTo>
                      <a:pt x="54" y="119"/>
                    </a:lnTo>
                    <a:lnTo>
                      <a:pt x="54" y="125"/>
                    </a:lnTo>
                    <a:lnTo>
                      <a:pt x="54" y="125"/>
                    </a:lnTo>
                    <a:lnTo>
                      <a:pt x="54" y="125"/>
                    </a:lnTo>
                    <a:lnTo>
                      <a:pt x="54" y="137"/>
                    </a:lnTo>
                    <a:lnTo>
                      <a:pt x="48" y="143"/>
                    </a:lnTo>
                    <a:lnTo>
                      <a:pt x="36" y="149"/>
                    </a:lnTo>
                    <a:lnTo>
                      <a:pt x="30" y="155"/>
                    </a:lnTo>
                    <a:lnTo>
                      <a:pt x="24" y="155"/>
                    </a:lnTo>
                    <a:lnTo>
                      <a:pt x="18" y="143"/>
                    </a:lnTo>
                    <a:lnTo>
                      <a:pt x="18" y="137"/>
                    </a:lnTo>
                    <a:lnTo>
                      <a:pt x="6" y="125"/>
                    </a:lnTo>
                    <a:lnTo>
                      <a:pt x="12" y="125"/>
                    </a:lnTo>
                    <a:lnTo>
                      <a:pt x="6" y="119"/>
                    </a:lnTo>
                    <a:lnTo>
                      <a:pt x="6" y="119"/>
                    </a:lnTo>
                    <a:lnTo>
                      <a:pt x="0" y="113"/>
                    </a:lnTo>
                    <a:lnTo>
                      <a:pt x="6" y="113"/>
                    </a:lnTo>
                    <a:lnTo>
                      <a:pt x="12" y="102"/>
                    </a:lnTo>
                    <a:lnTo>
                      <a:pt x="12" y="96"/>
                    </a:lnTo>
                    <a:lnTo>
                      <a:pt x="12" y="90"/>
                    </a:lnTo>
                    <a:lnTo>
                      <a:pt x="18" y="90"/>
                    </a:lnTo>
                    <a:lnTo>
                      <a:pt x="6" y="84"/>
                    </a:lnTo>
                    <a:lnTo>
                      <a:pt x="6" y="72"/>
                    </a:lnTo>
                    <a:lnTo>
                      <a:pt x="6" y="60"/>
                    </a:lnTo>
                    <a:lnTo>
                      <a:pt x="18" y="54"/>
                    </a:lnTo>
                    <a:lnTo>
                      <a:pt x="24" y="54"/>
                    </a:lnTo>
                    <a:lnTo>
                      <a:pt x="18" y="54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30" y="30"/>
                    </a:lnTo>
                    <a:lnTo>
                      <a:pt x="36" y="24"/>
                    </a:lnTo>
                    <a:lnTo>
                      <a:pt x="36" y="18"/>
                    </a:lnTo>
                    <a:lnTo>
                      <a:pt x="48" y="12"/>
                    </a:lnTo>
                    <a:lnTo>
                      <a:pt x="54" y="12"/>
                    </a:lnTo>
                    <a:lnTo>
                      <a:pt x="66" y="12"/>
                    </a:lnTo>
                    <a:lnTo>
                      <a:pt x="66" y="0"/>
                    </a:lnTo>
                    <a:lnTo>
                      <a:pt x="66" y="0"/>
                    </a:lnTo>
                    <a:lnTo>
                      <a:pt x="90" y="12"/>
                    </a:lnTo>
                    <a:lnTo>
                      <a:pt x="102" y="30"/>
                    </a:lnTo>
                    <a:lnTo>
                      <a:pt x="102" y="36"/>
                    </a:lnTo>
                    <a:lnTo>
                      <a:pt x="90" y="36"/>
                    </a:lnTo>
                    <a:lnTo>
                      <a:pt x="90" y="36"/>
                    </a:lnTo>
                    <a:lnTo>
                      <a:pt x="90" y="42"/>
                    </a:lnTo>
                    <a:lnTo>
                      <a:pt x="84" y="42"/>
                    </a:lnTo>
                    <a:lnTo>
                      <a:pt x="84" y="42"/>
                    </a:lnTo>
                    <a:lnTo>
                      <a:pt x="78" y="48"/>
                    </a:lnTo>
                    <a:lnTo>
                      <a:pt x="84" y="5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28" name="Freeform 398">
                <a:extLst>
                  <a:ext uri="{FF2B5EF4-FFF2-40B4-BE49-F238E27FC236}">
                    <a16:creationId xmlns:a16="http://schemas.microsoft.com/office/drawing/2014/main" id="{C617871B-DC84-4986-9797-FD7F871FE2D4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73" y="1395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6 h 12"/>
                  <a:gd name="T4" fmla="*/ 6 w 6"/>
                  <a:gd name="T5" fmla="*/ 12 h 12"/>
                  <a:gd name="T6" fmla="*/ 6 w 6"/>
                  <a:gd name="T7" fmla="*/ 12 h 12"/>
                  <a:gd name="T8" fmla="*/ 0 w 6"/>
                  <a:gd name="T9" fmla="*/ 6 h 12"/>
                  <a:gd name="T10" fmla="*/ 6 w 6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29" name="Freeform 399">
                <a:extLst>
                  <a:ext uri="{FF2B5EF4-FFF2-40B4-BE49-F238E27FC236}">
                    <a16:creationId xmlns:a16="http://schemas.microsoft.com/office/drawing/2014/main" id="{63BFAA00-4555-4415-AA4C-491CA0C81ED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71" y="1515"/>
                <a:ext cx="42" cy="24"/>
              </a:xfrm>
              <a:custGeom>
                <a:avLst/>
                <a:gdLst>
                  <a:gd name="T0" fmla="*/ 42 w 42"/>
                  <a:gd name="T1" fmla="*/ 12 h 24"/>
                  <a:gd name="T2" fmla="*/ 36 w 42"/>
                  <a:gd name="T3" fmla="*/ 18 h 24"/>
                  <a:gd name="T4" fmla="*/ 30 w 42"/>
                  <a:gd name="T5" fmla="*/ 18 h 24"/>
                  <a:gd name="T6" fmla="*/ 30 w 42"/>
                  <a:gd name="T7" fmla="*/ 24 h 24"/>
                  <a:gd name="T8" fmla="*/ 18 w 42"/>
                  <a:gd name="T9" fmla="*/ 18 h 24"/>
                  <a:gd name="T10" fmla="*/ 18 w 42"/>
                  <a:gd name="T11" fmla="*/ 24 h 24"/>
                  <a:gd name="T12" fmla="*/ 6 w 42"/>
                  <a:gd name="T13" fmla="*/ 24 h 24"/>
                  <a:gd name="T14" fmla="*/ 6 w 42"/>
                  <a:gd name="T15" fmla="*/ 18 h 24"/>
                  <a:gd name="T16" fmla="*/ 0 w 42"/>
                  <a:gd name="T17" fmla="*/ 18 h 24"/>
                  <a:gd name="T18" fmla="*/ 6 w 42"/>
                  <a:gd name="T19" fmla="*/ 6 h 24"/>
                  <a:gd name="T20" fmla="*/ 12 w 42"/>
                  <a:gd name="T21" fmla="*/ 6 h 24"/>
                  <a:gd name="T22" fmla="*/ 12 w 42"/>
                  <a:gd name="T23" fmla="*/ 0 h 24"/>
                  <a:gd name="T24" fmla="*/ 24 w 42"/>
                  <a:gd name="T25" fmla="*/ 0 h 24"/>
                  <a:gd name="T26" fmla="*/ 30 w 42"/>
                  <a:gd name="T27" fmla="*/ 6 h 24"/>
                  <a:gd name="T28" fmla="*/ 30 w 42"/>
                  <a:gd name="T29" fmla="*/ 6 h 24"/>
                  <a:gd name="T30" fmla="*/ 30 w 42"/>
                  <a:gd name="T31" fmla="*/ 6 h 24"/>
                  <a:gd name="T32" fmla="*/ 30 w 42"/>
                  <a:gd name="T33" fmla="*/ 6 h 24"/>
                  <a:gd name="T34" fmla="*/ 36 w 42"/>
                  <a:gd name="T35" fmla="*/ 6 h 24"/>
                  <a:gd name="T36" fmla="*/ 42 w 42"/>
                  <a:gd name="T37" fmla="*/ 12 h 24"/>
                  <a:gd name="T38" fmla="*/ 42 w 42"/>
                  <a:gd name="T39" fmla="*/ 12 h 24"/>
                  <a:gd name="T40" fmla="*/ 42 w 42"/>
                  <a:gd name="T41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24">
                    <a:moveTo>
                      <a:pt x="42" y="12"/>
                    </a:moveTo>
                    <a:lnTo>
                      <a:pt x="36" y="18"/>
                    </a:lnTo>
                    <a:lnTo>
                      <a:pt x="30" y="18"/>
                    </a:lnTo>
                    <a:lnTo>
                      <a:pt x="30" y="24"/>
                    </a:lnTo>
                    <a:lnTo>
                      <a:pt x="18" y="18"/>
                    </a:lnTo>
                    <a:lnTo>
                      <a:pt x="18" y="24"/>
                    </a:lnTo>
                    <a:lnTo>
                      <a:pt x="6" y="24"/>
                    </a:lnTo>
                    <a:lnTo>
                      <a:pt x="6" y="18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42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30" name="Freeform 400">
                <a:extLst>
                  <a:ext uri="{FF2B5EF4-FFF2-40B4-BE49-F238E27FC236}">
                    <a16:creationId xmlns:a16="http://schemas.microsoft.com/office/drawing/2014/main" id="{6D92E8D4-4221-4496-8871-A29A5FF9BAD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3021" y="1455"/>
                <a:ext cx="179" cy="102"/>
              </a:xfrm>
              <a:custGeom>
                <a:avLst/>
                <a:gdLst>
                  <a:gd name="T0" fmla="*/ 96 w 179"/>
                  <a:gd name="T1" fmla="*/ 0 h 102"/>
                  <a:gd name="T2" fmla="*/ 90 w 179"/>
                  <a:gd name="T3" fmla="*/ 6 h 102"/>
                  <a:gd name="T4" fmla="*/ 78 w 179"/>
                  <a:gd name="T5" fmla="*/ 12 h 102"/>
                  <a:gd name="T6" fmla="*/ 78 w 179"/>
                  <a:gd name="T7" fmla="*/ 18 h 102"/>
                  <a:gd name="T8" fmla="*/ 60 w 179"/>
                  <a:gd name="T9" fmla="*/ 12 h 102"/>
                  <a:gd name="T10" fmla="*/ 42 w 179"/>
                  <a:gd name="T11" fmla="*/ 12 h 102"/>
                  <a:gd name="T12" fmla="*/ 30 w 179"/>
                  <a:gd name="T13" fmla="*/ 12 h 102"/>
                  <a:gd name="T14" fmla="*/ 12 w 179"/>
                  <a:gd name="T15" fmla="*/ 12 h 102"/>
                  <a:gd name="T16" fmla="*/ 18 w 179"/>
                  <a:gd name="T17" fmla="*/ 24 h 102"/>
                  <a:gd name="T18" fmla="*/ 18 w 179"/>
                  <a:gd name="T19" fmla="*/ 30 h 102"/>
                  <a:gd name="T20" fmla="*/ 6 w 179"/>
                  <a:gd name="T21" fmla="*/ 42 h 102"/>
                  <a:gd name="T22" fmla="*/ 6 w 179"/>
                  <a:gd name="T23" fmla="*/ 42 h 102"/>
                  <a:gd name="T24" fmla="*/ 0 w 179"/>
                  <a:gd name="T25" fmla="*/ 54 h 102"/>
                  <a:gd name="T26" fmla="*/ 12 w 179"/>
                  <a:gd name="T27" fmla="*/ 60 h 102"/>
                  <a:gd name="T28" fmla="*/ 12 w 179"/>
                  <a:gd name="T29" fmla="*/ 60 h 102"/>
                  <a:gd name="T30" fmla="*/ 30 w 179"/>
                  <a:gd name="T31" fmla="*/ 60 h 102"/>
                  <a:gd name="T32" fmla="*/ 48 w 179"/>
                  <a:gd name="T33" fmla="*/ 54 h 102"/>
                  <a:gd name="T34" fmla="*/ 54 w 179"/>
                  <a:gd name="T35" fmla="*/ 48 h 102"/>
                  <a:gd name="T36" fmla="*/ 60 w 179"/>
                  <a:gd name="T37" fmla="*/ 48 h 102"/>
                  <a:gd name="T38" fmla="*/ 66 w 179"/>
                  <a:gd name="T39" fmla="*/ 54 h 102"/>
                  <a:gd name="T40" fmla="*/ 72 w 179"/>
                  <a:gd name="T41" fmla="*/ 66 h 102"/>
                  <a:gd name="T42" fmla="*/ 78 w 179"/>
                  <a:gd name="T43" fmla="*/ 72 h 102"/>
                  <a:gd name="T44" fmla="*/ 90 w 179"/>
                  <a:gd name="T45" fmla="*/ 78 h 102"/>
                  <a:gd name="T46" fmla="*/ 96 w 179"/>
                  <a:gd name="T47" fmla="*/ 72 h 102"/>
                  <a:gd name="T48" fmla="*/ 102 w 179"/>
                  <a:gd name="T49" fmla="*/ 72 h 102"/>
                  <a:gd name="T50" fmla="*/ 96 w 179"/>
                  <a:gd name="T51" fmla="*/ 66 h 102"/>
                  <a:gd name="T52" fmla="*/ 102 w 179"/>
                  <a:gd name="T53" fmla="*/ 72 h 102"/>
                  <a:gd name="T54" fmla="*/ 108 w 179"/>
                  <a:gd name="T55" fmla="*/ 72 h 102"/>
                  <a:gd name="T56" fmla="*/ 96 w 179"/>
                  <a:gd name="T57" fmla="*/ 72 h 102"/>
                  <a:gd name="T58" fmla="*/ 102 w 179"/>
                  <a:gd name="T59" fmla="*/ 78 h 102"/>
                  <a:gd name="T60" fmla="*/ 108 w 179"/>
                  <a:gd name="T61" fmla="*/ 78 h 102"/>
                  <a:gd name="T62" fmla="*/ 120 w 179"/>
                  <a:gd name="T63" fmla="*/ 78 h 102"/>
                  <a:gd name="T64" fmla="*/ 108 w 179"/>
                  <a:gd name="T65" fmla="*/ 90 h 102"/>
                  <a:gd name="T66" fmla="*/ 114 w 179"/>
                  <a:gd name="T67" fmla="*/ 90 h 102"/>
                  <a:gd name="T68" fmla="*/ 120 w 179"/>
                  <a:gd name="T69" fmla="*/ 96 h 102"/>
                  <a:gd name="T70" fmla="*/ 120 w 179"/>
                  <a:gd name="T71" fmla="*/ 102 h 102"/>
                  <a:gd name="T72" fmla="*/ 137 w 179"/>
                  <a:gd name="T73" fmla="*/ 96 h 102"/>
                  <a:gd name="T74" fmla="*/ 143 w 179"/>
                  <a:gd name="T75" fmla="*/ 96 h 102"/>
                  <a:gd name="T76" fmla="*/ 149 w 179"/>
                  <a:gd name="T77" fmla="*/ 90 h 102"/>
                  <a:gd name="T78" fmla="*/ 137 w 179"/>
                  <a:gd name="T79" fmla="*/ 90 h 102"/>
                  <a:gd name="T80" fmla="*/ 132 w 179"/>
                  <a:gd name="T81" fmla="*/ 84 h 102"/>
                  <a:gd name="T82" fmla="*/ 132 w 179"/>
                  <a:gd name="T83" fmla="*/ 78 h 102"/>
                  <a:gd name="T84" fmla="*/ 132 w 179"/>
                  <a:gd name="T85" fmla="*/ 78 h 102"/>
                  <a:gd name="T86" fmla="*/ 132 w 179"/>
                  <a:gd name="T87" fmla="*/ 78 h 102"/>
                  <a:gd name="T88" fmla="*/ 149 w 179"/>
                  <a:gd name="T89" fmla="*/ 72 h 102"/>
                  <a:gd name="T90" fmla="*/ 161 w 179"/>
                  <a:gd name="T91" fmla="*/ 66 h 102"/>
                  <a:gd name="T92" fmla="*/ 167 w 179"/>
                  <a:gd name="T93" fmla="*/ 66 h 102"/>
                  <a:gd name="T94" fmla="*/ 173 w 179"/>
                  <a:gd name="T95" fmla="*/ 60 h 102"/>
                  <a:gd name="T96" fmla="*/ 179 w 179"/>
                  <a:gd name="T97" fmla="*/ 54 h 102"/>
                  <a:gd name="T98" fmla="*/ 173 w 179"/>
                  <a:gd name="T99" fmla="*/ 36 h 102"/>
                  <a:gd name="T100" fmla="*/ 161 w 179"/>
                  <a:gd name="T101" fmla="*/ 36 h 102"/>
                  <a:gd name="T102" fmla="*/ 143 w 179"/>
                  <a:gd name="T103" fmla="*/ 30 h 102"/>
                  <a:gd name="T104" fmla="*/ 137 w 179"/>
                  <a:gd name="T105" fmla="*/ 30 h 102"/>
                  <a:gd name="T106" fmla="*/ 126 w 179"/>
                  <a:gd name="T107" fmla="*/ 18 h 102"/>
                  <a:gd name="T108" fmla="*/ 114 w 179"/>
                  <a:gd name="T109" fmla="*/ 12 h 102"/>
                  <a:gd name="T110" fmla="*/ 114 w 179"/>
                  <a:gd name="T111" fmla="*/ 6 h 102"/>
                  <a:gd name="T112" fmla="*/ 96 w 179"/>
                  <a:gd name="T113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9" h="102">
                    <a:moveTo>
                      <a:pt x="96" y="0"/>
                    </a:moveTo>
                    <a:lnTo>
                      <a:pt x="90" y="6"/>
                    </a:lnTo>
                    <a:lnTo>
                      <a:pt x="78" y="12"/>
                    </a:lnTo>
                    <a:lnTo>
                      <a:pt x="78" y="18"/>
                    </a:lnTo>
                    <a:lnTo>
                      <a:pt x="60" y="12"/>
                    </a:lnTo>
                    <a:lnTo>
                      <a:pt x="42" y="12"/>
                    </a:lnTo>
                    <a:lnTo>
                      <a:pt x="30" y="12"/>
                    </a:lnTo>
                    <a:lnTo>
                      <a:pt x="12" y="12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0" y="54"/>
                    </a:lnTo>
                    <a:lnTo>
                      <a:pt x="12" y="60"/>
                    </a:lnTo>
                    <a:lnTo>
                      <a:pt x="12" y="60"/>
                    </a:lnTo>
                    <a:lnTo>
                      <a:pt x="30" y="60"/>
                    </a:lnTo>
                    <a:lnTo>
                      <a:pt x="48" y="54"/>
                    </a:lnTo>
                    <a:lnTo>
                      <a:pt x="54" y="48"/>
                    </a:lnTo>
                    <a:lnTo>
                      <a:pt x="60" y="48"/>
                    </a:lnTo>
                    <a:lnTo>
                      <a:pt x="66" y="54"/>
                    </a:lnTo>
                    <a:lnTo>
                      <a:pt x="72" y="66"/>
                    </a:lnTo>
                    <a:lnTo>
                      <a:pt x="78" y="72"/>
                    </a:lnTo>
                    <a:lnTo>
                      <a:pt x="90" y="78"/>
                    </a:lnTo>
                    <a:lnTo>
                      <a:pt x="96" y="72"/>
                    </a:lnTo>
                    <a:lnTo>
                      <a:pt x="102" y="72"/>
                    </a:lnTo>
                    <a:lnTo>
                      <a:pt x="96" y="66"/>
                    </a:lnTo>
                    <a:lnTo>
                      <a:pt x="102" y="72"/>
                    </a:lnTo>
                    <a:lnTo>
                      <a:pt x="108" y="72"/>
                    </a:lnTo>
                    <a:lnTo>
                      <a:pt x="96" y="72"/>
                    </a:lnTo>
                    <a:lnTo>
                      <a:pt x="102" y="78"/>
                    </a:lnTo>
                    <a:lnTo>
                      <a:pt x="108" y="78"/>
                    </a:lnTo>
                    <a:lnTo>
                      <a:pt x="120" y="78"/>
                    </a:lnTo>
                    <a:lnTo>
                      <a:pt x="108" y="90"/>
                    </a:lnTo>
                    <a:lnTo>
                      <a:pt x="114" y="90"/>
                    </a:lnTo>
                    <a:lnTo>
                      <a:pt x="120" y="96"/>
                    </a:lnTo>
                    <a:lnTo>
                      <a:pt x="120" y="102"/>
                    </a:lnTo>
                    <a:lnTo>
                      <a:pt x="137" y="96"/>
                    </a:lnTo>
                    <a:lnTo>
                      <a:pt x="143" y="96"/>
                    </a:lnTo>
                    <a:lnTo>
                      <a:pt x="149" y="90"/>
                    </a:lnTo>
                    <a:lnTo>
                      <a:pt x="137" y="90"/>
                    </a:lnTo>
                    <a:lnTo>
                      <a:pt x="132" y="84"/>
                    </a:lnTo>
                    <a:lnTo>
                      <a:pt x="132" y="78"/>
                    </a:lnTo>
                    <a:lnTo>
                      <a:pt x="132" y="78"/>
                    </a:lnTo>
                    <a:lnTo>
                      <a:pt x="132" y="78"/>
                    </a:lnTo>
                    <a:lnTo>
                      <a:pt x="149" y="72"/>
                    </a:lnTo>
                    <a:lnTo>
                      <a:pt x="161" y="66"/>
                    </a:lnTo>
                    <a:lnTo>
                      <a:pt x="167" y="66"/>
                    </a:lnTo>
                    <a:lnTo>
                      <a:pt x="173" y="60"/>
                    </a:lnTo>
                    <a:lnTo>
                      <a:pt x="179" y="54"/>
                    </a:lnTo>
                    <a:lnTo>
                      <a:pt x="173" y="36"/>
                    </a:lnTo>
                    <a:lnTo>
                      <a:pt x="161" y="36"/>
                    </a:lnTo>
                    <a:lnTo>
                      <a:pt x="143" y="30"/>
                    </a:lnTo>
                    <a:lnTo>
                      <a:pt x="137" y="30"/>
                    </a:lnTo>
                    <a:lnTo>
                      <a:pt x="126" y="18"/>
                    </a:lnTo>
                    <a:lnTo>
                      <a:pt x="114" y="12"/>
                    </a:lnTo>
                    <a:lnTo>
                      <a:pt x="114" y="6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31" name="Freeform 401">
                <a:extLst>
                  <a:ext uri="{FF2B5EF4-FFF2-40B4-BE49-F238E27FC236}">
                    <a16:creationId xmlns:a16="http://schemas.microsoft.com/office/drawing/2014/main" id="{0B2BE52D-291B-4FF9-90A0-7C46B0AB07B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997" y="1533"/>
                <a:ext cx="42" cy="54"/>
              </a:xfrm>
              <a:custGeom>
                <a:avLst/>
                <a:gdLst>
                  <a:gd name="T0" fmla="*/ 6 w 42"/>
                  <a:gd name="T1" fmla="*/ 12 h 54"/>
                  <a:gd name="T2" fmla="*/ 6 w 42"/>
                  <a:gd name="T3" fmla="*/ 12 h 54"/>
                  <a:gd name="T4" fmla="*/ 0 w 42"/>
                  <a:gd name="T5" fmla="*/ 12 h 54"/>
                  <a:gd name="T6" fmla="*/ 0 w 42"/>
                  <a:gd name="T7" fmla="*/ 18 h 54"/>
                  <a:gd name="T8" fmla="*/ 6 w 42"/>
                  <a:gd name="T9" fmla="*/ 18 h 54"/>
                  <a:gd name="T10" fmla="*/ 6 w 42"/>
                  <a:gd name="T11" fmla="*/ 18 h 54"/>
                  <a:gd name="T12" fmla="*/ 6 w 42"/>
                  <a:gd name="T13" fmla="*/ 18 h 54"/>
                  <a:gd name="T14" fmla="*/ 0 w 42"/>
                  <a:gd name="T15" fmla="*/ 24 h 54"/>
                  <a:gd name="T16" fmla="*/ 0 w 42"/>
                  <a:gd name="T17" fmla="*/ 24 h 54"/>
                  <a:gd name="T18" fmla="*/ 6 w 42"/>
                  <a:gd name="T19" fmla="*/ 24 h 54"/>
                  <a:gd name="T20" fmla="*/ 6 w 42"/>
                  <a:gd name="T21" fmla="*/ 30 h 54"/>
                  <a:gd name="T22" fmla="*/ 6 w 42"/>
                  <a:gd name="T23" fmla="*/ 30 h 54"/>
                  <a:gd name="T24" fmla="*/ 6 w 42"/>
                  <a:gd name="T25" fmla="*/ 30 h 54"/>
                  <a:gd name="T26" fmla="*/ 6 w 42"/>
                  <a:gd name="T27" fmla="*/ 36 h 54"/>
                  <a:gd name="T28" fmla="*/ 0 w 42"/>
                  <a:gd name="T29" fmla="*/ 36 h 54"/>
                  <a:gd name="T30" fmla="*/ 6 w 42"/>
                  <a:gd name="T31" fmla="*/ 36 h 54"/>
                  <a:gd name="T32" fmla="*/ 6 w 42"/>
                  <a:gd name="T33" fmla="*/ 36 h 54"/>
                  <a:gd name="T34" fmla="*/ 0 w 42"/>
                  <a:gd name="T35" fmla="*/ 36 h 54"/>
                  <a:gd name="T36" fmla="*/ 0 w 42"/>
                  <a:gd name="T37" fmla="*/ 42 h 54"/>
                  <a:gd name="T38" fmla="*/ 0 w 42"/>
                  <a:gd name="T39" fmla="*/ 42 h 54"/>
                  <a:gd name="T40" fmla="*/ 0 w 42"/>
                  <a:gd name="T41" fmla="*/ 48 h 54"/>
                  <a:gd name="T42" fmla="*/ 0 w 42"/>
                  <a:gd name="T43" fmla="*/ 48 h 54"/>
                  <a:gd name="T44" fmla="*/ 0 w 42"/>
                  <a:gd name="T45" fmla="*/ 48 h 54"/>
                  <a:gd name="T46" fmla="*/ 6 w 42"/>
                  <a:gd name="T47" fmla="*/ 54 h 54"/>
                  <a:gd name="T48" fmla="*/ 6 w 42"/>
                  <a:gd name="T49" fmla="*/ 54 h 54"/>
                  <a:gd name="T50" fmla="*/ 12 w 42"/>
                  <a:gd name="T51" fmla="*/ 48 h 54"/>
                  <a:gd name="T52" fmla="*/ 18 w 42"/>
                  <a:gd name="T53" fmla="*/ 48 h 54"/>
                  <a:gd name="T54" fmla="*/ 18 w 42"/>
                  <a:gd name="T55" fmla="*/ 54 h 54"/>
                  <a:gd name="T56" fmla="*/ 18 w 42"/>
                  <a:gd name="T57" fmla="*/ 54 h 54"/>
                  <a:gd name="T58" fmla="*/ 18 w 42"/>
                  <a:gd name="T59" fmla="*/ 54 h 54"/>
                  <a:gd name="T60" fmla="*/ 24 w 42"/>
                  <a:gd name="T61" fmla="*/ 48 h 54"/>
                  <a:gd name="T62" fmla="*/ 24 w 42"/>
                  <a:gd name="T63" fmla="*/ 54 h 54"/>
                  <a:gd name="T64" fmla="*/ 30 w 42"/>
                  <a:gd name="T65" fmla="*/ 48 h 54"/>
                  <a:gd name="T66" fmla="*/ 30 w 42"/>
                  <a:gd name="T67" fmla="*/ 48 h 54"/>
                  <a:gd name="T68" fmla="*/ 30 w 42"/>
                  <a:gd name="T69" fmla="*/ 48 h 54"/>
                  <a:gd name="T70" fmla="*/ 30 w 42"/>
                  <a:gd name="T71" fmla="*/ 48 h 54"/>
                  <a:gd name="T72" fmla="*/ 36 w 42"/>
                  <a:gd name="T73" fmla="*/ 48 h 54"/>
                  <a:gd name="T74" fmla="*/ 42 w 42"/>
                  <a:gd name="T75" fmla="*/ 54 h 54"/>
                  <a:gd name="T76" fmla="*/ 42 w 42"/>
                  <a:gd name="T77" fmla="*/ 48 h 54"/>
                  <a:gd name="T78" fmla="*/ 36 w 42"/>
                  <a:gd name="T79" fmla="*/ 48 h 54"/>
                  <a:gd name="T80" fmla="*/ 42 w 42"/>
                  <a:gd name="T81" fmla="*/ 42 h 54"/>
                  <a:gd name="T82" fmla="*/ 36 w 42"/>
                  <a:gd name="T83" fmla="*/ 30 h 54"/>
                  <a:gd name="T84" fmla="*/ 36 w 42"/>
                  <a:gd name="T85" fmla="*/ 24 h 54"/>
                  <a:gd name="T86" fmla="*/ 36 w 42"/>
                  <a:gd name="T87" fmla="*/ 24 h 54"/>
                  <a:gd name="T88" fmla="*/ 36 w 42"/>
                  <a:gd name="T89" fmla="*/ 18 h 54"/>
                  <a:gd name="T90" fmla="*/ 30 w 42"/>
                  <a:gd name="T91" fmla="*/ 18 h 54"/>
                  <a:gd name="T92" fmla="*/ 24 w 42"/>
                  <a:gd name="T93" fmla="*/ 18 h 54"/>
                  <a:gd name="T94" fmla="*/ 12 w 42"/>
                  <a:gd name="T95" fmla="*/ 0 h 54"/>
                  <a:gd name="T96" fmla="*/ 0 w 42"/>
                  <a:gd name="T97" fmla="*/ 6 h 54"/>
                  <a:gd name="T98" fmla="*/ 0 w 42"/>
                  <a:gd name="T99" fmla="*/ 12 h 54"/>
                  <a:gd name="T100" fmla="*/ 0 w 42"/>
                  <a:gd name="T101" fmla="*/ 12 h 54"/>
                  <a:gd name="T102" fmla="*/ 0 w 42"/>
                  <a:gd name="T103" fmla="*/ 12 h 54"/>
                  <a:gd name="T104" fmla="*/ 0 w 42"/>
                  <a:gd name="T105" fmla="*/ 12 h 54"/>
                  <a:gd name="T106" fmla="*/ 6 w 42"/>
                  <a:gd name="T107" fmla="*/ 1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2" h="54">
                    <a:moveTo>
                      <a:pt x="6" y="12"/>
                    </a:moveTo>
                    <a:lnTo>
                      <a:pt x="6" y="12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6" y="24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6" y="36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6" y="54"/>
                    </a:lnTo>
                    <a:lnTo>
                      <a:pt x="12" y="48"/>
                    </a:lnTo>
                    <a:lnTo>
                      <a:pt x="18" y="48"/>
                    </a:lnTo>
                    <a:lnTo>
                      <a:pt x="18" y="54"/>
                    </a:lnTo>
                    <a:lnTo>
                      <a:pt x="18" y="54"/>
                    </a:lnTo>
                    <a:lnTo>
                      <a:pt x="18" y="54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0" y="48"/>
                    </a:lnTo>
                    <a:lnTo>
                      <a:pt x="36" y="48"/>
                    </a:lnTo>
                    <a:lnTo>
                      <a:pt x="42" y="54"/>
                    </a:lnTo>
                    <a:lnTo>
                      <a:pt x="42" y="48"/>
                    </a:lnTo>
                    <a:lnTo>
                      <a:pt x="36" y="48"/>
                    </a:lnTo>
                    <a:lnTo>
                      <a:pt x="42" y="42"/>
                    </a:lnTo>
                    <a:lnTo>
                      <a:pt x="36" y="30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36" y="18"/>
                    </a:lnTo>
                    <a:lnTo>
                      <a:pt x="30" y="18"/>
                    </a:lnTo>
                    <a:lnTo>
                      <a:pt x="24" y="18"/>
                    </a:lnTo>
                    <a:lnTo>
                      <a:pt x="12" y="0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32" name="Freeform 402">
                <a:extLst>
                  <a:ext uri="{FF2B5EF4-FFF2-40B4-BE49-F238E27FC236}">
                    <a16:creationId xmlns:a16="http://schemas.microsoft.com/office/drawing/2014/main" id="{AA8CA5F3-3517-4EF4-BB70-75407A106D4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583" y="1246"/>
                <a:ext cx="707" cy="341"/>
              </a:xfrm>
              <a:custGeom>
                <a:avLst/>
                <a:gdLst>
                  <a:gd name="T0" fmla="*/ 545 w 707"/>
                  <a:gd name="T1" fmla="*/ 54 h 341"/>
                  <a:gd name="T2" fmla="*/ 581 w 707"/>
                  <a:gd name="T3" fmla="*/ 18 h 341"/>
                  <a:gd name="T4" fmla="*/ 521 w 707"/>
                  <a:gd name="T5" fmla="*/ 36 h 341"/>
                  <a:gd name="T6" fmla="*/ 497 w 707"/>
                  <a:gd name="T7" fmla="*/ 18 h 341"/>
                  <a:gd name="T8" fmla="*/ 497 w 707"/>
                  <a:gd name="T9" fmla="*/ 0 h 341"/>
                  <a:gd name="T10" fmla="*/ 485 w 707"/>
                  <a:gd name="T11" fmla="*/ 24 h 341"/>
                  <a:gd name="T12" fmla="*/ 449 w 707"/>
                  <a:gd name="T13" fmla="*/ 48 h 341"/>
                  <a:gd name="T14" fmla="*/ 455 w 707"/>
                  <a:gd name="T15" fmla="*/ 36 h 341"/>
                  <a:gd name="T16" fmla="*/ 431 w 707"/>
                  <a:gd name="T17" fmla="*/ 42 h 341"/>
                  <a:gd name="T18" fmla="*/ 371 w 707"/>
                  <a:gd name="T19" fmla="*/ 36 h 341"/>
                  <a:gd name="T20" fmla="*/ 347 w 707"/>
                  <a:gd name="T21" fmla="*/ 42 h 341"/>
                  <a:gd name="T22" fmla="*/ 299 w 707"/>
                  <a:gd name="T23" fmla="*/ 30 h 341"/>
                  <a:gd name="T24" fmla="*/ 234 w 707"/>
                  <a:gd name="T25" fmla="*/ 24 h 341"/>
                  <a:gd name="T26" fmla="*/ 198 w 707"/>
                  <a:gd name="T27" fmla="*/ 18 h 341"/>
                  <a:gd name="T28" fmla="*/ 84 w 707"/>
                  <a:gd name="T29" fmla="*/ 48 h 341"/>
                  <a:gd name="T30" fmla="*/ 12 w 707"/>
                  <a:gd name="T31" fmla="*/ 126 h 341"/>
                  <a:gd name="T32" fmla="*/ 48 w 707"/>
                  <a:gd name="T33" fmla="*/ 173 h 341"/>
                  <a:gd name="T34" fmla="*/ 30 w 707"/>
                  <a:gd name="T35" fmla="*/ 191 h 341"/>
                  <a:gd name="T36" fmla="*/ 42 w 707"/>
                  <a:gd name="T37" fmla="*/ 203 h 341"/>
                  <a:gd name="T38" fmla="*/ 42 w 707"/>
                  <a:gd name="T39" fmla="*/ 221 h 341"/>
                  <a:gd name="T40" fmla="*/ 24 w 707"/>
                  <a:gd name="T41" fmla="*/ 227 h 341"/>
                  <a:gd name="T42" fmla="*/ 42 w 707"/>
                  <a:gd name="T43" fmla="*/ 233 h 341"/>
                  <a:gd name="T44" fmla="*/ 48 w 707"/>
                  <a:gd name="T45" fmla="*/ 245 h 341"/>
                  <a:gd name="T46" fmla="*/ 48 w 707"/>
                  <a:gd name="T47" fmla="*/ 251 h 341"/>
                  <a:gd name="T48" fmla="*/ 186 w 707"/>
                  <a:gd name="T49" fmla="*/ 251 h 341"/>
                  <a:gd name="T50" fmla="*/ 323 w 707"/>
                  <a:gd name="T51" fmla="*/ 251 h 341"/>
                  <a:gd name="T52" fmla="*/ 401 w 707"/>
                  <a:gd name="T53" fmla="*/ 281 h 341"/>
                  <a:gd name="T54" fmla="*/ 395 w 707"/>
                  <a:gd name="T55" fmla="*/ 341 h 341"/>
                  <a:gd name="T56" fmla="*/ 479 w 707"/>
                  <a:gd name="T57" fmla="*/ 311 h 341"/>
                  <a:gd name="T58" fmla="*/ 563 w 707"/>
                  <a:gd name="T59" fmla="*/ 275 h 341"/>
                  <a:gd name="T60" fmla="*/ 599 w 707"/>
                  <a:gd name="T61" fmla="*/ 293 h 341"/>
                  <a:gd name="T62" fmla="*/ 581 w 707"/>
                  <a:gd name="T63" fmla="*/ 305 h 341"/>
                  <a:gd name="T64" fmla="*/ 629 w 707"/>
                  <a:gd name="T65" fmla="*/ 299 h 341"/>
                  <a:gd name="T66" fmla="*/ 593 w 707"/>
                  <a:gd name="T67" fmla="*/ 275 h 341"/>
                  <a:gd name="T68" fmla="*/ 611 w 707"/>
                  <a:gd name="T69" fmla="*/ 257 h 341"/>
                  <a:gd name="T70" fmla="*/ 557 w 707"/>
                  <a:gd name="T71" fmla="*/ 263 h 341"/>
                  <a:gd name="T72" fmla="*/ 671 w 707"/>
                  <a:gd name="T73" fmla="*/ 227 h 341"/>
                  <a:gd name="T74" fmla="*/ 707 w 707"/>
                  <a:gd name="T75" fmla="*/ 203 h 341"/>
                  <a:gd name="T76" fmla="*/ 671 w 707"/>
                  <a:gd name="T77" fmla="*/ 203 h 341"/>
                  <a:gd name="T78" fmla="*/ 677 w 707"/>
                  <a:gd name="T79" fmla="*/ 185 h 341"/>
                  <a:gd name="T80" fmla="*/ 677 w 707"/>
                  <a:gd name="T81" fmla="*/ 173 h 341"/>
                  <a:gd name="T82" fmla="*/ 665 w 707"/>
                  <a:gd name="T83" fmla="*/ 161 h 341"/>
                  <a:gd name="T84" fmla="*/ 665 w 707"/>
                  <a:gd name="T85" fmla="*/ 149 h 341"/>
                  <a:gd name="T86" fmla="*/ 665 w 707"/>
                  <a:gd name="T87" fmla="*/ 126 h 341"/>
                  <a:gd name="T88" fmla="*/ 647 w 707"/>
                  <a:gd name="T89" fmla="*/ 137 h 341"/>
                  <a:gd name="T90" fmla="*/ 617 w 707"/>
                  <a:gd name="T91" fmla="*/ 149 h 341"/>
                  <a:gd name="T92" fmla="*/ 617 w 707"/>
                  <a:gd name="T93" fmla="*/ 131 h 341"/>
                  <a:gd name="T94" fmla="*/ 611 w 707"/>
                  <a:gd name="T95" fmla="*/ 108 h 341"/>
                  <a:gd name="T96" fmla="*/ 557 w 707"/>
                  <a:gd name="T97" fmla="*/ 108 h 341"/>
                  <a:gd name="T98" fmla="*/ 533 w 707"/>
                  <a:gd name="T99" fmla="*/ 173 h 341"/>
                  <a:gd name="T100" fmla="*/ 485 w 707"/>
                  <a:gd name="T101" fmla="*/ 221 h 341"/>
                  <a:gd name="T102" fmla="*/ 467 w 707"/>
                  <a:gd name="T103" fmla="*/ 191 h 341"/>
                  <a:gd name="T104" fmla="*/ 413 w 707"/>
                  <a:gd name="T105" fmla="*/ 155 h 341"/>
                  <a:gd name="T106" fmla="*/ 389 w 707"/>
                  <a:gd name="T107" fmla="*/ 137 h 341"/>
                  <a:gd name="T108" fmla="*/ 443 w 707"/>
                  <a:gd name="T109" fmla="*/ 96 h 341"/>
                  <a:gd name="T110" fmla="*/ 473 w 707"/>
                  <a:gd name="T111" fmla="*/ 84 h 341"/>
                  <a:gd name="T112" fmla="*/ 497 w 707"/>
                  <a:gd name="T113" fmla="*/ 66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07" h="341">
                    <a:moveTo>
                      <a:pt x="521" y="60"/>
                    </a:moveTo>
                    <a:lnTo>
                      <a:pt x="515" y="54"/>
                    </a:lnTo>
                    <a:lnTo>
                      <a:pt x="527" y="54"/>
                    </a:lnTo>
                    <a:lnTo>
                      <a:pt x="533" y="60"/>
                    </a:lnTo>
                    <a:lnTo>
                      <a:pt x="539" y="54"/>
                    </a:lnTo>
                    <a:lnTo>
                      <a:pt x="539" y="48"/>
                    </a:lnTo>
                    <a:lnTo>
                      <a:pt x="539" y="54"/>
                    </a:lnTo>
                    <a:lnTo>
                      <a:pt x="545" y="54"/>
                    </a:lnTo>
                    <a:lnTo>
                      <a:pt x="545" y="54"/>
                    </a:lnTo>
                    <a:lnTo>
                      <a:pt x="563" y="48"/>
                    </a:lnTo>
                    <a:lnTo>
                      <a:pt x="569" y="42"/>
                    </a:lnTo>
                    <a:lnTo>
                      <a:pt x="569" y="36"/>
                    </a:lnTo>
                    <a:lnTo>
                      <a:pt x="569" y="36"/>
                    </a:lnTo>
                    <a:lnTo>
                      <a:pt x="581" y="30"/>
                    </a:lnTo>
                    <a:lnTo>
                      <a:pt x="575" y="30"/>
                    </a:lnTo>
                    <a:lnTo>
                      <a:pt x="581" y="24"/>
                    </a:lnTo>
                    <a:lnTo>
                      <a:pt x="569" y="24"/>
                    </a:lnTo>
                    <a:lnTo>
                      <a:pt x="581" y="18"/>
                    </a:lnTo>
                    <a:lnTo>
                      <a:pt x="551" y="18"/>
                    </a:lnTo>
                    <a:lnTo>
                      <a:pt x="551" y="24"/>
                    </a:lnTo>
                    <a:lnTo>
                      <a:pt x="551" y="30"/>
                    </a:lnTo>
                    <a:lnTo>
                      <a:pt x="551" y="30"/>
                    </a:lnTo>
                    <a:lnTo>
                      <a:pt x="545" y="30"/>
                    </a:lnTo>
                    <a:lnTo>
                      <a:pt x="527" y="48"/>
                    </a:lnTo>
                    <a:lnTo>
                      <a:pt x="521" y="48"/>
                    </a:lnTo>
                    <a:lnTo>
                      <a:pt x="515" y="36"/>
                    </a:lnTo>
                    <a:lnTo>
                      <a:pt x="521" y="36"/>
                    </a:lnTo>
                    <a:lnTo>
                      <a:pt x="527" y="30"/>
                    </a:lnTo>
                    <a:lnTo>
                      <a:pt x="515" y="24"/>
                    </a:lnTo>
                    <a:lnTo>
                      <a:pt x="503" y="36"/>
                    </a:lnTo>
                    <a:lnTo>
                      <a:pt x="509" y="24"/>
                    </a:lnTo>
                    <a:lnTo>
                      <a:pt x="503" y="24"/>
                    </a:lnTo>
                    <a:lnTo>
                      <a:pt x="515" y="24"/>
                    </a:lnTo>
                    <a:lnTo>
                      <a:pt x="509" y="18"/>
                    </a:lnTo>
                    <a:lnTo>
                      <a:pt x="497" y="18"/>
                    </a:lnTo>
                    <a:lnTo>
                      <a:pt x="497" y="18"/>
                    </a:lnTo>
                    <a:lnTo>
                      <a:pt x="503" y="18"/>
                    </a:lnTo>
                    <a:lnTo>
                      <a:pt x="503" y="12"/>
                    </a:lnTo>
                    <a:lnTo>
                      <a:pt x="509" y="12"/>
                    </a:lnTo>
                    <a:lnTo>
                      <a:pt x="503" y="6"/>
                    </a:lnTo>
                    <a:lnTo>
                      <a:pt x="509" y="0"/>
                    </a:lnTo>
                    <a:lnTo>
                      <a:pt x="503" y="0"/>
                    </a:lnTo>
                    <a:lnTo>
                      <a:pt x="503" y="0"/>
                    </a:lnTo>
                    <a:lnTo>
                      <a:pt x="503" y="0"/>
                    </a:lnTo>
                    <a:lnTo>
                      <a:pt x="497" y="0"/>
                    </a:lnTo>
                    <a:lnTo>
                      <a:pt x="503" y="0"/>
                    </a:lnTo>
                    <a:lnTo>
                      <a:pt x="485" y="0"/>
                    </a:lnTo>
                    <a:lnTo>
                      <a:pt x="491" y="6"/>
                    </a:lnTo>
                    <a:lnTo>
                      <a:pt x="479" y="6"/>
                    </a:lnTo>
                    <a:lnTo>
                      <a:pt x="479" y="12"/>
                    </a:lnTo>
                    <a:lnTo>
                      <a:pt x="479" y="12"/>
                    </a:lnTo>
                    <a:lnTo>
                      <a:pt x="473" y="12"/>
                    </a:lnTo>
                    <a:lnTo>
                      <a:pt x="467" y="18"/>
                    </a:lnTo>
                    <a:lnTo>
                      <a:pt x="485" y="24"/>
                    </a:lnTo>
                    <a:lnTo>
                      <a:pt x="485" y="24"/>
                    </a:lnTo>
                    <a:lnTo>
                      <a:pt x="485" y="24"/>
                    </a:lnTo>
                    <a:lnTo>
                      <a:pt x="479" y="24"/>
                    </a:lnTo>
                    <a:lnTo>
                      <a:pt x="473" y="30"/>
                    </a:lnTo>
                    <a:lnTo>
                      <a:pt x="479" y="30"/>
                    </a:lnTo>
                    <a:lnTo>
                      <a:pt x="479" y="30"/>
                    </a:lnTo>
                    <a:lnTo>
                      <a:pt x="461" y="36"/>
                    </a:lnTo>
                    <a:lnTo>
                      <a:pt x="455" y="48"/>
                    </a:lnTo>
                    <a:lnTo>
                      <a:pt x="449" y="48"/>
                    </a:lnTo>
                    <a:lnTo>
                      <a:pt x="443" y="48"/>
                    </a:lnTo>
                    <a:lnTo>
                      <a:pt x="443" y="54"/>
                    </a:lnTo>
                    <a:lnTo>
                      <a:pt x="443" y="48"/>
                    </a:lnTo>
                    <a:lnTo>
                      <a:pt x="443" y="48"/>
                    </a:lnTo>
                    <a:lnTo>
                      <a:pt x="449" y="48"/>
                    </a:lnTo>
                    <a:lnTo>
                      <a:pt x="449" y="48"/>
                    </a:lnTo>
                    <a:lnTo>
                      <a:pt x="449" y="48"/>
                    </a:lnTo>
                    <a:lnTo>
                      <a:pt x="449" y="48"/>
                    </a:lnTo>
                    <a:lnTo>
                      <a:pt x="455" y="36"/>
                    </a:lnTo>
                    <a:lnTo>
                      <a:pt x="449" y="36"/>
                    </a:lnTo>
                    <a:lnTo>
                      <a:pt x="449" y="36"/>
                    </a:lnTo>
                    <a:lnTo>
                      <a:pt x="443" y="36"/>
                    </a:lnTo>
                    <a:lnTo>
                      <a:pt x="437" y="36"/>
                    </a:lnTo>
                    <a:lnTo>
                      <a:pt x="437" y="42"/>
                    </a:lnTo>
                    <a:lnTo>
                      <a:pt x="443" y="42"/>
                    </a:lnTo>
                    <a:lnTo>
                      <a:pt x="437" y="42"/>
                    </a:lnTo>
                    <a:lnTo>
                      <a:pt x="431" y="36"/>
                    </a:lnTo>
                    <a:lnTo>
                      <a:pt x="431" y="42"/>
                    </a:lnTo>
                    <a:lnTo>
                      <a:pt x="413" y="42"/>
                    </a:lnTo>
                    <a:lnTo>
                      <a:pt x="401" y="42"/>
                    </a:lnTo>
                    <a:lnTo>
                      <a:pt x="395" y="36"/>
                    </a:lnTo>
                    <a:lnTo>
                      <a:pt x="389" y="36"/>
                    </a:lnTo>
                    <a:lnTo>
                      <a:pt x="383" y="36"/>
                    </a:lnTo>
                    <a:lnTo>
                      <a:pt x="383" y="30"/>
                    </a:lnTo>
                    <a:lnTo>
                      <a:pt x="359" y="36"/>
                    </a:lnTo>
                    <a:lnTo>
                      <a:pt x="359" y="36"/>
                    </a:lnTo>
                    <a:lnTo>
                      <a:pt x="371" y="36"/>
                    </a:lnTo>
                    <a:lnTo>
                      <a:pt x="383" y="30"/>
                    </a:lnTo>
                    <a:lnTo>
                      <a:pt x="365" y="36"/>
                    </a:lnTo>
                    <a:lnTo>
                      <a:pt x="359" y="36"/>
                    </a:lnTo>
                    <a:lnTo>
                      <a:pt x="353" y="48"/>
                    </a:lnTo>
                    <a:lnTo>
                      <a:pt x="353" y="48"/>
                    </a:lnTo>
                    <a:lnTo>
                      <a:pt x="347" y="54"/>
                    </a:lnTo>
                    <a:lnTo>
                      <a:pt x="347" y="48"/>
                    </a:lnTo>
                    <a:lnTo>
                      <a:pt x="353" y="48"/>
                    </a:lnTo>
                    <a:lnTo>
                      <a:pt x="347" y="42"/>
                    </a:lnTo>
                    <a:lnTo>
                      <a:pt x="347" y="42"/>
                    </a:lnTo>
                    <a:lnTo>
                      <a:pt x="347" y="42"/>
                    </a:lnTo>
                    <a:lnTo>
                      <a:pt x="341" y="42"/>
                    </a:lnTo>
                    <a:lnTo>
                      <a:pt x="305" y="42"/>
                    </a:lnTo>
                    <a:lnTo>
                      <a:pt x="299" y="42"/>
                    </a:lnTo>
                    <a:lnTo>
                      <a:pt x="311" y="36"/>
                    </a:lnTo>
                    <a:lnTo>
                      <a:pt x="311" y="36"/>
                    </a:lnTo>
                    <a:lnTo>
                      <a:pt x="305" y="30"/>
                    </a:lnTo>
                    <a:lnTo>
                      <a:pt x="299" y="30"/>
                    </a:lnTo>
                    <a:lnTo>
                      <a:pt x="275" y="24"/>
                    </a:lnTo>
                    <a:lnTo>
                      <a:pt x="257" y="18"/>
                    </a:lnTo>
                    <a:lnTo>
                      <a:pt x="246" y="24"/>
                    </a:lnTo>
                    <a:lnTo>
                      <a:pt x="240" y="24"/>
                    </a:lnTo>
                    <a:lnTo>
                      <a:pt x="246" y="18"/>
                    </a:lnTo>
                    <a:lnTo>
                      <a:pt x="251" y="18"/>
                    </a:lnTo>
                    <a:lnTo>
                      <a:pt x="246" y="18"/>
                    </a:lnTo>
                    <a:lnTo>
                      <a:pt x="240" y="18"/>
                    </a:lnTo>
                    <a:lnTo>
                      <a:pt x="234" y="24"/>
                    </a:lnTo>
                    <a:lnTo>
                      <a:pt x="234" y="24"/>
                    </a:lnTo>
                    <a:lnTo>
                      <a:pt x="228" y="18"/>
                    </a:lnTo>
                    <a:lnTo>
                      <a:pt x="228" y="12"/>
                    </a:lnTo>
                    <a:lnTo>
                      <a:pt x="228" y="12"/>
                    </a:lnTo>
                    <a:lnTo>
                      <a:pt x="210" y="18"/>
                    </a:lnTo>
                    <a:lnTo>
                      <a:pt x="210" y="18"/>
                    </a:lnTo>
                    <a:lnTo>
                      <a:pt x="192" y="24"/>
                    </a:lnTo>
                    <a:lnTo>
                      <a:pt x="210" y="18"/>
                    </a:lnTo>
                    <a:lnTo>
                      <a:pt x="198" y="18"/>
                    </a:lnTo>
                    <a:lnTo>
                      <a:pt x="180" y="24"/>
                    </a:lnTo>
                    <a:lnTo>
                      <a:pt x="156" y="30"/>
                    </a:lnTo>
                    <a:lnTo>
                      <a:pt x="156" y="30"/>
                    </a:lnTo>
                    <a:lnTo>
                      <a:pt x="150" y="30"/>
                    </a:lnTo>
                    <a:lnTo>
                      <a:pt x="144" y="30"/>
                    </a:lnTo>
                    <a:lnTo>
                      <a:pt x="132" y="24"/>
                    </a:lnTo>
                    <a:lnTo>
                      <a:pt x="114" y="18"/>
                    </a:lnTo>
                    <a:lnTo>
                      <a:pt x="102" y="36"/>
                    </a:lnTo>
                    <a:lnTo>
                      <a:pt x="84" y="48"/>
                    </a:lnTo>
                    <a:lnTo>
                      <a:pt x="72" y="60"/>
                    </a:lnTo>
                    <a:lnTo>
                      <a:pt x="54" y="72"/>
                    </a:lnTo>
                    <a:lnTo>
                      <a:pt x="42" y="84"/>
                    </a:lnTo>
                    <a:lnTo>
                      <a:pt x="24" y="96"/>
                    </a:lnTo>
                    <a:lnTo>
                      <a:pt x="12" y="108"/>
                    </a:lnTo>
                    <a:lnTo>
                      <a:pt x="0" y="120"/>
                    </a:lnTo>
                    <a:lnTo>
                      <a:pt x="18" y="120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12" y="137"/>
                    </a:lnTo>
                    <a:lnTo>
                      <a:pt x="24" y="137"/>
                    </a:lnTo>
                    <a:lnTo>
                      <a:pt x="30" y="131"/>
                    </a:lnTo>
                    <a:lnTo>
                      <a:pt x="42" y="126"/>
                    </a:lnTo>
                    <a:lnTo>
                      <a:pt x="42" y="137"/>
                    </a:lnTo>
                    <a:lnTo>
                      <a:pt x="42" y="149"/>
                    </a:lnTo>
                    <a:lnTo>
                      <a:pt x="42" y="161"/>
                    </a:lnTo>
                    <a:lnTo>
                      <a:pt x="42" y="167"/>
                    </a:lnTo>
                    <a:lnTo>
                      <a:pt x="48" y="173"/>
                    </a:lnTo>
                    <a:lnTo>
                      <a:pt x="36" y="185"/>
                    </a:lnTo>
                    <a:lnTo>
                      <a:pt x="48" y="173"/>
                    </a:lnTo>
                    <a:lnTo>
                      <a:pt x="48" y="179"/>
                    </a:lnTo>
                    <a:lnTo>
                      <a:pt x="42" y="185"/>
                    </a:lnTo>
                    <a:lnTo>
                      <a:pt x="42" y="185"/>
                    </a:lnTo>
                    <a:lnTo>
                      <a:pt x="36" y="185"/>
                    </a:lnTo>
                    <a:lnTo>
                      <a:pt x="30" y="185"/>
                    </a:lnTo>
                    <a:lnTo>
                      <a:pt x="36" y="191"/>
                    </a:lnTo>
                    <a:lnTo>
                      <a:pt x="30" y="191"/>
                    </a:lnTo>
                    <a:lnTo>
                      <a:pt x="30" y="191"/>
                    </a:lnTo>
                    <a:lnTo>
                      <a:pt x="36" y="191"/>
                    </a:lnTo>
                    <a:lnTo>
                      <a:pt x="30" y="191"/>
                    </a:lnTo>
                    <a:lnTo>
                      <a:pt x="30" y="197"/>
                    </a:lnTo>
                    <a:lnTo>
                      <a:pt x="30" y="191"/>
                    </a:lnTo>
                    <a:lnTo>
                      <a:pt x="30" y="203"/>
                    </a:lnTo>
                    <a:lnTo>
                      <a:pt x="42" y="197"/>
                    </a:lnTo>
                    <a:lnTo>
                      <a:pt x="36" y="203"/>
                    </a:lnTo>
                    <a:lnTo>
                      <a:pt x="42" y="203"/>
                    </a:lnTo>
                    <a:lnTo>
                      <a:pt x="36" y="203"/>
                    </a:lnTo>
                    <a:lnTo>
                      <a:pt x="36" y="209"/>
                    </a:lnTo>
                    <a:lnTo>
                      <a:pt x="36" y="209"/>
                    </a:lnTo>
                    <a:lnTo>
                      <a:pt x="30" y="215"/>
                    </a:lnTo>
                    <a:lnTo>
                      <a:pt x="36" y="215"/>
                    </a:lnTo>
                    <a:lnTo>
                      <a:pt x="36" y="215"/>
                    </a:lnTo>
                    <a:lnTo>
                      <a:pt x="48" y="209"/>
                    </a:lnTo>
                    <a:lnTo>
                      <a:pt x="42" y="215"/>
                    </a:lnTo>
                    <a:lnTo>
                      <a:pt x="42" y="221"/>
                    </a:lnTo>
                    <a:lnTo>
                      <a:pt x="42" y="215"/>
                    </a:lnTo>
                    <a:lnTo>
                      <a:pt x="30" y="221"/>
                    </a:lnTo>
                    <a:lnTo>
                      <a:pt x="30" y="221"/>
                    </a:lnTo>
                    <a:lnTo>
                      <a:pt x="36" y="221"/>
                    </a:lnTo>
                    <a:lnTo>
                      <a:pt x="42" y="221"/>
                    </a:lnTo>
                    <a:lnTo>
                      <a:pt x="30" y="227"/>
                    </a:lnTo>
                    <a:lnTo>
                      <a:pt x="24" y="227"/>
                    </a:lnTo>
                    <a:lnTo>
                      <a:pt x="30" y="227"/>
                    </a:lnTo>
                    <a:lnTo>
                      <a:pt x="24" y="227"/>
                    </a:lnTo>
                    <a:lnTo>
                      <a:pt x="30" y="233"/>
                    </a:lnTo>
                    <a:lnTo>
                      <a:pt x="36" y="233"/>
                    </a:lnTo>
                    <a:lnTo>
                      <a:pt x="36" y="233"/>
                    </a:lnTo>
                    <a:lnTo>
                      <a:pt x="36" y="233"/>
                    </a:lnTo>
                    <a:lnTo>
                      <a:pt x="36" y="233"/>
                    </a:lnTo>
                    <a:lnTo>
                      <a:pt x="36" y="233"/>
                    </a:lnTo>
                    <a:lnTo>
                      <a:pt x="42" y="233"/>
                    </a:lnTo>
                    <a:lnTo>
                      <a:pt x="42" y="227"/>
                    </a:lnTo>
                    <a:lnTo>
                      <a:pt x="42" y="233"/>
                    </a:lnTo>
                    <a:lnTo>
                      <a:pt x="36" y="233"/>
                    </a:lnTo>
                    <a:lnTo>
                      <a:pt x="36" y="239"/>
                    </a:lnTo>
                    <a:lnTo>
                      <a:pt x="42" y="233"/>
                    </a:lnTo>
                    <a:lnTo>
                      <a:pt x="42" y="239"/>
                    </a:lnTo>
                    <a:lnTo>
                      <a:pt x="48" y="233"/>
                    </a:lnTo>
                    <a:lnTo>
                      <a:pt x="42" y="239"/>
                    </a:lnTo>
                    <a:lnTo>
                      <a:pt x="48" y="239"/>
                    </a:lnTo>
                    <a:lnTo>
                      <a:pt x="42" y="239"/>
                    </a:lnTo>
                    <a:lnTo>
                      <a:pt x="48" y="245"/>
                    </a:lnTo>
                    <a:lnTo>
                      <a:pt x="54" y="239"/>
                    </a:lnTo>
                    <a:lnTo>
                      <a:pt x="48" y="245"/>
                    </a:lnTo>
                    <a:lnTo>
                      <a:pt x="48" y="245"/>
                    </a:lnTo>
                    <a:lnTo>
                      <a:pt x="48" y="245"/>
                    </a:lnTo>
                    <a:lnTo>
                      <a:pt x="48" y="245"/>
                    </a:lnTo>
                    <a:lnTo>
                      <a:pt x="54" y="245"/>
                    </a:lnTo>
                    <a:lnTo>
                      <a:pt x="48" y="251"/>
                    </a:lnTo>
                    <a:lnTo>
                      <a:pt x="54" y="251"/>
                    </a:lnTo>
                    <a:lnTo>
                      <a:pt x="48" y="251"/>
                    </a:lnTo>
                    <a:lnTo>
                      <a:pt x="54" y="251"/>
                    </a:lnTo>
                    <a:lnTo>
                      <a:pt x="72" y="251"/>
                    </a:lnTo>
                    <a:lnTo>
                      <a:pt x="84" y="251"/>
                    </a:lnTo>
                    <a:lnTo>
                      <a:pt x="102" y="251"/>
                    </a:lnTo>
                    <a:lnTo>
                      <a:pt x="120" y="251"/>
                    </a:lnTo>
                    <a:lnTo>
                      <a:pt x="138" y="251"/>
                    </a:lnTo>
                    <a:lnTo>
                      <a:pt x="150" y="251"/>
                    </a:lnTo>
                    <a:lnTo>
                      <a:pt x="168" y="251"/>
                    </a:lnTo>
                    <a:lnTo>
                      <a:pt x="186" y="251"/>
                    </a:lnTo>
                    <a:lnTo>
                      <a:pt x="204" y="251"/>
                    </a:lnTo>
                    <a:lnTo>
                      <a:pt x="222" y="251"/>
                    </a:lnTo>
                    <a:lnTo>
                      <a:pt x="234" y="251"/>
                    </a:lnTo>
                    <a:lnTo>
                      <a:pt x="251" y="251"/>
                    </a:lnTo>
                    <a:lnTo>
                      <a:pt x="269" y="251"/>
                    </a:lnTo>
                    <a:lnTo>
                      <a:pt x="287" y="251"/>
                    </a:lnTo>
                    <a:lnTo>
                      <a:pt x="299" y="251"/>
                    </a:lnTo>
                    <a:lnTo>
                      <a:pt x="317" y="251"/>
                    </a:lnTo>
                    <a:lnTo>
                      <a:pt x="323" y="251"/>
                    </a:lnTo>
                    <a:lnTo>
                      <a:pt x="323" y="257"/>
                    </a:lnTo>
                    <a:lnTo>
                      <a:pt x="329" y="257"/>
                    </a:lnTo>
                    <a:lnTo>
                      <a:pt x="347" y="263"/>
                    </a:lnTo>
                    <a:lnTo>
                      <a:pt x="353" y="263"/>
                    </a:lnTo>
                    <a:lnTo>
                      <a:pt x="365" y="269"/>
                    </a:lnTo>
                    <a:lnTo>
                      <a:pt x="377" y="263"/>
                    </a:lnTo>
                    <a:lnTo>
                      <a:pt x="383" y="269"/>
                    </a:lnTo>
                    <a:lnTo>
                      <a:pt x="389" y="275"/>
                    </a:lnTo>
                    <a:lnTo>
                      <a:pt x="401" y="281"/>
                    </a:lnTo>
                    <a:lnTo>
                      <a:pt x="407" y="287"/>
                    </a:lnTo>
                    <a:lnTo>
                      <a:pt x="407" y="287"/>
                    </a:lnTo>
                    <a:lnTo>
                      <a:pt x="413" y="287"/>
                    </a:lnTo>
                    <a:lnTo>
                      <a:pt x="413" y="293"/>
                    </a:lnTo>
                    <a:lnTo>
                      <a:pt x="419" y="299"/>
                    </a:lnTo>
                    <a:lnTo>
                      <a:pt x="419" y="311"/>
                    </a:lnTo>
                    <a:lnTo>
                      <a:pt x="413" y="317"/>
                    </a:lnTo>
                    <a:lnTo>
                      <a:pt x="407" y="329"/>
                    </a:lnTo>
                    <a:lnTo>
                      <a:pt x="395" y="341"/>
                    </a:lnTo>
                    <a:lnTo>
                      <a:pt x="401" y="341"/>
                    </a:lnTo>
                    <a:lnTo>
                      <a:pt x="413" y="341"/>
                    </a:lnTo>
                    <a:lnTo>
                      <a:pt x="419" y="335"/>
                    </a:lnTo>
                    <a:lnTo>
                      <a:pt x="431" y="335"/>
                    </a:lnTo>
                    <a:lnTo>
                      <a:pt x="443" y="329"/>
                    </a:lnTo>
                    <a:lnTo>
                      <a:pt x="443" y="323"/>
                    </a:lnTo>
                    <a:lnTo>
                      <a:pt x="455" y="323"/>
                    </a:lnTo>
                    <a:lnTo>
                      <a:pt x="467" y="317"/>
                    </a:lnTo>
                    <a:lnTo>
                      <a:pt x="479" y="311"/>
                    </a:lnTo>
                    <a:lnTo>
                      <a:pt x="485" y="305"/>
                    </a:lnTo>
                    <a:lnTo>
                      <a:pt x="509" y="305"/>
                    </a:lnTo>
                    <a:lnTo>
                      <a:pt x="527" y="305"/>
                    </a:lnTo>
                    <a:lnTo>
                      <a:pt x="533" y="299"/>
                    </a:lnTo>
                    <a:lnTo>
                      <a:pt x="545" y="293"/>
                    </a:lnTo>
                    <a:lnTo>
                      <a:pt x="551" y="281"/>
                    </a:lnTo>
                    <a:lnTo>
                      <a:pt x="557" y="275"/>
                    </a:lnTo>
                    <a:lnTo>
                      <a:pt x="557" y="275"/>
                    </a:lnTo>
                    <a:lnTo>
                      <a:pt x="563" y="275"/>
                    </a:lnTo>
                    <a:lnTo>
                      <a:pt x="569" y="275"/>
                    </a:lnTo>
                    <a:lnTo>
                      <a:pt x="569" y="293"/>
                    </a:lnTo>
                    <a:lnTo>
                      <a:pt x="569" y="299"/>
                    </a:lnTo>
                    <a:lnTo>
                      <a:pt x="575" y="305"/>
                    </a:lnTo>
                    <a:lnTo>
                      <a:pt x="581" y="299"/>
                    </a:lnTo>
                    <a:lnTo>
                      <a:pt x="581" y="299"/>
                    </a:lnTo>
                    <a:lnTo>
                      <a:pt x="593" y="293"/>
                    </a:lnTo>
                    <a:lnTo>
                      <a:pt x="599" y="287"/>
                    </a:lnTo>
                    <a:lnTo>
                      <a:pt x="599" y="293"/>
                    </a:lnTo>
                    <a:lnTo>
                      <a:pt x="599" y="293"/>
                    </a:lnTo>
                    <a:lnTo>
                      <a:pt x="593" y="299"/>
                    </a:lnTo>
                    <a:lnTo>
                      <a:pt x="605" y="299"/>
                    </a:lnTo>
                    <a:lnTo>
                      <a:pt x="599" y="299"/>
                    </a:lnTo>
                    <a:lnTo>
                      <a:pt x="599" y="299"/>
                    </a:lnTo>
                    <a:lnTo>
                      <a:pt x="581" y="305"/>
                    </a:lnTo>
                    <a:lnTo>
                      <a:pt x="587" y="305"/>
                    </a:lnTo>
                    <a:lnTo>
                      <a:pt x="575" y="311"/>
                    </a:lnTo>
                    <a:lnTo>
                      <a:pt x="581" y="305"/>
                    </a:lnTo>
                    <a:lnTo>
                      <a:pt x="575" y="311"/>
                    </a:lnTo>
                    <a:lnTo>
                      <a:pt x="575" y="323"/>
                    </a:lnTo>
                    <a:lnTo>
                      <a:pt x="581" y="317"/>
                    </a:lnTo>
                    <a:lnTo>
                      <a:pt x="599" y="305"/>
                    </a:lnTo>
                    <a:lnTo>
                      <a:pt x="599" y="311"/>
                    </a:lnTo>
                    <a:lnTo>
                      <a:pt x="605" y="305"/>
                    </a:lnTo>
                    <a:lnTo>
                      <a:pt x="605" y="305"/>
                    </a:lnTo>
                    <a:lnTo>
                      <a:pt x="617" y="305"/>
                    </a:lnTo>
                    <a:lnTo>
                      <a:pt x="629" y="299"/>
                    </a:lnTo>
                    <a:lnTo>
                      <a:pt x="623" y="299"/>
                    </a:lnTo>
                    <a:lnTo>
                      <a:pt x="629" y="299"/>
                    </a:lnTo>
                    <a:lnTo>
                      <a:pt x="623" y="293"/>
                    </a:lnTo>
                    <a:lnTo>
                      <a:pt x="617" y="293"/>
                    </a:lnTo>
                    <a:lnTo>
                      <a:pt x="611" y="293"/>
                    </a:lnTo>
                    <a:lnTo>
                      <a:pt x="605" y="287"/>
                    </a:lnTo>
                    <a:lnTo>
                      <a:pt x="599" y="287"/>
                    </a:lnTo>
                    <a:lnTo>
                      <a:pt x="599" y="281"/>
                    </a:lnTo>
                    <a:lnTo>
                      <a:pt x="593" y="275"/>
                    </a:lnTo>
                    <a:lnTo>
                      <a:pt x="605" y="269"/>
                    </a:lnTo>
                    <a:lnTo>
                      <a:pt x="593" y="269"/>
                    </a:lnTo>
                    <a:lnTo>
                      <a:pt x="593" y="269"/>
                    </a:lnTo>
                    <a:lnTo>
                      <a:pt x="587" y="269"/>
                    </a:lnTo>
                    <a:lnTo>
                      <a:pt x="587" y="263"/>
                    </a:lnTo>
                    <a:lnTo>
                      <a:pt x="599" y="263"/>
                    </a:lnTo>
                    <a:lnTo>
                      <a:pt x="611" y="263"/>
                    </a:lnTo>
                    <a:lnTo>
                      <a:pt x="611" y="257"/>
                    </a:lnTo>
                    <a:lnTo>
                      <a:pt x="611" y="257"/>
                    </a:lnTo>
                    <a:lnTo>
                      <a:pt x="611" y="257"/>
                    </a:lnTo>
                    <a:lnTo>
                      <a:pt x="599" y="251"/>
                    </a:lnTo>
                    <a:lnTo>
                      <a:pt x="587" y="257"/>
                    </a:lnTo>
                    <a:lnTo>
                      <a:pt x="575" y="257"/>
                    </a:lnTo>
                    <a:lnTo>
                      <a:pt x="563" y="263"/>
                    </a:lnTo>
                    <a:lnTo>
                      <a:pt x="551" y="275"/>
                    </a:lnTo>
                    <a:lnTo>
                      <a:pt x="539" y="281"/>
                    </a:lnTo>
                    <a:lnTo>
                      <a:pt x="545" y="275"/>
                    </a:lnTo>
                    <a:lnTo>
                      <a:pt x="557" y="263"/>
                    </a:lnTo>
                    <a:lnTo>
                      <a:pt x="545" y="263"/>
                    </a:lnTo>
                    <a:lnTo>
                      <a:pt x="557" y="263"/>
                    </a:lnTo>
                    <a:lnTo>
                      <a:pt x="569" y="257"/>
                    </a:lnTo>
                    <a:lnTo>
                      <a:pt x="587" y="251"/>
                    </a:lnTo>
                    <a:lnTo>
                      <a:pt x="593" y="239"/>
                    </a:lnTo>
                    <a:lnTo>
                      <a:pt x="617" y="239"/>
                    </a:lnTo>
                    <a:lnTo>
                      <a:pt x="635" y="239"/>
                    </a:lnTo>
                    <a:lnTo>
                      <a:pt x="659" y="239"/>
                    </a:lnTo>
                    <a:lnTo>
                      <a:pt x="671" y="227"/>
                    </a:lnTo>
                    <a:lnTo>
                      <a:pt x="689" y="227"/>
                    </a:lnTo>
                    <a:lnTo>
                      <a:pt x="707" y="215"/>
                    </a:lnTo>
                    <a:lnTo>
                      <a:pt x="701" y="215"/>
                    </a:lnTo>
                    <a:lnTo>
                      <a:pt x="707" y="215"/>
                    </a:lnTo>
                    <a:lnTo>
                      <a:pt x="701" y="209"/>
                    </a:lnTo>
                    <a:lnTo>
                      <a:pt x="707" y="209"/>
                    </a:lnTo>
                    <a:lnTo>
                      <a:pt x="707" y="209"/>
                    </a:lnTo>
                    <a:lnTo>
                      <a:pt x="707" y="203"/>
                    </a:lnTo>
                    <a:lnTo>
                      <a:pt x="707" y="203"/>
                    </a:lnTo>
                    <a:lnTo>
                      <a:pt x="701" y="197"/>
                    </a:lnTo>
                    <a:lnTo>
                      <a:pt x="707" y="197"/>
                    </a:lnTo>
                    <a:lnTo>
                      <a:pt x="701" y="197"/>
                    </a:lnTo>
                    <a:lnTo>
                      <a:pt x="701" y="191"/>
                    </a:lnTo>
                    <a:lnTo>
                      <a:pt x="689" y="191"/>
                    </a:lnTo>
                    <a:lnTo>
                      <a:pt x="695" y="191"/>
                    </a:lnTo>
                    <a:lnTo>
                      <a:pt x="677" y="197"/>
                    </a:lnTo>
                    <a:lnTo>
                      <a:pt x="671" y="203"/>
                    </a:lnTo>
                    <a:lnTo>
                      <a:pt x="671" y="203"/>
                    </a:lnTo>
                    <a:lnTo>
                      <a:pt x="665" y="197"/>
                    </a:lnTo>
                    <a:lnTo>
                      <a:pt x="671" y="197"/>
                    </a:lnTo>
                    <a:lnTo>
                      <a:pt x="689" y="191"/>
                    </a:lnTo>
                    <a:lnTo>
                      <a:pt x="677" y="197"/>
                    </a:lnTo>
                    <a:lnTo>
                      <a:pt x="701" y="191"/>
                    </a:lnTo>
                    <a:lnTo>
                      <a:pt x="689" y="185"/>
                    </a:lnTo>
                    <a:lnTo>
                      <a:pt x="683" y="185"/>
                    </a:lnTo>
                    <a:lnTo>
                      <a:pt x="689" y="179"/>
                    </a:lnTo>
                    <a:lnTo>
                      <a:pt x="677" y="185"/>
                    </a:lnTo>
                    <a:lnTo>
                      <a:pt x="683" y="179"/>
                    </a:lnTo>
                    <a:lnTo>
                      <a:pt x="683" y="179"/>
                    </a:lnTo>
                    <a:lnTo>
                      <a:pt x="677" y="185"/>
                    </a:lnTo>
                    <a:lnTo>
                      <a:pt x="677" y="179"/>
                    </a:lnTo>
                    <a:lnTo>
                      <a:pt x="671" y="185"/>
                    </a:lnTo>
                    <a:lnTo>
                      <a:pt x="677" y="179"/>
                    </a:lnTo>
                    <a:lnTo>
                      <a:pt x="677" y="179"/>
                    </a:lnTo>
                    <a:lnTo>
                      <a:pt x="677" y="173"/>
                    </a:lnTo>
                    <a:lnTo>
                      <a:pt x="677" y="173"/>
                    </a:lnTo>
                    <a:lnTo>
                      <a:pt x="677" y="173"/>
                    </a:lnTo>
                    <a:lnTo>
                      <a:pt x="671" y="167"/>
                    </a:lnTo>
                    <a:lnTo>
                      <a:pt x="665" y="167"/>
                    </a:lnTo>
                    <a:lnTo>
                      <a:pt x="671" y="167"/>
                    </a:lnTo>
                    <a:lnTo>
                      <a:pt x="665" y="167"/>
                    </a:lnTo>
                    <a:lnTo>
                      <a:pt x="671" y="167"/>
                    </a:lnTo>
                    <a:lnTo>
                      <a:pt x="665" y="167"/>
                    </a:lnTo>
                    <a:lnTo>
                      <a:pt x="671" y="167"/>
                    </a:lnTo>
                    <a:lnTo>
                      <a:pt x="665" y="161"/>
                    </a:lnTo>
                    <a:lnTo>
                      <a:pt x="665" y="161"/>
                    </a:lnTo>
                    <a:lnTo>
                      <a:pt x="671" y="161"/>
                    </a:lnTo>
                    <a:lnTo>
                      <a:pt x="677" y="161"/>
                    </a:lnTo>
                    <a:lnTo>
                      <a:pt x="671" y="155"/>
                    </a:lnTo>
                    <a:lnTo>
                      <a:pt x="671" y="155"/>
                    </a:lnTo>
                    <a:lnTo>
                      <a:pt x="677" y="149"/>
                    </a:lnTo>
                    <a:lnTo>
                      <a:pt x="671" y="149"/>
                    </a:lnTo>
                    <a:lnTo>
                      <a:pt x="671" y="149"/>
                    </a:lnTo>
                    <a:lnTo>
                      <a:pt x="665" y="149"/>
                    </a:lnTo>
                    <a:lnTo>
                      <a:pt x="671" y="143"/>
                    </a:lnTo>
                    <a:lnTo>
                      <a:pt x="671" y="143"/>
                    </a:lnTo>
                    <a:lnTo>
                      <a:pt x="665" y="143"/>
                    </a:lnTo>
                    <a:lnTo>
                      <a:pt x="671" y="137"/>
                    </a:lnTo>
                    <a:lnTo>
                      <a:pt x="671" y="137"/>
                    </a:lnTo>
                    <a:lnTo>
                      <a:pt x="665" y="137"/>
                    </a:lnTo>
                    <a:lnTo>
                      <a:pt x="671" y="131"/>
                    </a:lnTo>
                    <a:lnTo>
                      <a:pt x="665" y="131"/>
                    </a:lnTo>
                    <a:lnTo>
                      <a:pt x="665" y="126"/>
                    </a:lnTo>
                    <a:lnTo>
                      <a:pt x="665" y="126"/>
                    </a:lnTo>
                    <a:lnTo>
                      <a:pt x="659" y="126"/>
                    </a:lnTo>
                    <a:lnTo>
                      <a:pt x="665" y="126"/>
                    </a:lnTo>
                    <a:lnTo>
                      <a:pt x="659" y="126"/>
                    </a:lnTo>
                    <a:lnTo>
                      <a:pt x="659" y="126"/>
                    </a:lnTo>
                    <a:lnTo>
                      <a:pt x="653" y="126"/>
                    </a:lnTo>
                    <a:lnTo>
                      <a:pt x="653" y="131"/>
                    </a:lnTo>
                    <a:lnTo>
                      <a:pt x="653" y="131"/>
                    </a:lnTo>
                    <a:lnTo>
                      <a:pt x="647" y="137"/>
                    </a:lnTo>
                    <a:lnTo>
                      <a:pt x="641" y="137"/>
                    </a:lnTo>
                    <a:lnTo>
                      <a:pt x="641" y="143"/>
                    </a:lnTo>
                    <a:lnTo>
                      <a:pt x="641" y="137"/>
                    </a:lnTo>
                    <a:lnTo>
                      <a:pt x="629" y="143"/>
                    </a:lnTo>
                    <a:lnTo>
                      <a:pt x="623" y="149"/>
                    </a:lnTo>
                    <a:lnTo>
                      <a:pt x="623" y="143"/>
                    </a:lnTo>
                    <a:lnTo>
                      <a:pt x="623" y="149"/>
                    </a:lnTo>
                    <a:lnTo>
                      <a:pt x="623" y="143"/>
                    </a:lnTo>
                    <a:lnTo>
                      <a:pt x="617" y="149"/>
                    </a:lnTo>
                    <a:lnTo>
                      <a:pt x="611" y="149"/>
                    </a:lnTo>
                    <a:lnTo>
                      <a:pt x="623" y="143"/>
                    </a:lnTo>
                    <a:lnTo>
                      <a:pt x="623" y="137"/>
                    </a:lnTo>
                    <a:lnTo>
                      <a:pt x="611" y="137"/>
                    </a:lnTo>
                    <a:lnTo>
                      <a:pt x="605" y="137"/>
                    </a:lnTo>
                    <a:lnTo>
                      <a:pt x="611" y="137"/>
                    </a:lnTo>
                    <a:lnTo>
                      <a:pt x="617" y="137"/>
                    </a:lnTo>
                    <a:lnTo>
                      <a:pt x="617" y="131"/>
                    </a:lnTo>
                    <a:lnTo>
                      <a:pt x="617" y="131"/>
                    </a:lnTo>
                    <a:lnTo>
                      <a:pt x="617" y="126"/>
                    </a:lnTo>
                    <a:lnTo>
                      <a:pt x="611" y="126"/>
                    </a:lnTo>
                    <a:lnTo>
                      <a:pt x="623" y="126"/>
                    </a:lnTo>
                    <a:lnTo>
                      <a:pt x="623" y="120"/>
                    </a:lnTo>
                    <a:lnTo>
                      <a:pt x="623" y="114"/>
                    </a:lnTo>
                    <a:lnTo>
                      <a:pt x="623" y="114"/>
                    </a:lnTo>
                    <a:lnTo>
                      <a:pt x="611" y="114"/>
                    </a:lnTo>
                    <a:lnTo>
                      <a:pt x="611" y="108"/>
                    </a:lnTo>
                    <a:lnTo>
                      <a:pt x="611" y="108"/>
                    </a:lnTo>
                    <a:lnTo>
                      <a:pt x="605" y="102"/>
                    </a:lnTo>
                    <a:lnTo>
                      <a:pt x="605" y="102"/>
                    </a:lnTo>
                    <a:lnTo>
                      <a:pt x="599" y="96"/>
                    </a:lnTo>
                    <a:lnTo>
                      <a:pt x="587" y="102"/>
                    </a:lnTo>
                    <a:lnTo>
                      <a:pt x="581" y="102"/>
                    </a:lnTo>
                    <a:lnTo>
                      <a:pt x="581" y="102"/>
                    </a:lnTo>
                    <a:lnTo>
                      <a:pt x="563" y="96"/>
                    </a:lnTo>
                    <a:lnTo>
                      <a:pt x="557" y="108"/>
                    </a:lnTo>
                    <a:lnTo>
                      <a:pt x="557" y="108"/>
                    </a:lnTo>
                    <a:lnTo>
                      <a:pt x="551" y="120"/>
                    </a:lnTo>
                    <a:lnTo>
                      <a:pt x="557" y="120"/>
                    </a:lnTo>
                    <a:lnTo>
                      <a:pt x="551" y="126"/>
                    </a:lnTo>
                    <a:lnTo>
                      <a:pt x="551" y="131"/>
                    </a:lnTo>
                    <a:lnTo>
                      <a:pt x="545" y="131"/>
                    </a:lnTo>
                    <a:lnTo>
                      <a:pt x="533" y="143"/>
                    </a:lnTo>
                    <a:lnTo>
                      <a:pt x="545" y="155"/>
                    </a:lnTo>
                    <a:lnTo>
                      <a:pt x="539" y="161"/>
                    </a:lnTo>
                    <a:lnTo>
                      <a:pt x="533" y="173"/>
                    </a:lnTo>
                    <a:lnTo>
                      <a:pt x="515" y="179"/>
                    </a:lnTo>
                    <a:lnTo>
                      <a:pt x="503" y="185"/>
                    </a:lnTo>
                    <a:lnTo>
                      <a:pt x="497" y="185"/>
                    </a:lnTo>
                    <a:lnTo>
                      <a:pt x="497" y="197"/>
                    </a:lnTo>
                    <a:lnTo>
                      <a:pt x="497" y="209"/>
                    </a:lnTo>
                    <a:lnTo>
                      <a:pt x="491" y="221"/>
                    </a:lnTo>
                    <a:lnTo>
                      <a:pt x="485" y="227"/>
                    </a:lnTo>
                    <a:lnTo>
                      <a:pt x="485" y="227"/>
                    </a:lnTo>
                    <a:lnTo>
                      <a:pt x="485" y="221"/>
                    </a:lnTo>
                    <a:lnTo>
                      <a:pt x="479" y="227"/>
                    </a:lnTo>
                    <a:lnTo>
                      <a:pt x="479" y="233"/>
                    </a:lnTo>
                    <a:lnTo>
                      <a:pt x="473" y="227"/>
                    </a:lnTo>
                    <a:lnTo>
                      <a:pt x="467" y="233"/>
                    </a:lnTo>
                    <a:lnTo>
                      <a:pt x="473" y="227"/>
                    </a:lnTo>
                    <a:lnTo>
                      <a:pt x="467" y="215"/>
                    </a:lnTo>
                    <a:lnTo>
                      <a:pt x="467" y="209"/>
                    </a:lnTo>
                    <a:lnTo>
                      <a:pt x="467" y="203"/>
                    </a:lnTo>
                    <a:lnTo>
                      <a:pt x="467" y="191"/>
                    </a:lnTo>
                    <a:lnTo>
                      <a:pt x="473" y="179"/>
                    </a:lnTo>
                    <a:lnTo>
                      <a:pt x="461" y="179"/>
                    </a:lnTo>
                    <a:lnTo>
                      <a:pt x="449" y="179"/>
                    </a:lnTo>
                    <a:lnTo>
                      <a:pt x="449" y="185"/>
                    </a:lnTo>
                    <a:lnTo>
                      <a:pt x="449" y="179"/>
                    </a:lnTo>
                    <a:lnTo>
                      <a:pt x="443" y="173"/>
                    </a:lnTo>
                    <a:lnTo>
                      <a:pt x="437" y="173"/>
                    </a:lnTo>
                    <a:lnTo>
                      <a:pt x="425" y="161"/>
                    </a:lnTo>
                    <a:lnTo>
                      <a:pt x="413" y="155"/>
                    </a:lnTo>
                    <a:lnTo>
                      <a:pt x="395" y="161"/>
                    </a:lnTo>
                    <a:lnTo>
                      <a:pt x="395" y="161"/>
                    </a:lnTo>
                    <a:lnTo>
                      <a:pt x="395" y="161"/>
                    </a:lnTo>
                    <a:lnTo>
                      <a:pt x="401" y="149"/>
                    </a:lnTo>
                    <a:lnTo>
                      <a:pt x="401" y="137"/>
                    </a:lnTo>
                    <a:lnTo>
                      <a:pt x="395" y="143"/>
                    </a:lnTo>
                    <a:lnTo>
                      <a:pt x="389" y="149"/>
                    </a:lnTo>
                    <a:lnTo>
                      <a:pt x="395" y="137"/>
                    </a:lnTo>
                    <a:lnTo>
                      <a:pt x="389" y="137"/>
                    </a:lnTo>
                    <a:lnTo>
                      <a:pt x="407" y="120"/>
                    </a:lnTo>
                    <a:lnTo>
                      <a:pt x="425" y="108"/>
                    </a:lnTo>
                    <a:lnTo>
                      <a:pt x="425" y="102"/>
                    </a:lnTo>
                    <a:lnTo>
                      <a:pt x="431" y="102"/>
                    </a:lnTo>
                    <a:lnTo>
                      <a:pt x="431" y="102"/>
                    </a:lnTo>
                    <a:lnTo>
                      <a:pt x="437" y="102"/>
                    </a:lnTo>
                    <a:lnTo>
                      <a:pt x="437" y="96"/>
                    </a:lnTo>
                    <a:lnTo>
                      <a:pt x="443" y="96"/>
                    </a:lnTo>
                    <a:lnTo>
                      <a:pt x="443" y="96"/>
                    </a:lnTo>
                    <a:lnTo>
                      <a:pt x="461" y="90"/>
                    </a:lnTo>
                    <a:lnTo>
                      <a:pt x="461" y="90"/>
                    </a:lnTo>
                    <a:lnTo>
                      <a:pt x="449" y="84"/>
                    </a:lnTo>
                    <a:lnTo>
                      <a:pt x="449" y="84"/>
                    </a:lnTo>
                    <a:lnTo>
                      <a:pt x="443" y="84"/>
                    </a:lnTo>
                    <a:lnTo>
                      <a:pt x="443" y="78"/>
                    </a:lnTo>
                    <a:lnTo>
                      <a:pt x="455" y="84"/>
                    </a:lnTo>
                    <a:lnTo>
                      <a:pt x="467" y="84"/>
                    </a:lnTo>
                    <a:lnTo>
                      <a:pt x="473" y="84"/>
                    </a:lnTo>
                    <a:lnTo>
                      <a:pt x="473" y="78"/>
                    </a:lnTo>
                    <a:lnTo>
                      <a:pt x="479" y="84"/>
                    </a:lnTo>
                    <a:lnTo>
                      <a:pt x="479" y="78"/>
                    </a:lnTo>
                    <a:lnTo>
                      <a:pt x="485" y="84"/>
                    </a:lnTo>
                    <a:lnTo>
                      <a:pt x="503" y="72"/>
                    </a:lnTo>
                    <a:lnTo>
                      <a:pt x="503" y="66"/>
                    </a:lnTo>
                    <a:lnTo>
                      <a:pt x="485" y="66"/>
                    </a:lnTo>
                    <a:lnTo>
                      <a:pt x="479" y="60"/>
                    </a:lnTo>
                    <a:lnTo>
                      <a:pt x="497" y="66"/>
                    </a:lnTo>
                    <a:lnTo>
                      <a:pt x="503" y="66"/>
                    </a:lnTo>
                    <a:lnTo>
                      <a:pt x="521" y="6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33" name="Freeform 403">
                <a:extLst>
                  <a:ext uri="{FF2B5EF4-FFF2-40B4-BE49-F238E27FC236}">
                    <a16:creationId xmlns:a16="http://schemas.microsoft.com/office/drawing/2014/main" id="{E68EC0AE-E748-445F-8D1B-9C56DE7121C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16" y="1222"/>
                <a:ext cx="192" cy="132"/>
              </a:xfrm>
              <a:custGeom>
                <a:avLst/>
                <a:gdLst>
                  <a:gd name="T0" fmla="*/ 144 w 192"/>
                  <a:gd name="T1" fmla="*/ 30 h 132"/>
                  <a:gd name="T2" fmla="*/ 132 w 192"/>
                  <a:gd name="T3" fmla="*/ 24 h 132"/>
                  <a:gd name="T4" fmla="*/ 126 w 192"/>
                  <a:gd name="T5" fmla="*/ 24 h 132"/>
                  <a:gd name="T6" fmla="*/ 114 w 192"/>
                  <a:gd name="T7" fmla="*/ 30 h 132"/>
                  <a:gd name="T8" fmla="*/ 114 w 192"/>
                  <a:gd name="T9" fmla="*/ 24 h 132"/>
                  <a:gd name="T10" fmla="*/ 120 w 192"/>
                  <a:gd name="T11" fmla="*/ 18 h 132"/>
                  <a:gd name="T12" fmla="*/ 90 w 192"/>
                  <a:gd name="T13" fmla="*/ 18 h 132"/>
                  <a:gd name="T14" fmla="*/ 90 w 192"/>
                  <a:gd name="T15" fmla="*/ 18 h 132"/>
                  <a:gd name="T16" fmla="*/ 84 w 192"/>
                  <a:gd name="T17" fmla="*/ 18 h 132"/>
                  <a:gd name="T18" fmla="*/ 78 w 192"/>
                  <a:gd name="T19" fmla="*/ 18 h 132"/>
                  <a:gd name="T20" fmla="*/ 66 w 192"/>
                  <a:gd name="T21" fmla="*/ 6 h 132"/>
                  <a:gd name="T22" fmla="*/ 48 w 192"/>
                  <a:gd name="T23" fmla="*/ 12 h 132"/>
                  <a:gd name="T24" fmla="*/ 48 w 192"/>
                  <a:gd name="T25" fmla="*/ 18 h 132"/>
                  <a:gd name="T26" fmla="*/ 42 w 192"/>
                  <a:gd name="T27" fmla="*/ 24 h 132"/>
                  <a:gd name="T28" fmla="*/ 30 w 192"/>
                  <a:gd name="T29" fmla="*/ 24 h 132"/>
                  <a:gd name="T30" fmla="*/ 18 w 192"/>
                  <a:gd name="T31" fmla="*/ 12 h 132"/>
                  <a:gd name="T32" fmla="*/ 6 w 192"/>
                  <a:gd name="T33" fmla="*/ 36 h 132"/>
                  <a:gd name="T34" fmla="*/ 24 w 192"/>
                  <a:gd name="T35" fmla="*/ 42 h 132"/>
                  <a:gd name="T36" fmla="*/ 54 w 192"/>
                  <a:gd name="T37" fmla="*/ 42 h 132"/>
                  <a:gd name="T38" fmla="*/ 78 w 192"/>
                  <a:gd name="T39" fmla="*/ 36 h 132"/>
                  <a:gd name="T40" fmla="*/ 90 w 192"/>
                  <a:gd name="T41" fmla="*/ 48 h 132"/>
                  <a:gd name="T42" fmla="*/ 84 w 192"/>
                  <a:gd name="T43" fmla="*/ 54 h 132"/>
                  <a:gd name="T44" fmla="*/ 102 w 192"/>
                  <a:gd name="T45" fmla="*/ 54 h 132"/>
                  <a:gd name="T46" fmla="*/ 102 w 192"/>
                  <a:gd name="T47" fmla="*/ 78 h 132"/>
                  <a:gd name="T48" fmla="*/ 120 w 192"/>
                  <a:gd name="T49" fmla="*/ 84 h 132"/>
                  <a:gd name="T50" fmla="*/ 96 w 192"/>
                  <a:gd name="T51" fmla="*/ 78 h 132"/>
                  <a:gd name="T52" fmla="*/ 66 w 192"/>
                  <a:gd name="T53" fmla="*/ 96 h 132"/>
                  <a:gd name="T54" fmla="*/ 42 w 192"/>
                  <a:gd name="T55" fmla="*/ 102 h 132"/>
                  <a:gd name="T56" fmla="*/ 72 w 192"/>
                  <a:gd name="T57" fmla="*/ 102 h 132"/>
                  <a:gd name="T58" fmla="*/ 78 w 192"/>
                  <a:gd name="T59" fmla="*/ 102 h 132"/>
                  <a:gd name="T60" fmla="*/ 90 w 192"/>
                  <a:gd name="T61" fmla="*/ 108 h 132"/>
                  <a:gd name="T62" fmla="*/ 102 w 192"/>
                  <a:gd name="T63" fmla="*/ 120 h 132"/>
                  <a:gd name="T64" fmla="*/ 120 w 192"/>
                  <a:gd name="T65" fmla="*/ 114 h 132"/>
                  <a:gd name="T66" fmla="*/ 132 w 192"/>
                  <a:gd name="T67" fmla="*/ 114 h 132"/>
                  <a:gd name="T68" fmla="*/ 144 w 192"/>
                  <a:gd name="T69" fmla="*/ 120 h 132"/>
                  <a:gd name="T70" fmla="*/ 150 w 192"/>
                  <a:gd name="T71" fmla="*/ 114 h 132"/>
                  <a:gd name="T72" fmla="*/ 150 w 192"/>
                  <a:gd name="T73" fmla="*/ 102 h 132"/>
                  <a:gd name="T74" fmla="*/ 144 w 192"/>
                  <a:gd name="T75" fmla="*/ 96 h 132"/>
                  <a:gd name="T76" fmla="*/ 138 w 192"/>
                  <a:gd name="T77" fmla="*/ 96 h 132"/>
                  <a:gd name="T78" fmla="*/ 132 w 192"/>
                  <a:gd name="T79" fmla="*/ 84 h 132"/>
                  <a:gd name="T80" fmla="*/ 144 w 192"/>
                  <a:gd name="T81" fmla="*/ 84 h 132"/>
                  <a:gd name="T82" fmla="*/ 150 w 192"/>
                  <a:gd name="T83" fmla="*/ 78 h 132"/>
                  <a:gd name="T84" fmla="*/ 168 w 192"/>
                  <a:gd name="T85" fmla="*/ 78 h 132"/>
                  <a:gd name="T86" fmla="*/ 156 w 192"/>
                  <a:gd name="T87" fmla="*/ 90 h 132"/>
                  <a:gd name="T88" fmla="*/ 162 w 192"/>
                  <a:gd name="T89" fmla="*/ 96 h 132"/>
                  <a:gd name="T90" fmla="*/ 174 w 192"/>
                  <a:gd name="T91" fmla="*/ 90 h 132"/>
                  <a:gd name="T92" fmla="*/ 186 w 192"/>
                  <a:gd name="T93" fmla="*/ 84 h 132"/>
                  <a:gd name="T94" fmla="*/ 192 w 192"/>
                  <a:gd name="T95" fmla="*/ 78 h 132"/>
                  <a:gd name="T96" fmla="*/ 186 w 192"/>
                  <a:gd name="T97" fmla="*/ 78 h 132"/>
                  <a:gd name="T98" fmla="*/ 174 w 192"/>
                  <a:gd name="T99" fmla="*/ 72 h 132"/>
                  <a:gd name="T100" fmla="*/ 174 w 192"/>
                  <a:gd name="T101" fmla="*/ 72 h 132"/>
                  <a:gd name="T102" fmla="*/ 174 w 192"/>
                  <a:gd name="T103" fmla="*/ 66 h 132"/>
                  <a:gd name="T104" fmla="*/ 174 w 192"/>
                  <a:gd name="T105" fmla="*/ 60 h 132"/>
                  <a:gd name="T106" fmla="*/ 162 w 192"/>
                  <a:gd name="T107" fmla="*/ 60 h 132"/>
                  <a:gd name="T108" fmla="*/ 156 w 192"/>
                  <a:gd name="T109" fmla="*/ 60 h 132"/>
                  <a:gd name="T110" fmla="*/ 150 w 192"/>
                  <a:gd name="T111" fmla="*/ 54 h 132"/>
                  <a:gd name="T112" fmla="*/ 156 w 192"/>
                  <a:gd name="T113" fmla="*/ 54 h 132"/>
                  <a:gd name="T114" fmla="*/ 156 w 192"/>
                  <a:gd name="T115" fmla="*/ 48 h 132"/>
                  <a:gd name="T116" fmla="*/ 144 w 192"/>
                  <a:gd name="T117" fmla="*/ 48 h 132"/>
                  <a:gd name="T118" fmla="*/ 144 w 192"/>
                  <a:gd name="T119" fmla="*/ 42 h 132"/>
                  <a:gd name="T120" fmla="*/ 150 w 192"/>
                  <a:gd name="T121" fmla="*/ 36 h 132"/>
                  <a:gd name="T122" fmla="*/ 132 w 192"/>
                  <a:gd name="T123" fmla="*/ 4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2" h="132">
                    <a:moveTo>
                      <a:pt x="138" y="36"/>
                    </a:moveTo>
                    <a:lnTo>
                      <a:pt x="132" y="36"/>
                    </a:lnTo>
                    <a:lnTo>
                      <a:pt x="144" y="30"/>
                    </a:lnTo>
                    <a:lnTo>
                      <a:pt x="144" y="30"/>
                    </a:lnTo>
                    <a:lnTo>
                      <a:pt x="132" y="36"/>
                    </a:lnTo>
                    <a:lnTo>
                      <a:pt x="138" y="30"/>
                    </a:lnTo>
                    <a:lnTo>
                      <a:pt x="144" y="30"/>
                    </a:lnTo>
                    <a:lnTo>
                      <a:pt x="132" y="24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20" y="30"/>
                    </a:lnTo>
                    <a:lnTo>
                      <a:pt x="126" y="24"/>
                    </a:lnTo>
                    <a:lnTo>
                      <a:pt x="120" y="30"/>
                    </a:lnTo>
                    <a:lnTo>
                      <a:pt x="126" y="24"/>
                    </a:lnTo>
                    <a:lnTo>
                      <a:pt x="126" y="24"/>
                    </a:lnTo>
                    <a:lnTo>
                      <a:pt x="114" y="30"/>
                    </a:lnTo>
                    <a:lnTo>
                      <a:pt x="120" y="24"/>
                    </a:lnTo>
                    <a:lnTo>
                      <a:pt x="114" y="24"/>
                    </a:lnTo>
                    <a:lnTo>
                      <a:pt x="126" y="24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4" y="18"/>
                    </a:lnTo>
                    <a:lnTo>
                      <a:pt x="108" y="24"/>
                    </a:lnTo>
                    <a:lnTo>
                      <a:pt x="120" y="18"/>
                    </a:lnTo>
                    <a:lnTo>
                      <a:pt x="114" y="18"/>
                    </a:lnTo>
                    <a:lnTo>
                      <a:pt x="96" y="18"/>
                    </a:lnTo>
                    <a:lnTo>
                      <a:pt x="102" y="18"/>
                    </a:lnTo>
                    <a:lnTo>
                      <a:pt x="90" y="18"/>
                    </a:lnTo>
                    <a:lnTo>
                      <a:pt x="96" y="24"/>
                    </a:lnTo>
                    <a:lnTo>
                      <a:pt x="90" y="24"/>
                    </a:lnTo>
                    <a:lnTo>
                      <a:pt x="90" y="24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84" y="18"/>
                    </a:lnTo>
                    <a:lnTo>
                      <a:pt x="84" y="18"/>
                    </a:lnTo>
                    <a:lnTo>
                      <a:pt x="78" y="18"/>
                    </a:lnTo>
                    <a:lnTo>
                      <a:pt x="78" y="24"/>
                    </a:lnTo>
                    <a:lnTo>
                      <a:pt x="78" y="18"/>
                    </a:lnTo>
                    <a:lnTo>
                      <a:pt x="78" y="18"/>
                    </a:lnTo>
                    <a:lnTo>
                      <a:pt x="84" y="12"/>
                    </a:lnTo>
                    <a:lnTo>
                      <a:pt x="84" y="6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48" y="12"/>
                    </a:lnTo>
                    <a:lnTo>
                      <a:pt x="60" y="12"/>
                    </a:lnTo>
                    <a:lnTo>
                      <a:pt x="48" y="12"/>
                    </a:lnTo>
                    <a:lnTo>
                      <a:pt x="42" y="18"/>
                    </a:lnTo>
                    <a:lnTo>
                      <a:pt x="48" y="18"/>
                    </a:lnTo>
                    <a:lnTo>
                      <a:pt x="48" y="24"/>
                    </a:lnTo>
                    <a:lnTo>
                      <a:pt x="42" y="18"/>
                    </a:lnTo>
                    <a:lnTo>
                      <a:pt x="36" y="24"/>
                    </a:lnTo>
                    <a:lnTo>
                      <a:pt x="42" y="24"/>
                    </a:lnTo>
                    <a:lnTo>
                      <a:pt x="36" y="30"/>
                    </a:lnTo>
                    <a:lnTo>
                      <a:pt x="24" y="30"/>
                    </a:lnTo>
                    <a:lnTo>
                      <a:pt x="36" y="30"/>
                    </a:lnTo>
                    <a:lnTo>
                      <a:pt x="30" y="24"/>
                    </a:lnTo>
                    <a:lnTo>
                      <a:pt x="48" y="6"/>
                    </a:lnTo>
                    <a:lnTo>
                      <a:pt x="60" y="0"/>
                    </a:lnTo>
                    <a:lnTo>
                      <a:pt x="30" y="6"/>
                    </a:lnTo>
                    <a:lnTo>
                      <a:pt x="18" y="12"/>
                    </a:lnTo>
                    <a:lnTo>
                      <a:pt x="0" y="30"/>
                    </a:lnTo>
                    <a:lnTo>
                      <a:pt x="18" y="3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12" y="36"/>
                    </a:lnTo>
                    <a:lnTo>
                      <a:pt x="12" y="36"/>
                    </a:lnTo>
                    <a:lnTo>
                      <a:pt x="18" y="36"/>
                    </a:lnTo>
                    <a:lnTo>
                      <a:pt x="24" y="42"/>
                    </a:lnTo>
                    <a:lnTo>
                      <a:pt x="54" y="42"/>
                    </a:lnTo>
                    <a:lnTo>
                      <a:pt x="42" y="36"/>
                    </a:lnTo>
                    <a:lnTo>
                      <a:pt x="60" y="42"/>
                    </a:lnTo>
                    <a:lnTo>
                      <a:pt x="54" y="42"/>
                    </a:lnTo>
                    <a:lnTo>
                      <a:pt x="78" y="42"/>
                    </a:lnTo>
                    <a:lnTo>
                      <a:pt x="72" y="36"/>
                    </a:lnTo>
                    <a:lnTo>
                      <a:pt x="78" y="36"/>
                    </a:lnTo>
                    <a:lnTo>
                      <a:pt x="78" y="36"/>
                    </a:lnTo>
                    <a:lnTo>
                      <a:pt x="84" y="42"/>
                    </a:lnTo>
                    <a:lnTo>
                      <a:pt x="84" y="42"/>
                    </a:lnTo>
                    <a:lnTo>
                      <a:pt x="90" y="42"/>
                    </a:lnTo>
                    <a:lnTo>
                      <a:pt x="90" y="48"/>
                    </a:lnTo>
                    <a:lnTo>
                      <a:pt x="90" y="42"/>
                    </a:lnTo>
                    <a:lnTo>
                      <a:pt x="90" y="48"/>
                    </a:lnTo>
                    <a:lnTo>
                      <a:pt x="84" y="54"/>
                    </a:lnTo>
                    <a:lnTo>
                      <a:pt x="84" y="54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102" y="60"/>
                    </a:lnTo>
                    <a:lnTo>
                      <a:pt x="102" y="54"/>
                    </a:lnTo>
                    <a:lnTo>
                      <a:pt x="102" y="60"/>
                    </a:lnTo>
                    <a:lnTo>
                      <a:pt x="108" y="60"/>
                    </a:lnTo>
                    <a:lnTo>
                      <a:pt x="108" y="72"/>
                    </a:lnTo>
                    <a:lnTo>
                      <a:pt x="102" y="78"/>
                    </a:lnTo>
                    <a:lnTo>
                      <a:pt x="114" y="78"/>
                    </a:lnTo>
                    <a:lnTo>
                      <a:pt x="120" y="72"/>
                    </a:lnTo>
                    <a:lnTo>
                      <a:pt x="126" y="78"/>
                    </a:lnTo>
                    <a:lnTo>
                      <a:pt x="120" y="84"/>
                    </a:lnTo>
                    <a:lnTo>
                      <a:pt x="114" y="84"/>
                    </a:lnTo>
                    <a:lnTo>
                      <a:pt x="108" y="84"/>
                    </a:lnTo>
                    <a:lnTo>
                      <a:pt x="114" y="78"/>
                    </a:lnTo>
                    <a:lnTo>
                      <a:pt x="96" y="78"/>
                    </a:lnTo>
                    <a:lnTo>
                      <a:pt x="84" y="84"/>
                    </a:lnTo>
                    <a:lnTo>
                      <a:pt x="84" y="90"/>
                    </a:lnTo>
                    <a:lnTo>
                      <a:pt x="66" y="90"/>
                    </a:lnTo>
                    <a:lnTo>
                      <a:pt x="66" y="96"/>
                    </a:lnTo>
                    <a:lnTo>
                      <a:pt x="66" y="96"/>
                    </a:lnTo>
                    <a:lnTo>
                      <a:pt x="66" y="90"/>
                    </a:lnTo>
                    <a:lnTo>
                      <a:pt x="54" y="90"/>
                    </a:lnTo>
                    <a:lnTo>
                      <a:pt x="42" y="102"/>
                    </a:lnTo>
                    <a:lnTo>
                      <a:pt x="54" y="102"/>
                    </a:lnTo>
                    <a:lnTo>
                      <a:pt x="60" y="102"/>
                    </a:lnTo>
                    <a:lnTo>
                      <a:pt x="66" y="102"/>
                    </a:lnTo>
                    <a:lnTo>
                      <a:pt x="72" y="102"/>
                    </a:lnTo>
                    <a:lnTo>
                      <a:pt x="72" y="96"/>
                    </a:lnTo>
                    <a:lnTo>
                      <a:pt x="78" y="96"/>
                    </a:lnTo>
                    <a:lnTo>
                      <a:pt x="78" y="102"/>
                    </a:lnTo>
                    <a:lnTo>
                      <a:pt x="78" y="102"/>
                    </a:lnTo>
                    <a:lnTo>
                      <a:pt x="84" y="102"/>
                    </a:lnTo>
                    <a:lnTo>
                      <a:pt x="84" y="102"/>
                    </a:lnTo>
                    <a:lnTo>
                      <a:pt x="90" y="108"/>
                    </a:lnTo>
                    <a:lnTo>
                      <a:pt x="90" y="108"/>
                    </a:lnTo>
                    <a:lnTo>
                      <a:pt x="96" y="108"/>
                    </a:lnTo>
                    <a:lnTo>
                      <a:pt x="90" y="114"/>
                    </a:lnTo>
                    <a:lnTo>
                      <a:pt x="90" y="114"/>
                    </a:lnTo>
                    <a:lnTo>
                      <a:pt x="102" y="120"/>
                    </a:lnTo>
                    <a:lnTo>
                      <a:pt x="114" y="126"/>
                    </a:lnTo>
                    <a:lnTo>
                      <a:pt x="126" y="132"/>
                    </a:lnTo>
                    <a:lnTo>
                      <a:pt x="126" y="126"/>
                    </a:lnTo>
                    <a:lnTo>
                      <a:pt x="120" y="114"/>
                    </a:lnTo>
                    <a:lnTo>
                      <a:pt x="114" y="108"/>
                    </a:lnTo>
                    <a:lnTo>
                      <a:pt x="120" y="114"/>
                    </a:lnTo>
                    <a:lnTo>
                      <a:pt x="126" y="108"/>
                    </a:lnTo>
                    <a:lnTo>
                      <a:pt x="132" y="114"/>
                    </a:lnTo>
                    <a:lnTo>
                      <a:pt x="132" y="114"/>
                    </a:lnTo>
                    <a:lnTo>
                      <a:pt x="132" y="114"/>
                    </a:lnTo>
                    <a:lnTo>
                      <a:pt x="138" y="120"/>
                    </a:lnTo>
                    <a:lnTo>
                      <a:pt x="144" y="120"/>
                    </a:lnTo>
                    <a:lnTo>
                      <a:pt x="144" y="120"/>
                    </a:lnTo>
                    <a:lnTo>
                      <a:pt x="144" y="114"/>
                    </a:lnTo>
                    <a:lnTo>
                      <a:pt x="144" y="108"/>
                    </a:lnTo>
                    <a:lnTo>
                      <a:pt x="150" y="114"/>
                    </a:lnTo>
                    <a:lnTo>
                      <a:pt x="150" y="108"/>
                    </a:lnTo>
                    <a:lnTo>
                      <a:pt x="150" y="108"/>
                    </a:lnTo>
                    <a:lnTo>
                      <a:pt x="150" y="102"/>
                    </a:lnTo>
                    <a:lnTo>
                      <a:pt x="150" y="102"/>
                    </a:lnTo>
                    <a:lnTo>
                      <a:pt x="150" y="102"/>
                    </a:lnTo>
                    <a:lnTo>
                      <a:pt x="144" y="96"/>
                    </a:lnTo>
                    <a:lnTo>
                      <a:pt x="144" y="96"/>
                    </a:lnTo>
                    <a:lnTo>
                      <a:pt x="144" y="96"/>
                    </a:lnTo>
                    <a:lnTo>
                      <a:pt x="138" y="96"/>
                    </a:lnTo>
                    <a:lnTo>
                      <a:pt x="138" y="96"/>
                    </a:lnTo>
                    <a:lnTo>
                      <a:pt x="138" y="90"/>
                    </a:lnTo>
                    <a:lnTo>
                      <a:pt x="138" y="96"/>
                    </a:lnTo>
                    <a:lnTo>
                      <a:pt x="138" y="90"/>
                    </a:lnTo>
                    <a:lnTo>
                      <a:pt x="138" y="84"/>
                    </a:lnTo>
                    <a:lnTo>
                      <a:pt x="132" y="90"/>
                    </a:lnTo>
                    <a:lnTo>
                      <a:pt x="132" y="84"/>
                    </a:lnTo>
                    <a:lnTo>
                      <a:pt x="132" y="84"/>
                    </a:lnTo>
                    <a:lnTo>
                      <a:pt x="132" y="78"/>
                    </a:lnTo>
                    <a:lnTo>
                      <a:pt x="138" y="84"/>
                    </a:lnTo>
                    <a:lnTo>
                      <a:pt x="144" y="84"/>
                    </a:lnTo>
                    <a:lnTo>
                      <a:pt x="138" y="78"/>
                    </a:lnTo>
                    <a:lnTo>
                      <a:pt x="144" y="78"/>
                    </a:lnTo>
                    <a:lnTo>
                      <a:pt x="144" y="78"/>
                    </a:lnTo>
                    <a:lnTo>
                      <a:pt x="150" y="78"/>
                    </a:lnTo>
                    <a:lnTo>
                      <a:pt x="156" y="84"/>
                    </a:lnTo>
                    <a:lnTo>
                      <a:pt x="156" y="78"/>
                    </a:lnTo>
                    <a:lnTo>
                      <a:pt x="150" y="84"/>
                    </a:lnTo>
                    <a:lnTo>
                      <a:pt x="168" y="78"/>
                    </a:lnTo>
                    <a:lnTo>
                      <a:pt x="162" y="84"/>
                    </a:lnTo>
                    <a:lnTo>
                      <a:pt x="156" y="84"/>
                    </a:lnTo>
                    <a:lnTo>
                      <a:pt x="156" y="90"/>
                    </a:lnTo>
                    <a:lnTo>
                      <a:pt x="156" y="90"/>
                    </a:lnTo>
                    <a:lnTo>
                      <a:pt x="162" y="90"/>
                    </a:lnTo>
                    <a:lnTo>
                      <a:pt x="156" y="96"/>
                    </a:lnTo>
                    <a:lnTo>
                      <a:pt x="162" y="90"/>
                    </a:lnTo>
                    <a:lnTo>
                      <a:pt x="162" y="96"/>
                    </a:lnTo>
                    <a:lnTo>
                      <a:pt x="168" y="96"/>
                    </a:lnTo>
                    <a:lnTo>
                      <a:pt x="168" y="90"/>
                    </a:lnTo>
                    <a:lnTo>
                      <a:pt x="174" y="84"/>
                    </a:lnTo>
                    <a:lnTo>
                      <a:pt x="174" y="90"/>
                    </a:lnTo>
                    <a:lnTo>
                      <a:pt x="180" y="84"/>
                    </a:lnTo>
                    <a:lnTo>
                      <a:pt x="180" y="84"/>
                    </a:lnTo>
                    <a:lnTo>
                      <a:pt x="180" y="84"/>
                    </a:lnTo>
                    <a:lnTo>
                      <a:pt x="186" y="84"/>
                    </a:lnTo>
                    <a:lnTo>
                      <a:pt x="180" y="78"/>
                    </a:lnTo>
                    <a:lnTo>
                      <a:pt x="186" y="78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86" y="72"/>
                    </a:lnTo>
                    <a:lnTo>
                      <a:pt x="186" y="78"/>
                    </a:lnTo>
                    <a:lnTo>
                      <a:pt x="180" y="78"/>
                    </a:lnTo>
                    <a:lnTo>
                      <a:pt x="180" y="72"/>
                    </a:lnTo>
                    <a:lnTo>
                      <a:pt x="174" y="78"/>
                    </a:lnTo>
                    <a:lnTo>
                      <a:pt x="174" y="72"/>
                    </a:lnTo>
                    <a:lnTo>
                      <a:pt x="180" y="72"/>
                    </a:lnTo>
                    <a:lnTo>
                      <a:pt x="180" y="72"/>
                    </a:lnTo>
                    <a:lnTo>
                      <a:pt x="168" y="72"/>
                    </a:lnTo>
                    <a:lnTo>
                      <a:pt x="174" y="72"/>
                    </a:lnTo>
                    <a:lnTo>
                      <a:pt x="168" y="72"/>
                    </a:lnTo>
                    <a:lnTo>
                      <a:pt x="174" y="72"/>
                    </a:lnTo>
                    <a:lnTo>
                      <a:pt x="168" y="72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74" y="66"/>
                    </a:lnTo>
                    <a:lnTo>
                      <a:pt x="168" y="66"/>
                    </a:lnTo>
                    <a:lnTo>
                      <a:pt x="174" y="60"/>
                    </a:lnTo>
                    <a:lnTo>
                      <a:pt x="168" y="66"/>
                    </a:lnTo>
                    <a:lnTo>
                      <a:pt x="168" y="66"/>
                    </a:lnTo>
                    <a:lnTo>
                      <a:pt x="162" y="66"/>
                    </a:lnTo>
                    <a:lnTo>
                      <a:pt x="162" y="60"/>
                    </a:lnTo>
                    <a:lnTo>
                      <a:pt x="162" y="66"/>
                    </a:lnTo>
                    <a:lnTo>
                      <a:pt x="162" y="60"/>
                    </a:lnTo>
                    <a:lnTo>
                      <a:pt x="156" y="60"/>
                    </a:lnTo>
                    <a:lnTo>
                      <a:pt x="156" y="60"/>
                    </a:lnTo>
                    <a:lnTo>
                      <a:pt x="150" y="60"/>
                    </a:lnTo>
                    <a:lnTo>
                      <a:pt x="156" y="60"/>
                    </a:lnTo>
                    <a:lnTo>
                      <a:pt x="144" y="54"/>
                    </a:lnTo>
                    <a:lnTo>
                      <a:pt x="150" y="54"/>
                    </a:lnTo>
                    <a:lnTo>
                      <a:pt x="144" y="54"/>
                    </a:lnTo>
                    <a:lnTo>
                      <a:pt x="156" y="54"/>
                    </a:lnTo>
                    <a:lnTo>
                      <a:pt x="150" y="54"/>
                    </a:lnTo>
                    <a:lnTo>
                      <a:pt x="156" y="54"/>
                    </a:lnTo>
                    <a:lnTo>
                      <a:pt x="144" y="48"/>
                    </a:lnTo>
                    <a:lnTo>
                      <a:pt x="150" y="48"/>
                    </a:lnTo>
                    <a:lnTo>
                      <a:pt x="144" y="48"/>
                    </a:lnTo>
                    <a:lnTo>
                      <a:pt x="156" y="48"/>
                    </a:lnTo>
                    <a:lnTo>
                      <a:pt x="150" y="48"/>
                    </a:lnTo>
                    <a:lnTo>
                      <a:pt x="168" y="48"/>
                    </a:lnTo>
                    <a:lnTo>
                      <a:pt x="150" y="48"/>
                    </a:lnTo>
                    <a:lnTo>
                      <a:pt x="144" y="48"/>
                    </a:lnTo>
                    <a:lnTo>
                      <a:pt x="168" y="42"/>
                    </a:lnTo>
                    <a:lnTo>
                      <a:pt x="162" y="36"/>
                    </a:lnTo>
                    <a:lnTo>
                      <a:pt x="150" y="42"/>
                    </a:lnTo>
                    <a:lnTo>
                      <a:pt x="144" y="42"/>
                    </a:lnTo>
                    <a:lnTo>
                      <a:pt x="156" y="36"/>
                    </a:lnTo>
                    <a:lnTo>
                      <a:pt x="144" y="42"/>
                    </a:lnTo>
                    <a:lnTo>
                      <a:pt x="162" y="36"/>
                    </a:lnTo>
                    <a:lnTo>
                      <a:pt x="150" y="36"/>
                    </a:lnTo>
                    <a:lnTo>
                      <a:pt x="144" y="36"/>
                    </a:lnTo>
                    <a:lnTo>
                      <a:pt x="150" y="30"/>
                    </a:lnTo>
                    <a:lnTo>
                      <a:pt x="138" y="36"/>
                    </a:lnTo>
                    <a:lnTo>
                      <a:pt x="132" y="42"/>
                    </a:lnTo>
                    <a:lnTo>
                      <a:pt x="138" y="3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34" name="Freeform 404">
                <a:extLst>
                  <a:ext uri="{FF2B5EF4-FFF2-40B4-BE49-F238E27FC236}">
                    <a16:creationId xmlns:a16="http://schemas.microsoft.com/office/drawing/2014/main" id="{E1F90473-2C3E-4AAB-A77F-F4AF12FC3C6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76" y="1144"/>
                <a:ext cx="234" cy="54"/>
              </a:xfrm>
              <a:custGeom>
                <a:avLst/>
                <a:gdLst>
                  <a:gd name="T0" fmla="*/ 54 w 234"/>
                  <a:gd name="T1" fmla="*/ 42 h 54"/>
                  <a:gd name="T2" fmla="*/ 42 w 234"/>
                  <a:gd name="T3" fmla="*/ 48 h 54"/>
                  <a:gd name="T4" fmla="*/ 30 w 234"/>
                  <a:gd name="T5" fmla="*/ 42 h 54"/>
                  <a:gd name="T6" fmla="*/ 42 w 234"/>
                  <a:gd name="T7" fmla="*/ 42 h 54"/>
                  <a:gd name="T8" fmla="*/ 24 w 234"/>
                  <a:gd name="T9" fmla="*/ 36 h 54"/>
                  <a:gd name="T10" fmla="*/ 60 w 234"/>
                  <a:gd name="T11" fmla="*/ 36 h 54"/>
                  <a:gd name="T12" fmla="*/ 48 w 234"/>
                  <a:gd name="T13" fmla="*/ 24 h 54"/>
                  <a:gd name="T14" fmla="*/ 66 w 234"/>
                  <a:gd name="T15" fmla="*/ 24 h 54"/>
                  <a:gd name="T16" fmla="*/ 78 w 234"/>
                  <a:gd name="T17" fmla="*/ 24 h 54"/>
                  <a:gd name="T18" fmla="*/ 72 w 234"/>
                  <a:gd name="T19" fmla="*/ 24 h 54"/>
                  <a:gd name="T20" fmla="*/ 108 w 234"/>
                  <a:gd name="T21" fmla="*/ 18 h 54"/>
                  <a:gd name="T22" fmla="*/ 120 w 234"/>
                  <a:gd name="T23" fmla="*/ 12 h 54"/>
                  <a:gd name="T24" fmla="*/ 90 w 234"/>
                  <a:gd name="T25" fmla="*/ 18 h 54"/>
                  <a:gd name="T26" fmla="*/ 48 w 234"/>
                  <a:gd name="T27" fmla="*/ 18 h 54"/>
                  <a:gd name="T28" fmla="*/ 84 w 234"/>
                  <a:gd name="T29" fmla="*/ 12 h 54"/>
                  <a:gd name="T30" fmla="*/ 48 w 234"/>
                  <a:gd name="T31" fmla="*/ 18 h 54"/>
                  <a:gd name="T32" fmla="*/ 36 w 234"/>
                  <a:gd name="T33" fmla="*/ 18 h 54"/>
                  <a:gd name="T34" fmla="*/ 66 w 234"/>
                  <a:gd name="T35" fmla="*/ 12 h 54"/>
                  <a:gd name="T36" fmla="*/ 30 w 234"/>
                  <a:gd name="T37" fmla="*/ 12 h 54"/>
                  <a:gd name="T38" fmla="*/ 54 w 234"/>
                  <a:gd name="T39" fmla="*/ 12 h 54"/>
                  <a:gd name="T40" fmla="*/ 30 w 234"/>
                  <a:gd name="T41" fmla="*/ 12 h 54"/>
                  <a:gd name="T42" fmla="*/ 66 w 234"/>
                  <a:gd name="T43" fmla="*/ 6 h 54"/>
                  <a:gd name="T44" fmla="*/ 108 w 234"/>
                  <a:gd name="T45" fmla="*/ 12 h 54"/>
                  <a:gd name="T46" fmla="*/ 108 w 234"/>
                  <a:gd name="T47" fmla="*/ 0 h 54"/>
                  <a:gd name="T48" fmla="*/ 144 w 234"/>
                  <a:gd name="T49" fmla="*/ 6 h 54"/>
                  <a:gd name="T50" fmla="*/ 132 w 234"/>
                  <a:gd name="T51" fmla="*/ 0 h 54"/>
                  <a:gd name="T52" fmla="*/ 186 w 234"/>
                  <a:gd name="T53" fmla="*/ 6 h 54"/>
                  <a:gd name="T54" fmla="*/ 234 w 234"/>
                  <a:gd name="T55" fmla="*/ 6 h 54"/>
                  <a:gd name="T56" fmla="*/ 204 w 234"/>
                  <a:gd name="T57" fmla="*/ 12 h 54"/>
                  <a:gd name="T58" fmla="*/ 168 w 234"/>
                  <a:gd name="T59" fmla="*/ 12 h 54"/>
                  <a:gd name="T60" fmla="*/ 210 w 234"/>
                  <a:gd name="T61" fmla="*/ 12 h 54"/>
                  <a:gd name="T62" fmla="*/ 168 w 234"/>
                  <a:gd name="T63" fmla="*/ 18 h 54"/>
                  <a:gd name="T64" fmla="*/ 132 w 234"/>
                  <a:gd name="T65" fmla="*/ 24 h 54"/>
                  <a:gd name="T66" fmla="*/ 102 w 234"/>
                  <a:gd name="T67" fmla="*/ 30 h 54"/>
                  <a:gd name="T68" fmla="*/ 120 w 234"/>
                  <a:gd name="T69" fmla="*/ 30 h 54"/>
                  <a:gd name="T70" fmla="*/ 90 w 234"/>
                  <a:gd name="T71" fmla="*/ 36 h 54"/>
                  <a:gd name="T72" fmla="*/ 114 w 234"/>
                  <a:gd name="T73" fmla="*/ 36 h 54"/>
                  <a:gd name="T74" fmla="*/ 84 w 234"/>
                  <a:gd name="T75" fmla="*/ 42 h 54"/>
                  <a:gd name="T76" fmla="*/ 84 w 234"/>
                  <a:gd name="T77" fmla="*/ 48 h 54"/>
                  <a:gd name="T78" fmla="*/ 60 w 234"/>
                  <a:gd name="T79" fmla="*/ 48 h 54"/>
                  <a:gd name="T80" fmla="*/ 78 w 234"/>
                  <a:gd name="T81" fmla="*/ 54 h 54"/>
                  <a:gd name="T82" fmla="*/ 54 w 234"/>
                  <a:gd name="T83" fmla="*/ 54 h 54"/>
                  <a:gd name="T84" fmla="*/ 24 w 234"/>
                  <a:gd name="T85" fmla="*/ 54 h 54"/>
                  <a:gd name="T86" fmla="*/ 0 w 234"/>
                  <a:gd name="T87" fmla="*/ 54 h 54"/>
                  <a:gd name="T88" fmla="*/ 18 w 234"/>
                  <a:gd name="T89" fmla="*/ 48 h 54"/>
                  <a:gd name="T90" fmla="*/ 12 w 234"/>
                  <a:gd name="T91" fmla="*/ 42 h 54"/>
                  <a:gd name="T92" fmla="*/ 42 w 234"/>
                  <a:gd name="T93" fmla="*/ 48 h 54"/>
                  <a:gd name="T94" fmla="*/ 54 w 234"/>
                  <a:gd name="T95" fmla="*/ 4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4" h="54">
                    <a:moveTo>
                      <a:pt x="54" y="42"/>
                    </a:moveTo>
                    <a:lnTo>
                      <a:pt x="42" y="48"/>
                    </a:lnTo>
                    <a:lnTo>
                      <a:pt x="30" y="42"/>
                    </a:lnTo>
                    <a:lnTo>
                      <a:pt x="42" y="42"/>
                    </a:lnTo>
                    <a:lnTo>
                      <a:pt x="24" y="36"/>
                    </a:lnTo>
                    <a:lnTo>
                      <a:pt x="60" y="36"/>
                    </a:lnTo>
                    <a:lnTo>
                      <a:pt x="48" y="24"/>
                    </a:lnTo>
                    <a:lnTo>
                      <a:pt x="66" y="24"/>
                    </a:lnTo>
                    <a:lnTo>
                      <a:pt x="78" y="24"/>
                    </a:lnTo>
                    <a:lnTo>
                      <a:pt x="72" y="24"/>
                    </a:lnTo>
                    <a:lnTo>
                      <a:pt x="108" y="18"/>
                    </a:lnTo>
                    <a:lnTo>
                      <a:pt x="120" y="12"/>
                    </a:lnTo>
                    <a:lnTo>
                      <a:pt x="90" y="18"/>
                    </a:lnTo>
                    <a:lnTo>
                      <a:pt x="48" y="18"/>
                    </a:lnTo>
                    <a:lnTo>
                      <a:pt x="84" y="12"/>
                    </a:lnTo>
                    <a:lnTo>
                      <a:pt x="48" y="18"/>
                    </a:lnTo>
                    <a:lnTo>
                      <a:pt x="36" y="18"/>
                    </a:lnTo>
                    <a:lnTo>
                      <a:pt x="66" y="12"/>
                    </a:lnTo>
                    <a:lnTo>
                      <a:pt x="30" y="12"/>
                    </a:lnTo>
                    <a:lnTo>
                      <a:pt x="54" y="12"/>
                    </a:lnTo>
                    <a:lnTo>
                      <a:pt x="30" y="12"/>
                    </a:lnTo>
                    <a:lnTo>
                      <a:pt x="66" y="6"/>
                    </a:lnTo>
                    <a:lnTo>
                      <a:pt x="108" y="12"/>
                    </a:lnTo>
                    <a:lnTo>
                      <a:pt x="108" y="0"/>
                    </a:lnTo>
                    <a:lnTo>
                      <a:pt x="144" y="6"/>
                    </a:lnTo>
                    <a:lnTo>
                      <a:pt x="132" y="0"/>
                    </a:lnTo>
                    <a:lnTo>
                      <a:pt x="186" y="6"/>
                    </a:lnTo>
                    <a:lnTo>
                      <a:pt x="234" y="6"/>
                    </a:lnTo>
                    <a:lnTo>
                      <a:pt x="204" y="12"/>
                    </a:lnTo>
                    <a:lnTo>
                      <a:pt x="168" y="12"/>
                    </a:lnTo>
                    <a:lnTo>
                      <a:pt x="210" y="12"/>
                    </a:lnTo>
                    <a:lnTo>
                      <a:pt x="168" y="18"/>
                    </a:lnTo>
                    <a:lnTo>
                      <a:pt x="132" y="24"/>
                    </a:lnTo>
                    <a:lnTo>
                      <a:pt x="102" y="30"/>
                    </a:lnTo>
                    <a:lnTo>
                      <a:pt x="120" y="30"/>
                    </a:lnTo>
                    <a:lnTo>
                      <a:pt x="90" y="36"/>
                    </a:lnTo>
                    <a:lnTo>
                      <a:pt x="114" y="36"/>
                    </a:lnTo>
                    <a:lnTo>
                      <a:pt x="84" y="42"/>
                    </a:lnTo>
                    <a:lnTo>
                      <a:pt x="84" y="48"/>
                    </a:lnTo>
                    <a:lnTo>
                      <a:pt x="60" y="48"/>
                    </a:lnTo>
                    <a:lnTo>
                      <a:pt x="78" y="54"/>
                    </a:lnTo>
                    <a:lnTo>
                      <a:pt x="54" y="54"/>
                    </a:lnTo>
                    <a:lnTo>
                      <a:pt x="24" y="54"/>
                    </a:lnTo>
                    <a:lnTo>
                      <a:pt x="0" y="54"/>
                    </a:lnTo>
                    <a:lnTo>
                      <a:pt x="18" y="48"/>
                    </a:lnTo>
                    <a:lnTo>
                      <a:pt x="12" y="42"/>
                    </a:lnTo>
                    <a:lnTo>
                      <a:pt x="42" y="48"/>
                    </a:lnTo>
                    <a:lnTo>
                      <a:pt x="54" y="4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35" name="Freeform 405">
                <a:extLst>
                  <a:ext uri="{FF2B5EF4-FFF2-40B4-BE49-F238E27FC236}">
                    <a16:creationId xmlns:a16="http://schemas.microsoft.com/office/drawing/2014/main" id="{56082D3E-DD65-4790-ADDA-7A8689FDE65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88" y="1228"/>
                <a:ext cx="132" cy="54"/>
              </a:xfrm>
              <a:custGeom>
                <a:avLst/>
                <a:gdLst>
                  <a:gd name="T0" fmla="*/ 84 w 132"/>
                  <a:gd name="T1" fmla="*/ 48 h 54"/>
                  <a:gd name="T2" fmla="*/ 78 w 132"/>
                  <a:gd name="T3" fmla="*/ 42 h 54"/>
                  <a:gd name="T4" fmla="*/ 78 w 132"/>
                  <a:gd name="T5" fmla="*/ 42 h 54"/>
                  <a:gd name="T6" fmla="*/ 60 w 132"/>
                  <a:gd name="T7" fmla="*/ 48 h 54"/>
                  <a:gd name="T8" fmla="*/ 42 w 132"/>
                  <a:gd name="T9" fmla="*/ 48 h 54"/>
                  <a:gd name="T10" fmla="*/ 18 w 132"/>
                  <a:gd name="T11" fmla="*/ 54 h 54"/>
                  <a:gd name="T12" fmla="*/ 18 w 132"/>
                  <a:gd name="T13" fmla="*/ 42 h 54"/>
                  <a:gd name="T14" fmla="*/ 0 w 132"/>
                  <a:gd name="T15" fmla="*/ 42 h 54"/>
                  <a:gd name="T16" fmla="*/ 0 w 132"/>
                  <a:gd name="T17" fmla="*/ 36 h 54"/>
                  <a:gd name="T18" fmla="*/ 24 w 132"/>
                  <a:gd name="T19" fmla="*/ 30 h 54"/>
                  <a:gd name="T20" fmla="*/ 48 w 132"/>
                  <a:gd name="T21" fmla="*/ 30 h 54"/>
                  <a:gd name="T22" fmla="*/ 30 w 132"/>
                  <a:gd name="T23" fmla="*/ 30 h 54"/>
                  <a:gd name="T24" fmla="*/ 6 w 132"/>
                  <a:gd name="T25" fmla="*/ 30 h 54"/>
                  <a:gd name="T26" fmla="*/ 0 w 132"/>
                  <a:gd name="T27" fmla="*/ 24 h 54"/>
                  <a:gd name="T28" fmla="*/ 30 w 132"/>
                  <a:gd name="T29" fmla="*/ 18 h 54"/>
                  <a:gd name="T30" fmla="*/ 6 w 132"/>
                  <a:gd name="T31" fmla="*/ 18 h 54"/>
                  <a:gd name="T32" fmla="*/ 18 w 132"/>
                  <a:gd name="T33" fmla="*/ 18 h 54"/>
                  <a:gd name="T34" fmla="*/ 6 w 132"/>
                  <a:gd name="T35" fmla="*/ 18 h 54"/>
                  <a:gd name="T36" fmla="*/ 18 w 132"/>
                  <a:gd name="T37" fmla="*/ 12 h 54"/>
                  <a:gd name="T38" fmla="*/ 18 w 132"/>
                  <a:gd name="T39" fmla="*/ 12 h 54"/>
                  <a:gd name="T40" fmla="*/ 42 w 132"/>
                  <a:gd name="T41" fmla="*/ 6 h 54"/>
                  <a:gd name="T42" fmla="*/ 60 w 132"/>
                  <a:gd name="T43" fmla="*/ 0 h 54"/>
                  <a:gd name="T44" fmla="*/ 60 w 132"/>
                  <a:gd name="T45" fmla="*/ 6 h 54"/>
                  <a:gd name="T46" fmla="*/ 54 w 132"/>
                  <a:gd name="T47" fmla="*/ 12 h 54"/>
                  <a:gd name="T48" fmla="*/ 60 w 132"/>
                  <a:gd name="T49" fmla="*/ 6 h 54"/>
                  <a:gd name="T50" fmla="*/ 66 w 132"/>
                  <a:gd name="T51" fmla="*/ 6 h 54"/>
                  <a:gd name="T52" fmla="*/ 72 w 132"/>
                  <a:gd name="T53" fmla="*/ 12 h 54"/>
                  <a:gd name="T54" fmla="*/ 72 w 132"/>
                  <a:gd name="T55" fmla="*/ 12 h 54"/>
                  <a:gd name="T56" fmla="*/ 72 w 132"/>
                  <a:gd name="T57" fmla="*/ 12 h 54"/>
                  <a:gd name="T58" fmla="*/ 84 w 132"/>
                  <a:gd name="T59" fmla="*/ 12 h 54"/>
                  <a:gd name="T60" fmla="*/ 84 w 132"/>
                  <a:gd name="T61" fmla="*/ 6 h 54"/>
                  <a:gd name="T62" fmla="*/ 90 w 132"/>
                  <a:gd name="T63" fmla="*/ 6 h 54"/>
                  <a:gd name="T64" fmla="*/ 96 w 132"/>
                  <a:gd name="T65" fmla="*/ 12 h 54"/>
                  <a:gd name="T66" fmla="*/ 90 w 132"/>
                  <a:gd name="T67" fmla="*/ 18 h 54"/>
                  <a:gd name="T68" fmla="*/ 96 w 132"/>
                  <a:gd name="T69" fmla="*/ 18 h 54"/>
                  <a:gd name="T70" fmla="*/ 108 w 132"/>
                  <a:gd name="T71" fmla="*/ 0 h 54"/>
                  <a:gd name="T72" fmla="*/ 120 w 132"/>
                  <a:gd name="T73" fmla="*/ 0 h 54"/>
                  <a:gd name="T74" fmla="*/ 120 w 132"/>
                  <a:gd name="T75" fmla="*/ 12 h 54"/>
                  <a:gd name="T76" fmla="*/ 114 w 132"/>
                  <a:gd name="T77" fmla="*/ 24 h 54"/>
                  <a:gd name="T78" fmla="*/ 114 w 132"/>
                  <a:gd name="T79" fmla="*/ 30 h 54"/>
                  <a:gd name="T80" fmla="*/ 114 w 132"/>
                  <a:gd name="T81" fmla="*/ 30 h 54"/>
                  <a:gd name="T82" fmla="*/ 132 w 132"/>
                  <a:gd name="T83" fmla="*/ 36 h 54"/>
                  <a:gd name="T84" fmla="*/ 126 w 132"/>
                  <a:gd name="T85" fmla="*/ 36 h 54"/>
                  <a:gd name="T86" fmla="*/ 120 w 132"/>
                  <a:gd name="T87" fmla="*/ 36 h 54"/>
                  <a:gd name="T88" fmla="*/ 126 w 132"/>
                  <a:gd name="T89" fmla="*/ 36 h 54"/>
                  <a:gd name="T90" fmla="*/ 120 w 132"/>
                  <a:gd name="T91" fmla="*/ 36 h 54"/>
                  <a:gd name="T92" fmla="*/ 114 w 132"/>
                  <a:gd name="T93" fmla="*/ 36 h 54"/>
                  <a:gd name="T94" fmla="*/ 108 w 132"/>
                  <a:gd name="T95" fmla="*/ 42 h 54"/>
                  <a:gd name="T96" fmla="*/ 108 w 132"/>
                  <a:gd name="T97" fmla="*/ 42 h 54"/>
                  <a:gd name="T98" fmla="*/ 102 w 132"/>
                  <a:gd name="T99" fmla="*/ 42 h 54"/>
                  <a:gd name="T100" fmla="*/ 114 w 132"/>
                  <a:gd name="T101" fmla="*/ 42 h 54"/>
                  <a:gd name="T102" fmla="*/ 114 w 132"/>
                  <a:gd name="T103" fmla="*/ 42 h 54"/>
                  <a:gd name="T104" fmla="*/ 108 w 132"/>
                  <a:gd name="T105" fmla="*/ 48 h 54"/>
                  <a:gd name="T106" fmla="*/ 84 w 132"/>
                  <a:gd name="T107" fmla="*/ 4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2" h="54">
                    <a:moveTo>
                      <a:pt x="84" y="48"/>
                    </a:moveTo>
                    <a:lnTo>
                      <a:pt x="78" y="42"/>
                    </a:lnTo>
                    <a:lnTo>
                      <a:pt x="78" y="42"/>
                    </a:lnTo>
                    <a:lnTo>
                      <a:pt x="60" y="48"/>
                    </a:lnTo>
                    <a:lnTo>
                      <a:pt x="42" y="48"/>
                    </a:lnTo>
                    <a:lnTo>
                      <a:pt x="18" y="54"/>
                    </a:lnTo>
                    <a:lnTo>
                      <a:pt x="18" y="42"/>
                    </a:lnTo>
                    <a:lnTo>
                      <a:pt x="0" y="42"/>
                    </a:lnTo>
                    <a:lnTo>
                      <a:pt x="0" y="36"/>
                    </a:lnTo>
                    <a:lnTo>
                      <a:pt x="24" y="30"/>
                    </a:lnTo>
                    <a:lnTo>
                      <a:pt x="48" y="30"/>
                    </a:lnTo>
                    <a:lnTo>
                      <a:pt x="30" y="30"/>
                    </a:lnTo>
                    <a:lnTo>
                      <a:pt x="6" y="30"/>
                    </a:lnTo>
                    <a:lnTo>
                      <a:pt x="0" y="24"/>
                    </a:lnTo>
                    <a:lnTo>
                      <a:pt x="30" y="18"/>
                    </a:lnTo>
                    <a:lnTo>
                      <a:pt x="6" y="18"/>
                    </a:lnTo>
                    <a:lnTo>
                      <a:pt x="18" y="18"/>
                    </a:lnTo>
                    <a:lnTo>
                      <a:pt x="6" y="18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42" y="6"/>
                    </a:lnTo>
                    <a:lnTo>
                      <a:pt x="60" y="0"/>
                    </a:lnTo>
                    <a:lnTo>
                      <a:pt x="60" y="6"/>
                    </a:lnTo>
                    <a:lnTo>
                      <a:pt x="54" y="12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12"/>
                    </a:lnTo>
                    <a:lnTo>
                      <a:pt x="72" y="12"/>
                    </a:lnTo>
                    <a:lnTo>
                      <a:pt x="72" y="12"/>
                    </a:lnTo>
                    <a:lnTo>
                      <a:pt x="84" y="12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96" y="12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8" y="0"/>
                    </a:lnTo>
                    <a:lnTo>
                      <a:pt x="120" y="0"/>
                    </a:lnTo>
                    <a:lnTo>
                      <a:pt x="120" y="12"/>
                    </a:lnTo>
                    <a:lnTo>
                      <a:pt x="114" y="24"/>
                    </a:lnTo>
                    <a:lnTo>
                      <a:pt x="114" y="30"/>
                    </a:lnTo>
                    <a:lnTo>
                      <a:pt x="114" y="30"/>
                    </a:lnTo>
                    <a:lnTo>
                      <a:pt x="132" y="36"/>
                    </a:lnTo>
                    <a:lnTo>
                      <a:pt x="126" y="36"/>
                    </a:lnTo>
                    <a:lnTo>
                      <a:pt x="120" y="36"/>
                    </a:lnTo>
                    <a:lnTo>
                      <a:pt x="126" y="36"/>
                    </a:lnTo>
                    <a:lnTo>
                      <a:pt x="120" y="36"/>
                    </a:lnTo>
                    <a:lnTo>
                      <a:pt x="114" y="36"/>
                    </a:lnTo>
                    <a:lnTo>
                      <a:pt x="108" y="42"/>
                    </a:lnTo>
                    <a:lnTo>
                      <a:pt x="108" y="42"/>
                    </a:lnTo>
                    <a:lnTo>
                      <a:pt x="102" y="42"/>
                    </a:lnTo>
                    <a:lnTo>
                      <a:pt x="114" y="42"/>
                    </a:lnTo>
                    <a:lnTo>
                      <a:pt x="114" y="42"/>
                    </a:lnTo>
                    <a:lnTo>
                      <a:pt x="108" y="48"/>
                    </a:lnTo>
                    <a:lnTo>
                      <a:pt x="84" y="4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36" name="Freeform 406">
                <a:extLst>
                  <a:ext uri="{FF2B5EF4-FFF2-40B4-BE49-F238E27FC236}">
                    <a16:creationId xmlns:a16="http://schemas.microsoft.com/office/drawing/2014/main" id="{F8A87FD4-DDC2-4292-A022-E4B1737409F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846" y="1216"/>
                <a:ext cx="96" cy="36"/>
              </a:xfrm>
              <a:custGeom>
                <a:avLst/>
                <a:gdLst>
                  <a:gd name="T0" fmla="*/ 42 w 96"/>
                  <a:gd name="T1" fmla="*/ 24 h 36"/>
                  <a:gd name="T2" fmla="*/ 30 w 96"/>
                  <a:gd name="T3" fmla="*/ 30 h 36"/>
                  <a:gd name="T4" fmla="*/ 6 w 96"/>
                  <a:gd name="T5" fmla="*/ 36 h 36"/>
                  <a:gd name="T6" fmla="*/ 6 w 96"/>
                  <a:gd name="T7" fmla="*/ 30 h 36"/>
                  <a:gd name="T8" fmla="*/ 0 w 96"/>
                  <a:gd name="T9" fmla="*/ 24 h 36"/>
                  <a:gd name="T10" fmla="*/ 12 w 96"/>
                  <a:gd name="T11" fmla="*/ 18 h 36"/>
                  <a:gd name="T12" fmla="*/ 18 w 96"/>
                  <a:gd name="T13" fmla="*/ 18 h 36"/>
                  <a:gd name="T14" fmla="*/ 36 w 96"/>
                  <a:gd name="T15" fmla="*/ 6 h 36"/>
                  <a:gd name="T16" fmla="*/ 36 w 96"/>
                  <a:gd name="T17" fmla="*/ 6 h 36"/>
                  <a:gd name="T18" fmla="*/ 66 w 96"/>
                  <a:gd name="T19" fmla="*/ 0 h 36"/>
                  <a:gd name="T20" fmla="*/ 72 w 96"/>
                  <a:gd name="T21" fmla="*/ 6 h 36"/>
                  <a:gd name="T22" fmla="*/ 72 w 96"/>
                  <a:gd name="T23" fmla="*/ 6 h 36"/>
                  <a:gd name="T24" fmla="*/ 90 w 96"/>
                  <a:gd name="T25" fmla="*/ 6 h 36"/>
                  <a:gd name="T26" fmla="*/ 96 w 96"/>
                  <a:gd name="T27" fmla="*/ 12 h 36"/>
                  <a:gd name="T28" fmla="*/ 78 w 96"/>
                  <a:gd name="T29" fmla="*/ 18 h 36"/>
                  <a:gd name="T30" fmla="*/ 54 w 96"/>
                  <a:gd name="T31" fmla="*/ 24 h 36"/>
                  <a:gd name="T32" fmla="*/ 42 w 96"/>
                  <a:gd name="T33" fmla="*/ 2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36">
                    <a:moveTo>
                      <a:pt x="42" y="24"/>
                    </a:moveTo>
                    <a:lnTo>
                      <a:pt x="30" y="30"/>
                    </a:lnTo>
                    <a:lnTo>
                      <a:pt x="6" y="36"/>
                    </a:lnTo>
                    <a:lnTo>
                      <a:pt x="6" y="30"/>
                    </a:lnTo>
                    <a:lnTo>
                      <a:pt x="0" y="24"/>
                    </a:lnTo>
                    <a:lnTo>
                      <a:pt x="12" y="18"/>
                    </a:lnTo>
                    <a:lnTo>
                      <a:pt x="18" y="18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66" y="0"/>
                    </a:lnTo>
                    <a:lnTo>
                      <a:pt x="72" y="6"/>
                    </a:lnTo>
                    <a:lnTo>
                      <a:pt x="72" y="6"/>
                    </a:lnTo>
                    <a:lnTo>
                      <a:pt x="90" y="6"/>
                    </a:lnTo>
                    <a:lnTo>
                      <a:pt x="96" y="12"/>
                    </a:lnTo>
                    <a:lnTo>
                      <a:pt x="78" y="18"/>
                    </a:lnTo>
                    <a:lnTo>
                      <a:pt x="54" y="24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37" name="Freeform 407">
                <a:extLst>
                  <a:ext uri="{FF2B5EF4-FFF2-40B4-BE49-F238E27FC236}">
                    <a16:creationId xmlns:a16="http://schemas.microsoft.com/office/drawing/2014/main" id="{7265BD03-BCA7-4AAA-93E1-2536F37AF84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242" y="1473"/>
                <a:ext cx="60" cy="54"/>
              </a:xfrm>
              <a:custGeom>
                <a:avLst/>
                <a:gdLst>
                  <a:gd name="T0" fmla="*/ 30 w 60"/>
                  <a:gd name="T1" fmla="*/ 42 h 54"/>
                  <a:gd name="T2" fmla="*/ 30 w 60"/>
                  <a:gd name="T3" fmla="*/ 42 h 54"/>
                  <a:gd name="T4" fmla="*/ 12 w 60"/>
                  <a:gd name="T5" fmla="*/ 42 h 54"/>
                  <a:gd name="T6" fmla="*/ 0 w 60"/>
                  <a:gd name="T7" fmla="*/ 42 h 54"/>
                  <a:gd name="T8" fmla="*/ 0 w 60"/>
                  <a:gd name="T9" fmla="*/ 36 h 54"/>
                  <a:gd name="T10" fmla="*/ 6 w 60"/>
                  <a:gd name="T11" fmla="*/ 36 h 54"/>
                  <a:gd name="T12" fmla="*/ 0 w 60"/>
                  <a:gd name="T13" fmla="*/ 36 h 54"/>
                  <a:gd name="T14" fmla="*/ 6 w 60"/>
                  <a:gd name="T15" fmla="*/ 30 h 54"/>
                  <a:gd name="T16" fmla="*/ 12 w 60"/>
                  <a:gd name="T17" fmla="*/ 24 h 54"/>
                  <a:gd name="T18" fmla="*/ 12 w 60"/>
                  <a:gd name="T19" fmla="*/ 24 h 54"/>
                  <a:gd name="T20" fmla="*/ 18 w 60"/>
                  <a:gd name="T21" fmla="*/ 24 h 54"/>
                  <a:gd name="T22" fmla="*/ 12 w 60"/>
                  <a:gd name="T23" fmla="*/ 24 h 54"/>
                  <a:gd name="T24" fmla="*/ 18 w 60"/>
                  <a:gd name="T25" fmla="*/ 18 h 54"/>
                  <a:gd name="T26" fmla="*/ 30 w 60"/>
                  <a:gd name="T27" fmla="*/ 6 h 54"/>
                  <a:gd name="T28" fmla="*/ 36 w 60"/>
                  <a:gd name="T29" fmla="*/ 0 h 54"/>
                  <a:gd name="T30" fmla="*/ 42 w 60"/>
                  <a:gd name="T31" fmla="*/ 0 h 54"/>
                  <a:gd name="T32" fmla="*/ 48 w 60"/>
                  <a:gd name="T33" fmla="*/ 0 h 54"/>
                  <a:gd name="T34" fmla="*/ 42 w 60"/>
                  <a:gd name="T35" fmla="*/ 0 h 54"/>
                  <a:gd name="T36" fmla="*/ 42 w 60"/>
                  <a:gd name="T37" fmla="*/ 0 h 54"/>
                  <a:gd name="T38" fmla="*/ 36 w 60"/>
                  <a:gd name="T39" fmla="*/ 6 h 54"/>
                  <a:gd name="T40" fmla="*/ 30 w 60"/>
                  <a:gd name="T41" fmla="*/ 18 h 54"/>
                  <a:gd name="T42" fmla="*/ 36 w 60"/>
                  <a:gd name="T43" fmla="*/ 12 h 54"/>
                  <a:gd name="T44" fmla="*/ 36 w 60"/>
                  <a:gd name="T45" fmla="*/ 18 h 54"/>
                  <a:gd name="T46" fmla="*/ 42 w 60"/>
                  <a:gd name="T47" fmla="*/ 18 h 54"/>
                  <a:gd name="T48" fmla="*/ 36 w 60"/>
                  <a:gd name="T49" fmla="*/ 18 h 54"/>
                  <a:gd name="T50" fmla="*/ 36 w 60"/>
                  <a:gd name="T51" fmla="*/ 18 h 54"/>
                  <a:gd name="T52" fmla="*/ 42 w 60"/>
                  <a:gd name="T53" fmla="*/ 24 h 54"/>
                  <a:gd name="T54" fmla="*/ 42 w 60"/>
                  <a:gd name="T55" fmla="*/ 24 h 54"/>
                  <a:gd name="T56" fmla="*/ 48 w 60"/>
                  <a:gd name="T57" fmla="*/ 24 h 54"/>
                  <a:gd name="T58" fmla="*/ 48 w 60"/>
                  <a:gd name="T59" fmla="*/ 24 h 54"/>
                  <a:gd name="T60" fmla="*/ 60 w 60"/>
                  <a:gd name="T61" fmla="*/ 24 h 54"/>
                  <a:gd name="T62" fmla="*/ 54 w 60"/>
                  <a:gd name="T63" fmla="*/ 30 h 54"/>
                  <a:gd name="T64" fmla="*/ 54 w 60"/>
                  <a:gd name="T65" fmla="*/ 30 h 54"/>
                  <a:gd name="T66" fmla="*/ 48 w 60"/>
                  <a:gd name="T67" fmla="*/ 36 h 54"/>
                  <a:gd name="T68" fmla="*/ 60 w 60"/>
                  <a:gd name="T69" fmla="*/ 30 h 54"/>
                  <a:gd name="T70" fmla="*/ 48 w 60"/>
                  <a:gd name="T71" fmla="*/ 36 h 54"/>
                  <a:gd name="T72" fmla="*/ 54 w 60"/>
                  <a:gd name="T73" fmla="*/ 42 h 54"/>
                  <a:gd name="T74" fmla="*/ 48 w 60"/>
                  <a:gd name="T75" fmla="*/ 42 h 54"/>
                  <a:gd name="T76" fmla="*/ 48 w 60"/>
                  <a:gd name="T77" fmla="*/ 42 h 54"/>
                  <a:gd name="T78" fmla="*/ 60 w 60"/>
                  <a:gd name="T79" fmla="*/ 36 h 54"/>
                  <a:gd name="T80" fmla="*/ 54 w 60"/>
                  <a:gd name="T81" fmla="*/ 42 h 54"/>
                  <a:gd name="T82" fmla="*/ 60 w 60"/>
                  <a:gd name="T83" fmla="*/ 42 h 54"/>
                  <a:gd name="T84" fmla="*/ 60 w 60"/>
                  <a:gd name="T85" fmla="*/ 48 h 54"/>
                  <a:gd name="T86" fmla="*/ 54 w 60"/>
                  <a:gd name="T87" fmla="*/ 54 h 54"/>
                  <a:gd name="T88" fmla="*/ 48 w 60"/>
                  <a:gd name="T89" fmla="*/ 54 h 54"/>
                  <a:gd name="T90" fmla="*/ 48 w 60"/>
                  <a:gd name="T91" fmla="*/ 48 h 54"/>
                  <a:gd name="T92" fmla="*/ 42 w 60"/>
                  <a:gd name="T93" fmla="*/ 54 h 54"/>
                  <a:gd name="T94" fmla="*/ 48 w 60"/>
                  <a:gd name="T95" fmla="*/ 42 h 54"/>
                  <a:gd name="T96" fmla="*/ 48 w 60"/>
                  <a:gd name="T97" fmla="*/ 42 h 54"/>
                  <a:gd name="T98" fmla="*/ 42 w 60"/>
                  <a:gd name="T99" fmla="*/ 48 h 54"/>
                  <a:gd name="T100" fmla="*/ 42 w 60"/>
                  <a:gd name="T101" fmla="*/ 42 h 54"/>
                  <a:gd name="T102" fmla="*/ 30 w 60"/>
                  <a:gd name="T103" fmla="*/ 54 h 54"/>
                  <a:gd name="T104" fmla="*/ 30 w 60"/>
                  <a:gd name="T105" fmla="*/ 48 h 54"/>
                  <a:gd name="T106" fmla="*/ 42 w 60"/>
                  <a:gd name="T107" fmla="*/ 42 h 54"/>
                  <a:gd name="T108" fmla="*/ 36 w 60"/>
                  <a:gd name="T109" fmla="*/ 42 h 54"/>
                  <a:gd name="T110" fmla="*/ 42 w 60"/>
                  <a:gd name="T111" fmla="*/ 42 h 54"/>
                  <a:gd name="T112" fmla="*/ 36 w 60"/>
                  <a:gd name="T113" fmla="*/ 42 h 54"/>
                  <a:gd name="T114" fmla="*/ 30 w 60"/>
                  <a:gd name="T115" fmla="*/ 48 h 54"/>
                  <a:gd name="T116" fmla="*/ 24 w 60"/>
                  <a:gd name="T117" fmla="*/ 48 h 54"/>
                  <a:gd name="T118" fmla="*/ 30 w 60"/>
                  <a:gd name="T119" fmla="*/ 4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0" h="54">
                    <a:moveTo>
                      <a:pt x="30" y="42"/>
                    </a:moveTo>
                    <a:lnTo>
                      <a:pt x="30" y="42"/>
                    </a:lnTo>
                    <a:lnTo>
                      <a:pt x="12" y="42"/>
                    </a:lnTo>
                    <a:lnTo>
                      <a:pt x="0" y="42"/>
                    </a:lnTo>
                    <a:lnTo>
                      <a:pt x="0" y="36"/>
                    </a:lnTo>
                    <a:lnTo>
                      <a:pt x="6" y="36"/>
                    </a:lnTo>
                    <a:lnTo>
                      <a:pt x="0" y="36"/>
                    </a:lnTo>
                    <a:lnTo>
                      <a:pt x="6" y="30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8" y="24"/>
                    </a:lnTo>
                    <a:lnTo>
                      <a:pt x="12" y="24"/>
                    </a:lnTo>
                    <a:lnTo>
                      <a:pt x="18" y="18"/>
                    </a:lnTo>
                    <a:lnTo>
                      <a:pt x="30" y="6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36" y="6"/>
                    </a:lnTo>
                    <a:lnTo>
                      <a:pt x="30" y="18"/>
                    </a:lnTo>
                    <a:lnTo>
                      <a:pt x="36" y="12"/>
                    </a:lnTo>
                    <a:lnTo>
                      <a:pt x="36" y="18"/>
                    </a:lnTo>
                    <a:lnTo>
                      <a:pt x="42" y="18"/>
                    </a:lnTo>
                    <a:lnTo>
                      <a:pt x="36" y="18"/>
                    </a:lnTo>
                    <a:lnTo>
                      <a:pt x="36" y="18"/>
                    </a:lnTo>
                    <a:lnTo>
                      <a:pt x="42" y="24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60" y="24"/>
                    </a:lnTo>
                    <a:lnTo>
                      <a:pt x="54" y="30"/>
                    </a:lnTo>
                    <a:lnTo>
                      <a:pt x="54" y="30"/>
                    </a:lnTo>
                    <a:lnTo>
                      <a:pt x="48" y="36"/>
                    </a:lnTo>
                    <a:lnTo>
                      <a:pt x="60" y="30"/>
                    </a:lnTo>
                    <a:lnTo>
                      <a:pt x="48" y="36"/>
                    </a:lnTo>
                    <a:lnTo>
                      <a:pt x="54" y="42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60" y="36"/>
                    </a:lnTo>
                    <a:lnTo>
                      <a:pt x="54" y="42"/>
                    </a:lnTo>
                    <a:lnTo>
                      <a:pt x="60" y="42"/>
                    </a:lnTo>
                    <a:lnTo>
                      <a:pt x="60" y="48"/>
                    </a:lnTo>
                    <a:lnTo>
                      <a:pt x="54" y="54"/>
                    </a:lnTo>
                    <a:lnTo>
                      <a:pt x="48" y="54"/>
                    </a:lnTo>
                    <a:lnTo>
                      <a:pt x="48" y="48"/>
                    </a:lnTo>
                    <a:lnTo>
                      <a:pt x="42" y="54"/>
                    </a:lnTo>
                    <a:lnTo>
                      <a:pt x="48" y="42"/>
                    </a:lnTo>
                    <a:lnTo>
                      <a:pt x="48" y="42"/>
                    </a:lnTo>
                    <a:lnTo>
                      <a:pt x="42" y="48"/>
                    </a:lnTo>
                    <a:lnTo>
                      <a:pt x="42" y="42"/>
                    </a:lnTo>
                    <a:lnTo>
                      <a:pt x="30" y="54"/>
                    </a:lnTo>
                    <a:lnTo>
                      <a:pt x="30" y="48"/>
                    </a:lnTo>
                    <a:lnTo>
                      <a:pt x="42" y="42"/>
                    </a:lnTo>
                    <a:lnTo>
                      <a:pt x="36" y="42"/>
                    </a:lnTo>
                    <a:lnTo>
                      <a:pt x="42" y="42"/>
                    </a:lnTo>
                    <a:lnTo>
                      <a:pt x="36" y="42"/>
                    </a:lnTo>
                    <a:lnTo>
                      <a:pt x="30" y="48"/>
                    </a:lnTo>
                    <a:lnTo>
                      <a:pt x="24" y="48"/>
                    </a:lnTo>
                    <a:lnTo>
                      <a:pt x="30" y="4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38" name="Freeform 408">
                <a:extLst>
                  <a:ext uri="{FF2B5EF4-FFF2-40B4-BE49-F238E27FC236}">
                    <a16:creationId xmlns:a16="http://schemas.microsoft.com/office/drawing/2014/main" id="{39F835EC-3774-4BC5-8538-E020678EE76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16" y="1198"/>
                <a:ext cx="114" cy="18"/>
              </a:xfrm>
              <a:custGeom>
                <a:avLst/>
                <a:gdLst>
                  <a:gd name="T0" fmla="*/ 48 w 114"/>
                  <a:gd name="T1" fmla="*/ 6 h 18"/>
                  <a:gd name="T2" fmla="*/ 30 w 114"/>
                  <a:gd name="T3" fmla="*/ 6 h 18"/>
                  <a:gd name="T4" fmla="*/ 48 w 114"/>
                  <a:gd name="T5" fmla="*/ 6 h 18"/>
                  <a:gd name="T6" fmla="*/ 18 w 114"/>
                  <a:gd name="T7" fmla="*/ 0 h 18"/>
                  <a:gd name="T8" fmla="*/ 24 w 114"/>
                  <a:gd name="T9" fmla="*/ 0 h 18"/>
                  <a:gd name="T10" fmla="*/ 0 w 114"/>
                  <a:gd name="T11" fmla="*/ 0 h 18"/>
                  <a:gd name="T12" fmla="*/ 24 w 114"/>
                  <a:gd name="T13" fmla="*/ 6 h 18"/>
                  <a:gd name="T14" fmla="*/ 18 w 114"/>
                  <a:gd name="T15" fmla="*/ 12 h 18"/>
                  <a:gd name="T16" fmla="*/ 18 w 114"/>
                  <a:gd name="T17" fmla="*/ 18 h 18"/>
                  <a:gd name="T18" fmla="*/ 42 w 114"/>
                  <a:gd name="T19" fmla="*/ 18 h 18"/>
                  <a:gd name="T20" fmla="*/ 60 w 114"/>
                  <a:gd name="T21" fmla="*/ 18 h 18"/>
                  <a:gd name="T22" fmla="*/ 84 w 114"/>
                  <a:gd name="T23" fmla="*/ 18 h 18"/>
                  <a:gd name="T24" fmla="*/ 108 w 114"/>
                  <a:gd name="T25" fmla="*/ 18 h 18"/>
                  <a:gd name="T26" fmla="*/ 114 w 114"/>
                  <a:gd name="T27" fmla="*/ 12 h 18"/>
                  <a:gd name="T28" fmla="*/ 96 w 114"/>
                  <a:gd name="T29" fmla="*/ 6 h 18"/>
                  <a:gd name="T30" fmla="*/ 72 w 114"/>
                  <a:gd name="T31" fmla="*/ 6 h 18"/>
                  <a:gd name="T32" fmla="*/ 48 w 114"/>
                  <a:gd name="T33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4" h="18">
                    <a:moveTo>
                      <a:pt x="48" y="6"/>
                    </a:moveTo>
                    <a:lnTo>
                      <a:pt x="30" y="6"/>
                    </a:lnTo>
                    <a:lnTo>
                      <a:pt x="48" y="6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24" y="6"/>
                    </a:lnTo>
                    <a:lnTo>
                      <a:pt x="18" y="12"/>
                    </a:lnTo>
                    <a:lnTo>
                      <a:pt x="18" y="18"/>
                    </a:lnTo>
                    <a:lnTo>
                      <a:pt x="42" y="18"/>
                    </a:lnTo>
                    <a:lnTo>
                      <a:pt x="60" y="18"/>
                    </a:lnTo>
                    <a:lnTo>
                      <a:pt x="84" y="18"/>
                    </a:lnTo>
                    <a:lnTo>
                      <a:pt x="108" y="18"/>
                    </a:lnTo>
                    <a:lnTo>
                      <a:pt x="114" y="12"/>
                    </a:lnTo>
                    <a:lnTo>
                      <a:pt x="96" y="6"/>
                    </a:lnTo>
                    <a:lnTo>
                      <a:pt x="72" y="6"/>
                    </a:lnTo>
                    <a:lnTo>
                      <a:pt x="4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39" name="Freeform 409">
                <a:extLst>
                  <a:ext uri="{FF2B5EF4-FFF2-40B4-BE49-F238E27FC236}">
                    <a16:creationId xmlns:a16="http://schemas.microsoft.com/office/drawing/2014/main" id="{B2CD161E-4D97-47B4-B55E-D5322A432B9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52" y="1156"/>
                <a:ext cx="72" cy="30"/>
              </a:xfrm>
              <a:custGeom>
                <a:avLst/>
                <a:gdLst>
                  <a:gd name="T0" fmla="*/ 18 w 72"/>
                  <a:gd name="T1" fmla="*/ 12 h 30"/>
                  <a:gd name="T2" fmla="*/ 12 w 72"/>
                  <a:gd name="T3" fmla="*/ 6 h 30"/>
                  <a:gd name="T4" fmla="*/ 36 w 72"/>
                  <a:gd name="T5" fmla="*/ 0 h 30"/>
                  <a:gd name="T6" fmla="*/ 66 w 72"/>
                  <a:gd name="T7" fmla="*/ 6 h 30"/>
                  <a:gd name="T8" fmla="*/ 60 w 72"/>
                  <a:gd name="T9" fmla="*/ 18 h 30"/>
                  <a:gd name="T10" fmla="*/ 72 w 72"/>
                  <a:gd name="T11" fmla="*/ 18 h 30"/>
                  <a:gd name="T12" fmla="*/ 48 w 72"/>
                  <a:gd name="T13" fmla="*/ 24 h 30"/>
                  <a:gd name="T14" fmla="*/ 36 w 72"/>
                  <a:gd name="T15" fmla="*/ 30 h 30"/>
                  <a:gd name="T16" fmla="*/ 30 w 72"/>
                  <a:gd name="T17" fmla="*/ 24 h 30"/>
                  <a:gd name="T18" fmla="*/ 30 w 72"/>
                  <a:gd name="T19" fmla="*/ 30 h 30"/>
                  <a:gd name="T20" fmla="*/ 6 w 72"/>
                  <a:gd name="T21" fmla="*/ 18 h 30"/>
                  <a:gd name="T22" fmla="*/ 36 w 72"/>
                  <a:gd name="T23" fmla="*/ 18 h 30"/>
                  <a:gd name="T24" fmla="*/ 0 w 72"/>
                  <a:gd name="T25" fmla="*/ 12 h 30"/>
                  <a:gd name="T26" fmla="*/ 18 w 72"/>
                  <a:gd name="T27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" h="30">
                    <a:moveTo>
                      <a:pt x="18" y="12"/>
                    </a:moveTo>
                    <a:lnTo>
                      <a:pt x="12" y="6"/>
                    </a:lnTo>
                    <a:lnTo>
                      <a:pt x="36" y="0"/>
                    </a:lnTo>
                    <a:lnTo>
                      <a:pt x="66" y="6"/>
                    </a:lnTo>
                    <a:lnTo>
                      <a:pt x="60" y="18"/>
                    </a:lnTo>
                    <a:lnTo>
                      <a:pt x="72" y="18"/>
                    </a:lnTo>
                    <a:lnTo>
                      <a:pt x="48" y="24"/>
                    </a:lnTo>
                    <a:lnTo>
                      <a:pt x="36" y="30"/>
                    </a:lnTo>
                    <a:lnTo>
                      <a:pt x="30" y="24"/>
                    </a:lnTo>
                    <a:lnTo>
                      <a:pt x="30" y="30"/>
                    </a:lnTo>
                    <a:lnTo>
                      <a:pt x="6" y="18"/>
                    </a:lnTo>
                    <a:lnTo>
                      <a:pt x="36" y="18"/>
                    </a:lnTo>
                    <a:lnTo>
                      <a:pt x="0" y="12"/>
                    </a:lnTo>
                    <a:lnTo>
                      <a:pt x="18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40" name="Freeform 410">
                <a:extLst>
                  <a:ext uri="{FF2B5EF4-FFF2-40B4-BE49-F238E27FC236}">
                    <a16:creationId xmlns:a16="http://schemas.microsoft.com/office/drawing/2014/main" id="{D4B2DFA2-4B42-4278-BCA4-A0E5631517E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48" y="1198"/>
                <a:ext cx="96" cy="18"/>
              </a:xfrm>
              <a:custGeom>
                <a:avLst/>
                <a:gdLst>
                  <a:gd name="T0" fmla="*/ 24 w 96"/>
                  <a:gd name="T1" fmla="*/ 18 h 18"/>
                  <a:gd name="T2" fmla="*/ 18 w 96"/>
                  <a:gd name="T3" fmla="*/ 18 h 18"/>
                  <a:gd name="T4" fmla="*/ 48 w 96"/>
                  <a:gd name="T5" fmla="*/ 12 h 18"/>
                  <a:gd name="T6" fmla="*/ 24 w 96"/>
                  <a:gd name="T7" fmla="*/ 12 h 18"/>
                  <a:gd name="T8" fmla="*/ 0 w 96"/>
                  <a:gd name="T9" fmla="*/ 12 h 18"/>
                  <a:gd name="T10" fmla="*/ 24 w 96"/>
                  <a:gd name="T11" fmla="*/ 12 h 18"/>
                  <a:gd name="T12" fmla="*/ 12 w 96"/>
                  <a:gd name="T13" fmla="*/ 6 h 18"/>
                  <a:gd name="T14" fmla="*/ 30 w 96"/>
                  <a:gd name="T15" fmla="*/ 6 h 18"/>
                  <a:gd name="T16" fmla="*/ 18 w 96"/>
                  <a:gd name="T17" fmla="*/ 6 h 18"/>
                  <a:gd name="T18" fmla="*/ 48 w 96"/>
                  <a:gd name="T19" fmla="*/ 6 h 18"/>
                  <a:gd name="T20" fmla="*/ 66 w 96"/>
                  <a:gd name="T21" fmla="*/ 12 h 18"/>
                  <a:gd name="T22" fmla="*/ 66 w 96"/>
                  <a:gd name="T23" fmla="*/ 0 h 18"/>
                  <a:gd name="T24" fmla="*/ 84 w 96"/>
                  <a:gd name="T25" fmla="*/ 0 h 18"/>
                  <a:gd name="T26" fmla="*/ 78 w 96"/>
                  <a:gd name="T27" fmla="*/ 6 h 18"/>
                  <a:gd name="T28" fmla="*/ 96 w 96"/>
                  <a:gd name="T29" fmla="*/ 6 h 18"/>
                  <a:gd name="T30" fmla="*/ 78 w 96"/>
                  <a:gd name="T31" fmla="*/ 12 h 18"/>
                  <a:gd name="T32" fmla="*/ 72 w 96"/>
                  <a:gd name="T33" fmla="*/ 12 h 18"/>
                  <a:gd name="T34" fmla="*/ 48 w 96"/>
                  <a:gd name="T35" fmla="*/ 18 h 18"/>
                  <a:gd name="T36" fmla="*/ 24 w 96"/>
                  <a:gd name="T3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6" h="18">
                    <a:moveTo>
                      <a:pt x="24" y="18"/>
                    </a:moveTo>
                    <a:lnTo>
                      <a:pt x="18" y="18"/>
                    </a:lnTo>
                    <a:lnTo>
                      <a:pt x="48" y="12"/>
                    </a:lnTo>
                    <a:lnTo>
                      <a:pt x="24" y="12"/>
                    </a:lnTo>
                    <a:lnTo>
                      <a:pt x="0" y="12"/>
                    </a:lnTo>
                    <a:lnTo>
                      <a:pt x="24" y="12"/>
                    </a:lnTo>
                    <a:lnTo>
                      <a:pt x="12" y="6"/>
                    </a:lnTo>
                    <a:lnTo>
                      <a:pt x="30" y="6"/>
                    </a:lnTo>
                    <a:lnTo>
                      <a:pt x="18" y="6"/>
                    </a:lnTo>
                    <a:lnTo>
                      <a:pt x="48" y="6"/>
                    </a:lnTo>
                    <a:lnTo>
                      <a:pt x="66" y="12"/>
                    </a:lnTo>
                    <a:lnTo>
                      <a:pt x="66" y="0"/>
                    </a:lnTo>
                    <a:lnTo>
                      <a:pt x="84" y="0"/>
                    </a:lnTo>
                    <a:lnTo>
                      <a:pt x="78" y="6"/>
                    </a:lnTo>
                    <a:lnTo>
                      <a:pt x="96" y="6"/>
                    </a:lnTo>
                    <a:lnTo>
                      <a:pt x="78" y="12"/>
                    </a:lnTo>
                    <a:lnTo>
                      <a:pt x="72" y="12"/>
                    </a:lnTo>
                    <a:lnTo>
                      <a:pt x="48" y="18"/>
                    </a:lnTo>
                    <a:lnTo>
                      <a:pt x="24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41" name="Freeform 411">
                <a:extLst>
                  <a:ext uri="{FF2B5EF4-FFF2-40B4-BE49-F238E27FC236}">
                    <a16:creationId xmlns:a16="http://schemas.microsoft.com/office/drawing/2014/main" id="{630214B3-D1B7-4379-9FA4-A42DE3623D4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74" y="1306"/>
                <a:ext cx="60" cy="30"/>
              </a:xfrm>
              <a:custGeom>
                <a:avLst/>
                <a:gdLst>
                  <a:gd name="T0" fmla="*/ 42 w 60"/>
                  <a:gd name="T1" fmla="*/ 24 h 30"/>
                  <a:gd name="T2" fmla="*/ 36 w 60"/>
                  <a:gd name="T3" fmla="*/ 24 h 30"/>
                  <a:gd name="T4" fmla="*/ 36 w 60"/>
                  <a:gd name="T5" fmla="*/ 18 h 30"/>
                  <a:gd name="T6" fmla="*/ 36 w 60"/>
                  <a:gd name="T7" fmla="*/ 24 h 30"/>
                  <a:gd name="T8" fmla="*/ 12 w 60"/>
                  <a:gd name="T9" fmla="*/ 30 h 30"/>
                  <a:gd name="T10" fmla="*/ 12 w 60"/>
                  <a:gd name="T11" fmla="*/ 24 h 30"/>
                  <a:gd name="T12" fmla="*/ 0 w 60"/>
                  <a:gd name="T13" fmla="*/ 24 h 30"/>
                  <a:gd name="T14" fmla="*/ 12 w 60"/>
                  <a:gd name="T15" fmla="*/ 18 h 30"/>
                  <a:gd name="T16" fmla="*/ 24 w 60"/>
                  <a:gd name="T17" fmla="*/ 12 h 30"/>
                  <a:gd name="T18" fmla="*/ 30 w 60"/>
                  <a:gd name="T19" fmla="*/ 0 h 30"/>
                  <a:gd name="T20" fmla="*/ 36 w 60"/>
                  <a:gd name="T21" fmla="*/ 6 h 30"/>
                  <a:gd name="T22" fmla="*/ 30 w 60"/>
                  <a:gd name="T23" fmla="*/ 6 h 30"/>
                  <a:gd name="T24" fmla="*/ 36 w 60"/>
                  <a:gd name="T25" fmla="*/ 6 h 30"/>
                  <a:gd name="T26" fmla="*/ 54 w 60"/>
                  <a:gd name="T27" fmla="*/ 18 h 30"/>
                  <a:gd name="T28" fmla="*/ 48 w 60"/>
                  <a:gd name="T29" fmla="*/ 24 h 30"/>
                  <a:gd name="T30" fmla="*/ 60 w 60"/>
                  <a:gd name="T31" fmla="*/ 24 h 30"/>
                  <a:gd name="T32" fmla="*/ 60 w 60"/>
                  <a:gd name="T33" fmla="*/ 24 h 30"/>
                  <a:gd name="T34" fmla="*/ 54 w 60"/>
                  <a:gd name="T35" fmla="*/ 30 h 30"/>
                  <a:gd name="T36" fmla="*/ 42 w 60"/>
                  <a:gd name="T37" fmla="*/ 2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0" h="30">
                    <a:moveTo>
                      <a:pt x="42" y="24"/>
                    </a:moveTo>
                    <a:lnTo>
                      <a:pt x="36" y="24"/>
                    </a:lnTo>
                    <a:lnTo>
                      <a:pt x="36" y="18"/>
                    </a:lnTo>
                    <a:lnTo>
                      <a:pt x="36" y="24"/>
                    </a:lnTo>
                    <a:lnTo>
                      <a:pt x="12" y="30"/>
                    </a:lnTo>
                    <a:lnTo>
                      <a:pt x="12" y="24"/>
                    </a:lnTo>
                    <a:lnTo>
                      <a:pt x="0" y="24"/>
                    </a:lnTo>
                    <a:lnTo>
                      <a:pt x="12" y="18"/>
                    </a:lnTo>
                    <a:lnTo>
                      <a:pt x="24" y="12"/>
                    </a:lnTo>
                    <a:lnTo>
                      <a:pt x="30" y="0"/>
                    </a:lnTo>
                    <a:lnTo>
                      <a:pt x="36" y="6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54" y="18"/>
                    </a:lnTo>
                    <a:lnTo>
                      <a:pt x="48" y="24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54" y="30"/>
                    </a:lnTo>
                    <a:lnTo>
                      <a:pt x="42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42" name="Freeform 412">
                <a:extLst>
                  <a:ext uri="{FF2B5EF4-FFF2-40B4-BE49-F238E27FC236}">
                    <a16:creationId xmlns:a16="http://schemas.microsoft.com/office/drawing/2014/main" id="{C5EEB186-508C-47CC-9AC5-F5848013A2B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32" y="1228"/>
                <a:ext cx="54" cy="18"/>
              </a:xfrm>
              <a:custGeom>
                <a:avLst/>
                <a:gdLst>
                  <a:gd name="T0" fmla="*/ 54 w 54"/>
                  <a:gd name="T1" fmla="*/ 0 h 18"/>
                  <a:gd name="T2" fmla="*/ 18 w 54"/>
                  <a:gd name="T3" fmla="*/ 0 h 18"/>
                  <a:gd name="T4" fmla="*/ 24 w 54"/>
                  <a:gd name="T5" fmla="*/ 0 h 18"/>
                  <a:gd name="T6" fmla="*/ 18 w 54"/>
                  <a:gd name="T7" fmla="*/ 6 h 18"/>
                  <a:gd name="T8" fmla="*/ 0 w 54"/>
                  <a:gd name="T9" fmla="*/ 6 h 18"/>
                  <a:gd name="T10" fmla="*/ 12 w 54"/>
                  <a:gd name="T11" fmla="*/ 12 h 18"/>
                  <a:gd name="T12" fmla="*/ 24 w 54"/>
                  <a:gd name="T13" fmla="*/ 18 h 18"/>
                  <a:gd name="T14" fmla="*/ 24 w 54"/>
                  <a:gd name="T15" fmla="*/ 18 h 18"/>
                  <a:gd name="T16" fmla="*/ 36 w 54"/>
                  <a:gd name="T17" fmla="*/ 18 h 18"/>
                  <a:gd name="T18" fmla="*/ 42 w 54"/>
                  <a:gd name="T19" fmla="*/ 6 h 18"/>
                  <a:gd name="T20" fmla="*/ 54 w 54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18">
                    <a:moveTo>
                      <a:pt x="54" y="0"/>
                    </a:moveTo>
                    <a:lnTo>
                      <a:pt x="18" y="0"/>
                    </a:lnTo>
                    <a:lnTo>
                      <a:pt x="24" y="0"/>
                    </a:lnTo>
                    <a:lnTo>
                      <a:pt x="18" y="6"/>
                    </a:lnTo>
                    <a:lnTo>
                      <a:pt x="0" y="6"/>
                    </a:lnTo>
                    <a:lnTo>
                      <a:pt x="12" y="12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36" y="18"/>
                    </a:lnTo>
                    <a:lnTo>
                      <a:pt x="42" y="6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43" name="Freeform 413">
                <a:extLst>
                  <a:ext uri="{FF2B5EF4-FFF2-40B4-BE49-F238E27FC236}">
                    <a16:creationId xmlns:a16="http://schemas.microsoft.com/office/drawing/2014/main" id="{36AD8836-6539-4A72-A191-367FBBB2879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80" y="1222"/>
                <a:ext cx="54" cy="24"/>
              </a:xfrm>
              <a:custGeom>
                <a:avLst/>
                <a:gdLst>
                  <a:gd name="T0" fmla="*/ 36 w 54"/>
                  <a:gd name="T1" fmla="*/ 12 h 24"/>
                  <a:gd name="T2" fmla="*/ 18 w 54"/>
                  <a:gd name="T3" fmla="*/ 12 h 24"/>
                  <a:gd name="T4" fmla="*/ 18 w 54"/>
                  <a:gd name="T5" fmla="*/ 18 h 24"/>
                  <a:gd name="T6" fmla="*/ 12 w 54"/>
                  <a:gd name="T7" fmla="*/ 18 h 24"/>
                  <a:gd name="T8" fmla="*/ 0 w 54"/>
                  <a:gd name="T9" fmla="*/ 24 h 24"/>
                  <a:gd name="T10" fmla="*/ 0 w 54"/>
                  <a:gd name="T11" fmla="*/ 18 h 24"/>
                  <a:gd name="T12" fmla="*/ 12 w 54"/>
                  <a:gd name="T13" fmla="*/ 6 h 24"/>
                  <a:gd name="T14" fmla="*/ 18 w 54"/>
                  <a:gd name="T15" fmla="*/ 6 h 24"/>
                  <a:gd name="T16" fmla="*/ 18 w 54"/>
                  <a:gd name="T17" fmla="*/ 0 h 24"/>
                  <a:gd name="T18" fmla="*/ 24 w 54"/>
                  <a:gd name="T19" fmla="*/ 0 h 24"/>
                  <a:gd name="T20" fmla="*/ 54 w 54"/>
                  <a:gd name="T21" fmla="*/ 0 h 24"/>
                  <a:gd name="T22" fmla="*/ 48 w 54"/>
                  <a:gd name="T23" fmla="*/ 6 h 24"/>
                  <a:gd name="T24" fmla="*/ 36 w 54"/>
                  <a:gd name="T25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24">
                    <a:moveTo>
                      <a:pt x="36" y="12"/>
                    </a:moveTo>
                    <a:lnTo>
                      <a:pt x="18" y="12"/>
                    </a:lnTo>
                    <a:lnTo>
                      <a:pt x="18" y="18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54" y="0"/>
                    </a:lnTo>
                    <a:lnTo>
                      <a:pt x="48" y="6"/>
                    </a:lnTo>
                    <a:lnTo>
                      <a:pt x="36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44" name="Freeform 414">
                <a:extLst>
                  <a:ext uri="{FF2B5EF4-FFF2-40B4-BE49-F238E27FC236}">
                    <a16:creationId xmlns:a16="http://schemas.microsoft.com/office/drawing/2014/main" id="{BD6E815F-B3DD-43ED-B1B9-B30C8D949A0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595" y="1479"/>
                <a:ext cx="30" cy="30"/>
              </a:xfrm>
              <a:custGeom>
                <a:avLst/>
                <a:gdLst>
                  <a:gd name="T0" fmla="*/ 24 w 30"/>
                  <a:gd name="T1" fmla="*/ 18 h 30"/>
                  <a:gd name="T2" fmla="*/ 24 w 30"/>
                  <a:gd name="T3" fmla="*/ 18 h 30"/>
                  <a:gd name="T4" fmla="*/ 12 w 30"/>
                  <a:gd name="T5" fmla="*/ 18 h 30"/>
                  <a:gd name="T6" fmla="*/ 18 w 30"/>
                  <a:gd name="T7" fmla="*/ 18 h 30"/>
                  <a:gd name="T8" fmla="*/ 12 w 30"/>
                  <a:gd name="T9" fmla="*/ 18 h 30"/>
                  <a:gd name="T10" fmla="*/ 6 w 30"/>
                  <a:gd name="T11" fmla="*/ 18 h 30"/>
                  <a:gd name="T12" fmla="*/ 18 w 30"/>
                  <a:gd name="T13" fmla="*/ 12 h 30"/>
                  <a:gd name="T14" fmla="*/ 6 w 30"/>
                  <a:gd name="T15" fmla="*/ 12 h 30"/>
                  <a:gd name="T16" fmla="*/ 6 w 30"/>
                  <a:gd name="T17" fmla="*/ 6 h 30"/>
                  <a:gd name="T18" fmla="*/ 6 w 30"/>
                  <a:gd name="T19" fmla="*/ 6 h 30"/>
                  <a:gd name="T20" fmla="*/ 6 w 30"/>
                  <a:gd name="T21" fmla="*/ 6 h 30"/>
                  <a:gd name="T22" fmla="*/ 6 w 30"/>
                  <a:gd name="T23" fmla="*/ 0 h 30"/>
                  <a:gd name="T24" fmla="*/ 6 w 30"/>
                  <a:gd name="T25" fmla="*/ 6 h 30"/>
                  <a:gd name="T26" fmla="*/ 0 w 30"/>
                  <a:gd name="T27" fmla="*/ 0 h 30"/>
                  <a:gd name="T28" fmla="*/ 12 w 30"/>
                  <a:gd name="T29" fmla="*/ 0 h 30"/>
                  <a:gd name="T30" fmla="*/ 24 w 30"/>
                  <a:gd name="T31" fmla="*/ 6 h 30"/>
                  <a:gd name="T32" fmla="*/ 24 w 30"/>
                  <a:gd name="T33" fmla="*/ 12 h 30"/>
                  <a:gd name="T34" fmla="*/ 30 w 30"/>
                  <a:gd name="T35" fmla="*/ 18 h 30"/>
                  <a:gd name="T36" fmla="*/ 30 w 30"/>
                  <a:gd name="T37" fmla="*/ 24 h 30"/>
                  <a:gd name="T38" fmla="*/ 30 w 30"/>
                  <a:gd name="T39" fmla="*/ 30 h 30"/>
                  <a:gd name="T40" fmla="*/ 18 w 30"/>
                  <a:gd name="T41" fmla="*/ 24 h 30"/>
                  <a:gd name="T42" fmla="*/ 24 w 30"/>
                  <a:gd name="T43" fmla="*/ 1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0" h="30">
                    <a:moveTo>
                      <a:pt x="24" y="18"/>
                    </a:moveTo>
                    <a:lnTo>
                      <a:pt x="24" y="18"/>
                    </a:lnTo>
                    <a:lnTo>
                      <a:pt x="12" y="18"/>
                    </a:lnTo>
                    <a:lnTo>
                      <a:pt x="18" y="18"/>
                    </a:lnTo>
                    <a:lnTo>
                      <a:pt x="12" y="18"/>
                    </a:lnTo>
                    <a:lnTo>
                      <a:pt x="6" y="18"/>
                    </a:lnTo>
                    <a:lnTo>
                      <a:pt x="18" y="12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12"/>
                    </a:lnTo>
                    <a:lnTo>
                      <a:pt x="30" y="18"/>
                    </a:lnTo>
                    <a:lnTo>
                      <a:pt x="30" y="24"/>
                    </a:lnTo>
                    <a:lnTo>
                      <a:pt x="30" y="30"/>
                    </a:lnTo>
                    <a:lnTo>
                      <a:pt x="18" y="24"/>
                    </a:lnTo>
                    <a:lnTo>
                      <a:pt x="24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45" name="Freeform 415">
                <a:extLst>
                  <a:ext uri="{FF2B5EF4-FFF2-40B4-BE49-F238E27FC236}">
                    <a16:creationId xmlns:a16="http://schemas.microsoft.com/office/drawing/2014/main" id="{FE4C4E76-6A4A-4592-B8EE-24DD6ADC932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918" y="1192"/>
                <a:ext cx="72" cy="12"/>
              </a:xfrm>
              <a:custGeom>
                <a:avLst/>
                <a:gdLst>
                  <a:gd name="T0" fmla="*/ 42 w 72"/>
                  <a:gd name="T1" fmla="*/ 6 h 12"/>
                  <a:gd name="T2" fmla="*/ 48 w 72"/>
                  <a:gd name="T3" fmla="*/ 6 h 12"/>
                  <a:gd name="T4" fmla="*/ 36 w 72"/>
                  <a:gd name="T5" fmla="*/ 6 h 12"/>
                  <a:gd name="T6" fmla="*/ 30 w 72"/>
                  <a:gd name="T7" fmla="*/ 12 h 12"/>
                  <a:gd name="T8" fmla="*/ 30 w 72"/>
                  <a:gd name="T9" fmla="*/ 12 h 12"/>
                  <a:gd name="T10" fmla="*/ 24 w 72"/>
                  <a:gd name="T11" fmla="*/ 12 h 12"/>
                  <a:gd name="T12" fmla="*/ 18 w 72"/>
                  <a:gd name="T13" fmla="*/ 12 h 12"/>
                  <a:gd name="T14" fmla="*/ 18 w 72"/>
                  <a:gd name="T15" fmla="*/ 12 h 12"/>
                  <a:gd name="T16" fmla="*/ 12 w 72"/>
                  <a:gd name="T17" fmla="*/ 12 h 12"/>
                  <a:gd name="T18" fmla="*/ 0 w 72"/>
                  <a:gd name="T19" fmla="*/ 12 h 12"/>
                  <a:gd name="T20" fmla="*/ 6 w 72"/>
                  <a:gd name="T21" fmla="*/ 12 h 12"/>
                  <a:gd name="T22" fmla="*/ 30 w 72"/>
                  <a:gd name="T23" fmla="*/ 6 h 12"/>
                  <a:gd name="T24" fmla="*/ 48 w 72"/>
                  <a:gd name="T25" fmla="*/ 0 h 12"/>
                  <a:gd name="T26" fmla="*/ 60 w 72"/>
                  <a:gd name="T27" fmla="*/ 0 h 12"/>
                  <a:gd name="T28" fmla="*/ 72 w 72"/>
                  <a:gd name="T29" fmla="*/ 0 h 12"/>
                  <a:gd name="T30" fmla="*/ 60 w 72"/>
                  <a:gd name="T31" fmla="*/ 0 h 12"/>
                  <a:gd name="T32" fmla="*/ 66 w 72"/>
                  <a:gd name="T33" fmla="*/ 6 h 12"/>
                  <a:gd name="T34" fmla="*/ 60 w 72"/>
                  <a:gd name="T35" fmla="*/ 6 h 12"/>
                  <a:gd name="T36" fmla="*/ 48 w 72"/>
                  <a:gd name="T37" fmla="*/ 6 h 12"/>
                  <a:gd name="T38" fmla="*/ 42 w 72"/>
                  <a:gd name="T39" fmla="*/ 12 h 12"/>
                  <a:gd name="T40" fmla="*/ 42 w 72"/>
                  <a:gd name="T4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" h="12">
                    <a:moveTo>
                      <a:pt x="42" y="6"/>
                    </a:moveTo>
                    <a:lnTo>
                      <a:pt x="48" y="6"/>
                    </a:lnTo>
                    <a:lnTo>
                      <a:pt x="36" y="6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4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2" y="12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30" y="6"/>
                    </a:lnTo>
                    <a:lnTo>
                      <a:pt x="48" y="0"/>
                    </a:lnTo>
                    <a:lnTo>
                      <a:pt x="60" y="0"/>
                    </a:lnTo>
                    <a:lnTo>
                      <a:pt x="72" y="0"/>
                    </a:lnTo>
                    <a:lnTo>
                      <a:pt x="60" y="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12"/>
                    </a:lnTo>
                    <a:lnTo>
                      <a:pt x="4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46" name="Freeform 416">
                <a:extLst>
                  <a:ext uri="{FF2B5EF4-FFF2-40B4-BE49-F238E27FC236}">
                    <a16:creationId xmlns:a16="http://schemas.microsoft.com/office/drawing/2014/main" id="{9751BBE9-4806-4A04-8C2F-E418E9AB66F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62" y="1198"/>
                <a:ext cx="42" cy="12"/>
              </a:xfrm>
              <a:custGeom>
                <a:avLst/>
                <a:gdLst>
                  <a:gd name="T0" fmla="*/ 18 w 42"/>
                  <a:gd name="T1" fmla="*/ 6 h 12"/>
                  <a:gd name="T2" fmla="*/ 12 w 42"/>
                  <a:gd name="T3" fmla="*/ 6 h 12"/>
                  <a:gd name="T4" fmla="*/ 18 w 42"/>
                  <a:gd name="T5" fmla="*/ 6 h 12"/>
                  <a:gd name="T6" fmla="*/ 12 w 42"/>
                  <a:gd name="T7" fmla="*/ 6 h 12"/>
                  <a:gd name="T8" fmla="*/ 12 w 42"/>
                  <a:gd name="T9" fmla="*/ 6 h 12"/>
                  <a:gd name="T10" fmla="*/ 12 w 42"/>
                  <a:gd name="T11" fmla="*/ 6 h 12"/>
                  <a:gd name="T12" fmla="*/ 0 w 42"/>
                  <a:gd name="T13" fmla="*/ 12 h 12"/>
                  <a:gd name="T14" fmla="*/ 30 w 42"/>
                  <a:gd name="T15" fmla="*/ 6 h 12"/>
                  <a:gd name="T16" fmla="*/ 12 w 42"/>
                  <a:gd name="T17" fmla="*/ 12 h 12"/>
                  <a:gd name="T18" fmla="*/ 12 w 42"/>
                  <a:gd name="T19" fmla="*/ 12 h 12"/>
                  <a:gd name="T20" fmla="*/ 24 w 42"/>
                  <a:gd name="T21" fmla="*/ 12 h 12"/>
                  <a:gd name="T22" fmla="*/ 30 w 42"/>
                  <a:gd name="T23" fmla="*/ 12 h 12"/>
                  <a:gd name="T24" fmla="*/ 30 w 42"/>
                  <a:gd name="T25" fmla="*/ 12 h 12"/>
                  <a:gd name="T26" fmla="*/ 36 w 42"/>
                  <a:gd name="T27" fmla="*/ 12 h 12"/>
                  <a:gd name="T28" fmla="*/ 36 w 42"/>
                  <a:gd name="T29" fmla="*/ 12 h 12"/>
                  <a:gd name="T30" fmla="*/ 36 w 42"/>
                  <a:gd name="T31" fmla="*/ 6 h 12"/>
                  <a:gd name="T32" fmla="*/ 42 w 42"/>
                  <a:gd name="T33" fmla="*/ 6 h 12"/>
                  <a:gd name="T34" fmla="*/ 42 w 42"/>
                  <a:gd name="T35" fmla="*/ 0 h 12"/>
                  <a:gd name="T36" fmla="*/ 36 w 42"/>
                  <a:gd name="T37" fmla="*/ 0 h 12"/>
                  <a:gd name="T38" fmla="*/ 24 w 42"/>
                  <a:gd name="T39" fmla="*/ 0 h 12"/>
                  <a:gd name="T40" fmla="*/ 24 w 42"/>
                  <a:gd name="T41" fmla="*/ 6 h 12"/>
                  <a:gd name="T42" fmla="*/ 24 w 42"/>
                  <a:gd name="T43" fmla="*/ 6 h 12"/>
                  <a:gd name="T44" fmla="*/ 18 w 42"/>
                  <a:gd name="T4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" h="12">
                    <a:moveTo>
                      <a:pt x="18" y="6"/>
                    </a:moveTo>
                    <a:lnTo>
                      <a:pt x="12" y="6"/>
                    </a:lnTo>
                    <a:lnTo>
                      <a:pt x="18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0" y="12"/>
                    </a:lnTo>
                    <a:lnTo>
                      <a:pt x="30" y="6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24" y="12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2" y="0"/>
                    </a:lnTo>
                    <a:lnTo>
                      <a:pt x="36" y="0"/>
                    </a:lnTo>
                    <a:lnTo>
                      <a:pt x="24" y="0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47" name="Freeform 417">
                <a:extLst>
                  <a:ext uri="{FF2B5EF4-FFF2-40B4-BE49-F238E27FC236}">
                    <a16:creationId xmlns:a16="http://schemas.microsoft.com/office/drawing/2014/main" id="{0A07FC36-F775-493F-B88B-1A47485AEA7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80" y="1174"/>
                <a:ext cx="36" cy="12"/>
              </a:xfrm>
              <a:custGeom>
                <a:avLst/>
                <a:gdLst>
                  <a:gd name="T0" fmla="*/ 24 w 36"/>
                  <a:gd name="T1" fmla="*/ 6 h 12"/>
                  <a:gd name="T2" fmla="*/ 24 w 36"/>
                  <a:gd name="T3" fmla="*/ 0 h 12"/>
                  <a:gd name="T4" fmla="*/ 30 w 36"/>
                  <a:gd name="T5" fmla="*/ 6 h 12"/>
                  <a:gd name="T6" fmla="*/ 36 w 36"/>
                  <a:gd name="T7" fmla="*/ 6 h 12"/>
                  <a:gd name="T8" fmla="*/ 36 w 36"/>
                  <a:gd name="T9" fmla="*/ 6 h 12"/>
                  <a:gd name="T10" fmla="*/ 36 w 36"/>
                  <a:gd name="T11" fmla="*/ 12 h 12"/>
                  <a:gd name="T12" fmla="*/ 24 w 36"/>
                  <a:gd name="T13" fmla="*/ 12 h 12"/>
                  <a:gd name="T14" fmla="*/ 18 w 36"/>
                  <a:gd name="T15" fmla="*/ 6 h 12"/>
                  <a:gd name="T16" fmla="*/ 0 w 36"/>
                  <a:gd name="T17" fmla="*/ 6 h 12"/>
                  <a:gd name="T18" fmla="*/ 0 w 36"/>
                  <a:gd name="T19" fmla="*/ 6 h 12"/>
                  <a:gd name="T20" fmla="*/ 12 w 36"/>
                  <a:gd name="T21" fmla="*/ 6 h 12"/>
                  <a:gd name="T22" fmla="*/ 12 w 36"/>
                  <a:gd name="T23" fmla="*/ 6 h 12"/>
                  <a:gd name="T24" fmla="*/ 6 w 36"/>
                  <a:gd name="T25" fmla="*/ 6 h 12"/>
                  <a:gd name="T26" fmla="*/ 0 w 36"/>
                  <a:gd name="T27" fmla="*/ 0 h 12"/>
                  <a:gd name="T28" fmla="*/ 24 w 36"/>
                  <a:gd name="T29" fmla="*/ 0 h 12"/>
                  <a:gd name="T30" fmla="*/ 24 w 36"/>
                  <a:gd name="T3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" h="12">
                    <a:moveTo>
                      <a:pt x="24" y="6"/>
                    </a:move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12"/>
                    </a:lnTo>
                    <a:lnTo>
                      <a:pt x="24" y="12"/>
                    </a:lnTo>
                    <a:lnTo>
                      <a:pt x="18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24" y="0"/>
                    </a:lnTo>
                    <a:lnTo>
                      <a:pt x="24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48" name="Freeform 418">
                <a:extLst>
                  <a:ext uri="{FF2B5EF4-FFF2-40B4-BE49-F238E27FC236}">
                    <a16:creationId xmlns:a16="http://schemas.microsoft.com/office/drawing/2014/main" id="{5895D266-9C5C-4389-9662-CBD65585530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20" y="1264"/>
                <a:ext cx="30" cy="18"/>
              </a:xfrm>
              <a:custGeom>
                <a:avLst/>
                <a:gdLst>
                  <a:gd name="T0" fmla="*/ 30 w 30"/>
                  <a:gd name="T1" fmla="*/ 6 h 18"/>
                  <a:gd name="T2" fmla="*/ 30 w 30"/>
                  <a:gd name="T3" fmla="*/ 6 h 18"/>
                  <a:gd name="T4" fmla="*/ 18 w 30"/>
                  <a:gd name="T5" fmla="*/ 0 h 18"/>
                  <a:gd name="T6" fmla="*/ 12 w 30"/>
                  <a:gd name="T7" fmla="*/ 6 h 18"/>
                  <a:gd name="T8" fmla="*/ 12 w 30"/>
                  <a:gd name="T9" fmla="*/ 6 h 18"/>
                  <a:gd name="T10" fmla="*/ 12 w 30"/>
                  <a:gd name="T11" fmla="*/ 6 h 18"/>
                  <a:gd name="T12" fmla="*/ 0 w 30"/>
                  <a:gd name="T13" fmla="*/ 12 h 18"/>
                  <a:gd name="T14" fmla="*/ 18 w 30"/>
                  <a:gd name="T15" fmla="*/ 18 h 18"/>
                  <a:gd name="T16" fmla="*/ 30 w 30"/>
                  <a:gd name="T17" fmla="*/ 12 h 18"/>
                  <a:gd name="T18" fmla="*/ 30 w 30"/>
                  <a:gd name="T19" fmla="*/ 12 h 18"/>
                  <a:gd name="T20" fmla="*/ 30 w 30"/>
                  <a:gd name="T21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" h="18">
                    <a:moveTo>
                      <a:pt x="30" y="6"/>
                    </a:moveTo>
                    <a:lnTo>
                      <a:pt x="30" y="6"/>
                    </a:lnTo>
                    <a:lnTo>
                      <a:pt x="18" y="0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0" y="12"/>
                    </a:lnTo>
                    <a:lnTo>
                      <a:pt x="18" y="18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49" name="Freeform 419">
                <a:extLst>
                  <a:ext uri="{FF2B5EF4-FFF2-40B4-BE49-F238E27FC236}">
                    <a16:creationId xmlns:a16="http://schemas.microsoft.com/office/drawing/2014/main" id="{C70EF274-E5D1-4CE7-A36D-09D149386E8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200" y="1228"/>
                <a:ext cx="36" cy="6"/>
              </a:xfrm>
              <a:custGeom>
                <a:avLst/>
                <a:gdLst>
                  <a:gd name="T0" fmla="*/ 24 w 36"/>
                  <a:gd name="T1" fmla="*/ 0 h 6"/>
                  <a:gd name="T2" fmla="*/ 6 w 36"/>
                  <a:gd name="T3" fmla="*/ 0 h 6"/>
                  <a:gd name="T4" fmla="*/ 0 w 36"/>
                  <a:gd name="T5" fmla="*/ 0 h 6"/>
                  <a:gd name="T6" fmla="*/ 6 w 36"/>
                  <a:gd name="T7" fmla="*/ 6 h 6"/>
                  <a:gd name="T8" fmla="*/ 6 w 36"/>
                  <a:gd name="T9" fmla="*/ 6 h 6"/>
                  <a:gd name="T10" fmla="*/ 36 w 36"/>
                  <a:gd name="T11" fmla="*/ 6 h 6"/>
                  <a:gd name="T12" fmla="*/ 24 w 3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">
                    <a:moveTo>
                      <a:pt x="24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36" y="6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50" name="Freeform 420">
                <a:extLst>
                  <a:ext uri="{FF2B5EF4-FFF2-40B4-BE49-F238E27FC236}">
                    <a16:creationId xmlns:a16="http://schemas.microsoft.com/office/drawing/2014/main" id="{0CB916BD-91BC-4C9E-81BF-691F0263831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88" y="1282"/>
                <a:ext cx="18" cy="12"/>
              </a:xfrm>
              <a:custGeom>
                <a:avLst/>
                <a:gdLst>
                  <a:gd name="T0" fmla="*/ 18 w 18"/>
                  <a:gd name="T1" fmla="*/ 6 h 12"/>
                  <a:gd name="T2" fmla="*/ 0 w 18"/>
                  <a:gd name="T3" fmla="*/ 12 h 12"/>
                  <a:gd name="T4" fmla="*/ 0 w 18"/>
                  <a:gd name="T5" fmla="*/ 6 h 12"/>
                  <a:gd name="T6" fmla="*/ 12 w 18"/>
                  <a:gd name="T7" fmla="*/ 0 h 12"/>
                  <a:gd name="T8" fmla="*/ 18 w 18"/>
                  <a:gd name="T9" fmla="*/ 0 h 12"/>
                  <a:gd name="T10" fmla="*/ 18 w 18"/>
                  <a:gd name="T11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2">
                    <a:moveTo>
                      <a:pt x="18" y="6"/>
                    </a:moveTo>
                    <a:lnTo>
                      <a:pt x="0" y="12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18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51" name="Freeform 421">
                <a:extLst>
                  <a:ext uri="{FF2B5EF4-FFF2-40B4-BE49-F238E27FC236}">
                    <a16:creationId xmlns:a16="http://schemas.microsoft.com/office/drawing/2014/main" id="{EE0A839A-CD0C-4DAE-8802-6FA0166BD217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122" y="1180"/>
                <a:ext cx="24" cy="6"/>
              </a:xfrm>
              <a:custGeom>
                <a:avLst/>
                <a:gdLst>
                  <a:gd name="T0" fmla="*/ 0 w 24"/>
                  <a:gd name="T1" fmla="*/ 0 h 6"/>
                  <a:gd name="T2" fmla="*/ 6 w 24"/>
                  <a:gd name="T3" fmla="*/ 0 h 6"/>
                  <a:gd name="T4" fmla="*/ 24 w 24"/>
                  <a:gd name="T5" fmla="*/ 0 h 6"/>
                  <a:gd name="T6" fmla="*/ 24 w 24"/>
                  <a:gd name="T7" fmla="*/ 6 h 6"/>
                  <a:gd name="T8" fmla="*/ 6 w 24"/>
                  <a:gd name="T9" fmla="*/ 6 h 6"/>
                  <a:gd name="T10" fmla="*/ 6 w 24"/>
                  <a:gd name="T11" fmla="*/ 6 h 6"/>
                  <a:gd name="T12" fmla="*/ 0 w 24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6">
                    <a:moveTo>
                      <a:pt x="0" y="0"/>
                    </a:moveTo>
                    <a:lnTo>
                      <a:pt x="6" y="0"/>
                    </a:lnTo>
                    <a:lnTo>
                      <a:pt x="24" y="0"/>
                    </a:lnTo>
                    <a:lnTo>
                      <a:pt x="24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52" name="Freeform 422">
                <a:extLst>
                  <a:ext uri="{FF2B5EF4-FFF2-40B4-BE49-F238E27FC236}">
                    <a16:creationId xmlns:a16="http://schemas.microsoft.com/office/drawing/2014/main" id="{4F974F87-10F8-42E8-8943-0693B16F8FC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98" y="1210"/>
                <a:ext cx="24" cy="6"/>
              </a:xfrm>
              <a:custGeom>
                <a:avLst/>
                <a:gdLst>
                  <a:gd name="T0" fmla="*/ 6 w 24"/>
                  <a:gd name="T1" fmla="*/ 6 h 6"/>
                  <a:gd name="T2" fmla="*/ 0 w 24"/>
                  <a:gd name="T3" fmla="*/ 6 h 6"/>
                  <a:gd name="T4" fmla="*/ 18 w 24"/>
                  <a:gd name="T5" fmla="*/ 0 h 6"/>
                  <a:gd name="T6" fmla="*/ 24 w 24"/>
                  <a:gd name="T7" fmla="*/ 0 h 6"/>
                  <a:gd name="T8" fmla="*/ 24 w 24"/>
                  <a:gd name="T9" fmla="*/ 6 h 6"/>
                  <a:gd name="T10" fmla="*/ 6 w 24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6">
                    <a:moveTo>
                      <a:pt x="6" y="6"/>
                    </a:moveTo>
                    <a:lnTo>
                      <a:pt x="0" y="6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24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53" name="Freeform 423">
                <a:extLst>
                  <a:ext uri="{FF2B5EF4-FFF2-40B4-BE49-F238E27FC236}">
                    <a16:creationId xmlns:a16="http://schemas.microsoft.com/office/drawing/2014/main" id="{2D4A81B6-D701-46AF-B6FE-A2EE741FD97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02" y="1228"/>
                <a:ext cx="24" cy="6"/>
              </a:xfrm>
              <a:custGeom>
                <a:avLst/>
                <a:gdLst>
                  <a:gd name="T0" fmla="*/ 12 w 24"/>
                  <a:gd name="T1" fmla="*/ 6 h 6"/>
                  <a:gd name="T2" fmla="*/ 0 w 24"/>
                  <a:gd name="T3" fmla="*/ 0 h 6"/>
                  <a:gd name="T4" fmla="*/ 18 w 24"/>
                  <a:gd name="T5" fmla="*/ 0 h 6"/>
                  <a:gd name="T6" fmla="*/ 24 w 24"/>
                  <a:gd name="T7" fmla="*/ 0 h 6"/>
                  <a:gd name="T8" fmla="*/ 12 w 2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6">
                    <a:moveTo>
                      <a:pt x="12" y="6"/>
                    </a:moveTo>
                    <a:lnTo>
                      <a:pt x="0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54" name="Freeform 424">
                <a:extLst>
                  <a:ext uri="{FF2B5EF4-FFF2-40B4-BE49-F238E27FC236}">
                    <a16:creationId xmlns:a16="http://schemas.microsoft.com/office/drawing/2014/main" id="{F891A2F6-B486-4E13-92CE-E1AC0396B60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302" y="1144"/>
                <a:ext cx="425" cy="228"/>
              </a:xfrm>
              <a:custGeom>
                <a:avLst/>
                <a:gdLst>
                  <a:gd name="T0" fmla="*/ 72 w 425"/>
                  <a:gd name="T1" fmla="*/ 180 h 228"/>
                  <a:gd name="T2" fmla="*/ 90 w 425"/>
                  <a:gd name="T3" fmla="*/ 174 h 228"/>
                  <a:gd name="T4" fmla="*/ 78 w 425"/>
                  <a:gd name="T5" fmla="*/ 186 h 228"/>
                  <a:gd name="T6" fmla="*/ 84 w 425"/>
                  <a:gd name="T7" fmla="*/ 198 h 228"/>
                  <a:gd name="T8" fmla="*/ 84 w 425"/>
                  <a:gd name="T9" fmla="*/ 210 h 228"/>
                  <a:gd name="T10" fmla="*/ 90 w 425"/>
                  <a:gd name="T11" fmla="*/ 216 h 228"/>
                  <a:gd name="T12" fmla="*/ 102 w 425"/>
                  <a:gd name="T13" fmla="*/ 216 h 228"/>
                  <a:gd name="T14" fmla="*/ 114 w 425"/>
                  <a:gd name="T15" fmla="*/ 222 h 228"/>
                  <a:gd name="T16" fmla="*/ 126 w 425"/>
                  <a:gd name="T17" fmla="*/ 222 h 228"/>
                  <a:gd name="T18" fmla="*/ 132 w 425"/>
                  <a:gd name="T19" fmla="*/ 222 h 228"/>
                  <a:gd name="T20" fmla="*/ 138 w 425"/>
                  <a:gd name="T21" fmla="*/ 216 h 228"/>
                  <a:gd name="T22" fmla="*/ 144 w 425"/>
                  <a:gd name="T23" fmla="*/ 198 h 228"/>
                  <a:gd name="T24" fmla="*/ 156 w 425"/>
                  <a:gd name="T25" fmla="*/ 192 h 228"/>
                  <a:gd name="T26" fmla="*/ 168 w 425"/>
                  <a:gd name="T27" fmla="*/ 186 h 228"/>
                  <a:gd name="T28" fmla="*/ 186 w 425"/>
                  <a:gd name="T29" fmla="*/ 168 h 228"/>
                  <a:gd name="T30" fmla="*/ 203 w 425"/>
                  <a:gd name="T31" fmla="*/ 162 h 228"/>
                  <a:gd name="T32" fmla="*/ 245 w 425"/>
                  <a:gd name="T33" fmla="*/ 144 h 228"/>
                  <a:gd name="T34" fmla="*/ 287 w 425"/>
                  <a:gd name="T35" fmla="*/ 132 h 228"/>
                  <a:gd name="T36" fmla="*/ 305 w 425"/>
                  <a:gd name="T37" fmla="*/ 114 h 228"/>
                  <a:gd name="T38" fmla="*/ 293 w 425"/>
                  <a:gd name="T39" fmla="*/ 108 h 228"/>
                  <a:gd name="T40" fmla="*/ 305 w 425"/>
                  <a:gd name="T41" fmla="*/ 102 h 228"/>
                  <a:gd name="T42" fmla="*/ 341 w 425"/>
                  <a:gd name="T43" fmla="*/ 108 h 228"/>
                  <a:gd name="T44" fmla="*/ 317 w 425"/>
                  <a:gd name="T45" fmla="*/ 96 h 228"/>
                  <a:gd name="T46" fmla="*/ 317 w 425"/>
                  <a:gd name="T47" fmla="*/ 90 h 228"/>
                  <a:gd name="T48" fmla="*/ 317 w 425"/>
                  <a:gd name="T49" fmla="*/ 84 h 228"/>
                  <a:gd name="T50" fmla="*/ 353 w 425"/>
                  <a:gd name="T51" fmla="*/ 84 h 228"/>
                  <a:gd name="T52" fmla="*/ 365 w 425"/>
                  <a:gd name="T53" fmla="*/ 72 h 228"/>
                  <a:gd name="T54" fmla="*/ 365 w 425"/>
                  <a:gd name="T55" fmla="*/ 66 h 228"/>
                  <a:gd name="T56" fmla="*/ 347 w 425"/>
                  <a:gd name="T57" fmla="*/ 54 h 228"/>
                  <a:gd name="T58" fmla="*/ 359 w 425"/>
                  <a:gd name="T59" fmla="*/ 42 h 228"/>
                  <a:gd name="T60" fmla="*/ 377 w 425"/>
                  <a:gd name="T61" fmla="*/ 24 h 228"/>
                  <a:gd name="T62" fmla="*/ 371 w 425"/>
                  <a:gd name="T63" fmla="*/ 18 h 228"/>
                  <a:gd name="T64" fmla="*/ 377 w 425"/>
                  <a:gd name="T65" fmla="*/ 12 h 228"/>
                  <a:gd name="T66" fmla="*/ 341 w 425"/>
                  <a:gd name="T67" fmla="*/ 12 h 228"/>
                  <a:gd name="T68" fmla="*/ 347 w 425"/>
                  <a:gd name="T69" fmla="*/ 0 h 228"/>
                  <a:gd name="T70" fmla="*/ 257 w 425"/>
                  <a:gd name="T71" fmla="*/ 0 h 228"/>
                  <a:gd name="T72" fmla="*/ 251 w 425"/>
                  <a:gd name="T73" fmla="*/ 6 h 228"/>
                  <a:gd name="T74" fmla="*/ 215 w 425"/>
                  <a:gd name="T75" fmla="*/ 12 h 228"/>
                  <a:gd name="T76" fmla="*/ 156 w 425"/>
                  <a:gd name="T77" fmla="*/ 6 h 228"/>
                  <a:gd name="T78" fmla="*/ 90 w 425"/>
                  <a:gd name="T79" fmla="*/ 12 h 228"/>
                  <a:gd name="T80" fmla="*/ 60 w 425"/>
                  <a:gd name="T81" fmla="*/ 30 h 228"/>
                  <a:gd name="T82" fmla="*/ 12 w 425"/>
                  <a:gd name="T83" fmla="*/ 48 h 228"/>
                  <a:gd name="T84" fmla="*/ 0 w 425"/>
                  <a:gd name="T85" fmla="*/ 48 h 228"/>
                  <a:gd name="T86" fmla="*/ 30 w 425"/>
                  <a:gd name="T87" fmla="*/ 60 h 228"/>
                  <a:gd name="T88" fmla="*/ 90 w 425"/>
                  <a:gd name="T89" fmla="*/ 72 h 228"/>
                  <a:gd name="T90" fmla="*/ 90 w 425"/>
                  <a:gd name="T91" fmla="*/ 96 h 228"/>
                  <a:gd name="T92" fmla="*/ 96 w 425"/>
                  <a:gd name="T93" fmla="*/ 96 h 228"/>
                  <a:gd name="T94" fmla="*/ 102 w 425"/>
                  <a:gd name="T95" fmla="*/ 108 h 228"/>
                  <a:gd name="T96" fmla="*/ 114 w 425"/>
                  <a:gd name="T97" fmla="*/ 114 h 228"/>
                  <a:gd name="T98" fmla="*/ 108 w 425"/>
                  <a:gd name="T99" fmla="*/ 126 h 228"/>
                  <a:gd name="T100" fmla="*/ 84 w 425"/>
                  <a:gd name="T101" fmla="*/ 138 h 228"/>
                  <a:gd name="T102" fmla="*/ 84 w 425"/>
                  <a:gd name="T103" fmla="*/ 138 h 228"/>
                  <a:gd name="T104" fmla="*/ 96 w 425"/>
                  <a:gd name="T105" fmla="*/ 144 h 228"/>
                  <a:gd name="T106" fmla="*/ 72 w 425"/>
                  <a:gd name="T107" fmla="*/ 150 h 228"/>
                  <a:gd name="T108" fmla="*/ 78 w 425"/>
                  <a:gd name="T109" fmla="*/ 150 h 228"/>
                  <a:gd name="T110" fmla="*/ 102 w 425"/>
                  <a:gd name="T111" fmla="*/ 150 h 228"/>
                  <a:gd name="T112" fmla="*/ 72 w 425"/>
                  <a:gd name="T113" fmla="*/ 162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25" h="228">
                    <a:moveTo>
                      <a:pt x="90" y="162"/>
                    </a:moveTo>
                    <a:lnTo>
                      <a:pt x="78" y="168"/>
                    </a:lnTo>
                    <a:lnTo>
                      <a:pt x="78" y="168"/>
                    </a:lnTo>
                    <a:lnTo>
                      <a:pt x="72" y="174"/>
                    </a:lnTo>
                    <a:lnTo>
                      <a:pt x="84" y="174"/>
                    </a:lnTo>
                    <a:lnTo>
                      <a:pt x="78" y="174"/>
                    </a:lnTo>
                    <a:lnTo>
                      <a:pt x="72" y="180"/>
                    </a:lnTo>
                    <a:lnTo>
                      <a:pt x="78" y="180"/>
                    </a:lnTo>
                    <a:lnTo>
                      <a:pt x="84" y="174"/>
                    </a:lnTo>
                    <a:lnTo>
                      <a:pt x="84" y="168"/>
                    </a:lnTo>
                    <a:lnTo>
                      <a:pt x="90" y="174"/>
                    </a:lnTo>
                    <a:lnTo>
                      <a:pt x="90" y="174"/>
                    </a:lnTo>
                    <a:lnTo>
                      <a:pt x="90" y="180"/>
                    </a:lnTo>
                    <a:lnTo>
                      <a:pt x="90" y="174"/>
                    </a:lnTo>
                    <a:lnTo>
                      <a:pt x="90" y="180"/>
                    </a:lnTo>
                    <a:lnTo>
                      <a:pt x="78" y="180"/>
                    </a:lnTo>
                    <a:lnTo>
                      <a:pt x="84" y="180"/>
                    </a:lnTo>
                    <a:lnTo>
                      <a:pt x="90" y="180"/>
                    </a:lnTo>
                    <a:lnTo>
                      <a:pt x="78" y="186"/>
                    </a:lnTo>
                    <a:lnTo>
                      <a:pt x="78" y="186"/>
                    </a:lnTo>
                    <a:lnTo>
                      <a:pt x="78" y="186"/>
                    </a:lnTo>
                    <a:lnTo>
                      <a:pt x="78" y="186"/>
                    </a:lnTo>
                    <a:lnTo>
                      <a:pt x="78" y="186"/>
                    </a:lnTo>
                    <a:lnTo>
                      <a:pt x="78" y="192"/>
                    </a:lnTo>
                    <a:lnTo>
                      <a:pt x="84" y="192"/>
                    </a:lnTo>
                    <a:lnTo>
                      <a:pt x="78" y="192"/>
                    </a:lnTo>
                    <a:lnTo>
                      <a:pt x="84" y="192"/>
                    </a:lnTo>
                    <a:lnTo>
                      <a:pt x="84" y="198"/>
                    </a:lnTo>
                    <a:lnTo>
                      <a:pt x="84" y="192"/>
                    </a:lnTo>
                    <a:lnTo>
                      <a:pt x="84" y="198"/>
                    </a:lnTo>
                    <a:lnTo>
                      <a:pt x="84" y="198"/>
                    </a:lnTo>
                    <a:lnTo>
                      <a:pt x="84" y="204"/>
                    </a:lnTo>
                    <a:lnTo>
                      <a:pt x="84" y="204"/>
                    </a:lnTo>
                    <a:lnTo>
                      <a:pt x="90" y="204"/>
                    </a:lnTo>
                    <a:lnTo>
                      <a:pt x="84" y="210"/>
                    </a:lnTo>
                    <a:lnTo>
                      <a:pt x="90" y="204"/>
                    </a:lnTo>
                    <a:lnTo>
                      <a:pt x="90" y="210"/>
                    </a:lnTo>
                    <a:lnTo>
                      <a:pt x="90" y="210"/>
                    </a:lnTo>
                    <a:lnTo>
                      <a:pt x="84" y="210"/>
                    </a:lnTo>
                    <a:lnTo>
                      <a:pt x="90" y="210"/>
                    </a:lnTo>
                    <a:lnTo>
                      <a:pt x="90" y="210"/>
                    </a:lnTo>
                    <a:lnTo>
                      <a:pt x="90" y="216"/>
                    </a:lnTo>
                    <a:lnTo>
                      <a:pt x="96" y="216"/>
                    </a:lnTo>
                    <a:lnTo>
                      <a:pt x="96" y="216"/>
                    </a:lnTo>
                    <a:lnTo>
                      <a:pt x="90" y="216"/>
                    </a:lnTo>
                    <a:lnTo>
                      <a:pt x="96" y="216"/>
                    </a:lnTo>
                    <a:lnTo>
                      <a:pt x="96" y="216"/>
                    </a:lnTo>
                    <a:lnTo>
                      <a:pt x="96" y="216"/>
                    </a:lnTo>
                    <a:lnTo>
                      <a:pt x="102" y="216"/>
                    </a:lnTo>
                    <a:lnTo>
                      <a:pt x="114" y="216"/>
                    </a:lnTo>
                    <a:lnTo>
                      <a:pt x="114" y="216"/>
                    </a:lnTo>
                    <a:lnTo>
                      <a:pt x="114" y="216"/>
                    </a:lnTo>
                    <a:lnTo>
                      <a:pt x="108" y="216"/>
                    </a:lnTo>
                    <a:lnTo>
                      <a:pt x="114" y="216"/>
                    </a:lnTo>
                    <a:lnTo>
                      <a:pt x="114" y="222"/>
                    </a:lnTo>
                    <a:lnTo>
                      <a:pt x="114" y="222"/>
                    </a:lnTo>
                    <a:lnTo>
                      <a:pt x="114" y="222"/>
                    </a:lnTo>
                    <a:lnTo>
                      <a:pt x="120" y="222"/>
                    </a:lnTo>
                    <a:lnTo>
                      <a:pt x="114" y="228"/>
                    </a:lnTo>
                    <a:lnTo>
                      <a:pt x="120" y="222"/>
                    </a:lnTo>
                    <a:lnTo>
                      <a:pt x="114" y="228"/>
                    </a:lnTo>
                    <a:lnTo>
                      <a:pt x="120" y="228"/>
                    </a:lnTo>
                    <a:lnTo>
                      <a:pt x="126" y="222"/>
                    </a:lnTo>
                    <a:lnTo>
                      <a:pt x="132" y="228"/>
                    </a:lnTo>
                    <a:lnTo>
                      <a:pt x="132" y="228"/>
                    </a:lnTo>
                    <a:lnTo>
                      <a:pt x="132" y="222"/>
                    </a:lnTo>
                    <a:lnTo>
                      <a:pt x="126" y="222"/>
                    </a:lnTo>
                    <a:lnTo>
                      <a:pt x="132" y="222"/>
                    </a:lnTo>
                    <a:lnTo>
                      <a:pt x="138" y="222"/>
                    </a:lnTo>
                    <a:lnTo>
                      <a:pt x="132" y="222"/>
                    </a:lnTo>
                    <a:lnTo>
                      <a:pt x="138" y="222"/>
                    </a:lnTo>
                    <a:lnTo>
                      <a:pt x="132" y="216"/>
                    </a:lnTo>
                    <a:lnTo>
                      <a:pt x="138" y="216"/>
                    </a:lnTo>
                    <a:lnTo>
                      <a:pt x="132" y="216"/>
                    </a:lnTo>
                    <a:lnTo>
                      <a:pt x="138" y="216"/>
                    </a:lnTo>
                    <a:lnTo>
                      <a:pt x="138" y="216"/>
                    </a:lnTo>
                    <a:lnTo>
                      <a:pt x="138" y="216"/>
                    </a:lnTo>
                    <a:lnTo>
                      <a:pt x="144" y="216"/>
                    </a:lnTo>
                    <a:lnTo>
                      <a:pt x="138" y="210"/>
                    </a:lnTo>
                    <a:lnTo>
                      <a:pt x="144" y="210"/>
                    </a:lnTo>
                    <a:lnTo>
                      <a:pt x="144" y="210"/>
                    </a:lnTo>
                    <a:lnTo>
                      <a:pt x="144" y="204"/>
                    </a:lnTo>
                    <a:lnTo>
                      <a:pt x="150" y="204"/>
                    </a:lnTo>
                    <a:lnTo>
                      <a:pt x="144" y="198"/>
                    </a:lnTo>
                    <a:lnTo>
                      <a:pt x="144" y="198"/>
                    </a:lnTo>
                    <a:lnTo>
                      <a:pt x="144" y="198"/>
                    </a:lnTo>
                    <a:lnTo>
                      <a:pt x="150" y="198"/>
                    </a:lnTo>
                    <a:lnTo>
                      <a:pt x="156" y="192"/>
                    </a:lnTo>
                    <a:lnTo>
                      <a:pt x="156" y="192"/>
                    </a:lnTo>
                    <a:lnTo>
                      <a:pt x="156" y="192"/>
                    </a:lnTo>
                    <a:lnTo>
                      <a:pt x="156" y="192"/>
                    </a:lnTo>
                    <a:lnTo>
                      <a:pt x="156" y="192"/>
                    </a:lnTo>
                    <a:lnTo>
                      <a:pt x="162" y="192"/>
                    </a:lnTo>
                    <a:lnTo>
                      <a:pt x="162" y="192"/>
                    </a:lnTo>
                    <a:lnTo>
                      <a:pt x="162" y="192"/>
                    </a:lnTo>
                    <a:lnTo>
                      <a:pt x="162" y="186"/>
                    </a:lnTo>
                    <a:lnTo>
                      <a:pt x="162" y="186"/>
                    </a:lnTo>
                    <a:lnTo>
                      <a:pt x="168" y="186"/>
                    </a:lnTo>
                    <a:lnTo>
                      <a:pt x="168" y="180"/>
                    </a:lnTo>
                    <a:lnTo>
                      <a:pt x="162" y="180"/>
                    </a:lnTo>
                    <a:lnTo>
                      <a:pt x="168" y="180"/>
                    </a:lnTo>
                    <a:lnTo>
                      <a:pt x="168" y="174"/>
                    </a:lnTo>
                    <a:lnTo>
                      <a:pt x="180" y="168"/>
                    </a:lnTo>
                    <a:lnTo>
                      <a:pt x="174" y="168"/>
                    </a:lnTo>
                    <a:lnTo>
                      <a:pt x="186" y="168"/>
                    </a:lnTo>
                    <a:lnTo>
                      <a:pt x="186" y="168"/>
                    </a:lnTo>
                    <a:lnTo>
                      <a:pt x="197" y="162"/>
                    </a:lnTo>
                    <a:lnTo>
                      <a:pt x="191" y="162"/>
                    </a:lnTo>
                    <a:lnTo>
                      <a:pt x="197" y="156"/>
                    </a:lnTo>
                    <a:lnTo>
                      <a:pt x="203" y="156"/>
                    </a:lnTo>
                    <a:lnTo>
                      <a:pt x="197" y="162"/>
                    </a:lnTo>
                    <a:lnTo>
                      <a:pt x="203" y="162"/>
                    </a:lnTo>
                    <a:lnTo>
                      <a:pt x="215" y="162"/>
                    </a:lnTo>
                    <a:lnTo>
                      <a:pt x="215" y="156"/>
                    </a:lnTo>
                    <a:lnTo>
                      <a:pt x="221" y="156"/>
                    </a:lnTo>
                    <a:lnTo>
                      <a:pt x="227" y="156"/>
                    </a:lnTo>
                    <a:lnTo>
                      <a:pt x="227" y="156"/>
                    </a:lnTo>
                    <a:lnTo>
                      <a:pt x="239" y="150"/>
                    </a:lnTo>
                    <a:lnTo>
                      <a:pt x="245" y="144"/>
                    </a:lnTo>
                    <a:lnTo>
                      <a:pt x="251" y="138"/>
                    </a:lnTo>
                    <a:lnTo>
                      <a:pt x="251" y="138"/>
                    </a:lnTo>
                    <a:lnTo>
                      <a:pt x="257" y="138"/>
                    </a:lnTo>
                    <a:lnTo>
                      <a:pt x="263" y="138"/>
                    </a:lnTo>
                    <a:lnTo>
                      <a:pt x="269" y="138"/>
                    </a:lnTo>
                    <a:lnTo>
                      <a:pt x="269" y="138"/>
                    </a:lnTo>
                    <a:lnTo>
                      <a:pt x="287" y="132"/>
                    </a:lnTo>
                    <a:lnTo>
                      <a:pt x="305" y="132"/>
                    </a:lnTo>
                    <a:lnTo>
                      <a:pt x="311" y="126"/>
                    </a:lnTo>
                    <a:lnTo>
                      <a:pt x="317" y="126"/>
                    </a:lnTo>
                    <a:lnTo>
                      <a:pt x="323" y="120"/>
                    </a:lnTo>
                    <a:lnTo>
                      <a:pt x="329" y="120"/>
                    </a:lnTo>
                    <a:lnTo>
                      <a:pt x="335" y="120"/>
                    </a:lnTo>
                    <a:lnTo>
                      <a:pt x="305" y="114"/>
                    </a:lnTo>
                    <a:lnTo>
                      <a:pt x="287" y="120"/>
                    </a:lnTo>
                    <a:lnTo>
                      <a:pt x="287" y="120"/>
                    </a:lnTo>
                    <a:lnTo>
                      <a:pt x="299" y="114"/>
                    </a:lnTo>
                    <a:lnTo>
                      <a:pt x="281" y="114"/>
                    </a:lnTo>
                    <a:lnTo>
                      <a:pt x="293" y="108"/>
                    </a:lnTo>
                    <a:lnTo>
                      <a:pt x="293" y="108"/>
                    </a:lnTo>
                    <a:lnTo>
                      <a:pt x="293" y="108"/>
                    </a:lnTo>
                    <a:lnTo>
                      <a:pt x="311" y="108"/>
                    </a:lnTo>
                    <a:lnTo>
                      <a:pt x="311" y="102"/>
                    </a:lnTo>
                    <a:lnTo>
                      <a:pt x="311" y="102"/>
                    </a:lnTo>
                    <a:lnTo>
                      <a:pt x="293" y="102"/>
                    </a:lnTo>
                    <a:lnTo>
                      <a:pt x="299" y="102"/>
                    </a:lnTo>
                    <a:lnTo>
                      <a:pt x="293" y="96"/>
                    </a:lnTo>
                    <a:lnTo>
                      <a:pt x="305" y="102"/>
                    </a:lnTo>
                    <a:lnTo>
                      <a:pt x="317" y="108"/>
                    </a:lnTo>
                    <a:lnTo>
                      <a:pt x="323" y="114"/>
                    </a:lnTo>
                    <a:lnTo>
                      <a:pt x="335" y="114"/>
                    </a:lnTo>
                    <a:lnTo>
                      <a:pt x="335" y="108"/>
                    </a:lnTo>
                    <a:lnTo>
                      <a:pt x="335" y="114"/>
                    </a:lnTo>
                    <a:lnTo>
                      <a:pt x="341" y="114"/>
                    </a:lnTo>
                    <a:lnTo>
                      <a:pt x="341" y="108"/>
                    </a:lnTo>
                    <a:lnTo>
                      <a:pt x="341" y="102"/>
                    </a:lnTo>
                    <a:lnTo>
                      <a:pt x="335" y="108"/>
                    </a:lnTo>
                    <a:lnTo>
                      <a:pt x="335" y="102"/>
                    </a:lnTo>
                    <a:lnTo>
                      <a:pt x="335" y="102"/>
                    </a:lnTo>
                    <a:lnTo>
                      <a:pt x="335" y="102"/>
                    </a:lnTo>
                    <a:lnTo>
                      <a:pt x="335" y="102"/>
                    </a:lnTo>
                    <a:lnTo>
                      <a:pt x="317" y="96"/>
                    </a:lnTo>
                    <a:lnTo>
                      <a:pt x="311" y="96"/>
                    </a:lnTo>
                    <a:lnTo>
                      <a:pt x="317" y="96"/>
                    </a:lnTo>
                    <a:lnTo>
                      <a:pt x="323" y="90"/>
                    </a:lnTo>
                    <a:lnTo>
                      <a:pt x="311" y="90"/>
                    </a:lnTo>
                    <a:lnTo>
                      <a:pt x="305" y="90"/>
                    </a:lnTo>
                    <a:lnTo>
                      <a:pt x="305" y="90"/>
                    </a:lnTo>
                    <a:lnTo>
                      <a:pt x="317" y="90"/>
                    </a:lnTo>
                    <a:lnTo>
                      <a:pt x="305" y="90"/>
                    </a:lnTo>
                    <a:lnTo>
                      <a:pt x="299" y="90"/>
                    </a:lnTo>
                    <a:lnTo>
                      <a:pt x="299" y="90"/>
                    </a:lnTo>
                    <a:lnTo>
                      <a:pt x="305" y="84"/>
                    </a:lnTo>
                    <a:lnTo>
                      <a:pt x="305" y="84"/>
                    </a:lnTo>
                    <a:lnTo>
                      <a:pt x="317" y="84"/>
                    </a:lnTo>
                    <a:lnTo>
                      <a:pt x="317" y="84"/>
                    </a:lnTo>
                    <a:lnTo>
                      <a:pt x="317" y="78"/>
                    </a:lnTo>
                    <a:lnTo>
                      <a:pt x="323" y="84"/>
                    </a:lnTo>
                    <a:lnTo>
                      <a:pt x="335" y="84"/>
                    </a:lnTo>
                    <a:lnTo>
                      <a:pt x="341" y="84"/>
                    </a:lnTo>
                    <a:lnTo>
                      <a:pt x="329" y="84"/>
                    </a:lnTo>
                    <a:lnTo>
                      <a:pt x="341" y="84"/>
                    </a:lnTo>
                    <a:lnTo>
                      <a:pt x="353" y="84"/>
                    </a:lnTo>
                    <a:lnTo>
                      <a:pt x="353" y="78"/>
                    </a:lnTo>
                    <a:lnTo>
                      <a:pt x="347" y="78"/>
                    </a:lnTo>
                    <a:lnTo>
                      <a:pt x="347" y="84"/>
                    </a:lnTo>
                    <a:lnTo>
                      <a:pt x="341" y="78"/>
                    </a:lnTo>
                    <a:lnTo>
                      <a:pt x="347" y="72"/>
                    </a:lnTo>
                    <a:lnTo>
                      <a:pt x="365" y="78"/>
                    </a:lnTo>
                    <a:lnTo>
                      <a:pt x="365" y="72"/>
                    </a:lnTo>
                    <a:lnTo>
                      <a:pt x="353" y="72"/>
                    </a:lnTo>
                    <a:lnTo>
                      <a:pt x="353" y="66"/>
                    </a:lnTo>
                    <a:lnTo>
                      <a:pt x="347" y="66"/>
                    </a:lnTo>
                    <a:lnTo>
                      <a:pt x="353" y="66"/>
                    </a:lnTo>
                    <a:lnTo>
                      <a:pt x="347" y="66"/>
                    </a:lnTo>
                    <a:lnTo>
                      <a:pt x="347" y="66"/>
                    </a:lnTo>
                    <a:lnTo>
                      <a:pt x="365" y="66"/>
                    </a:lnTo>
                    <a:lnTo>
                      <a:pt x="365" y="60"/>
                    </a:lnTo>
                    <a:lnTo>
                      <a:pt x="353" y="60"/>
                    </a:lnTo>
                    <a:lnTo>
                      <a:pt x="365" y="60"/>
                    </a:lnTo>
                    <a:lnTo>
                      <a:pt x="359" y="60"/>
                    </a:lnTo>
                    <a:lnTo>
                      <a:pt x="353" y="54"/>
                    </a:lnTo>
                    <a:lnTo>
                      <a:pt x="353" y="54"/>
                    </a:lnTo>
                    <a:lnTo>
                      <a:pt x="347" y="54"/>
                    </a:lnTo>
                    <a:lnTo>
                      <a:pt x="359" y="54"/>
                    </a:lnTo>
                    <a:lnTo>
                      <a:pt x="377" y="54"/>
                    </a:lnTo>
                    <a:lnTo>
                      <a:pt x="377" y="48"/>
                    </a:lnTo>
                    <a:lnTo>
                      <a:pt x="365" y="48"/>
                    </a:lnTo>
                    <a:lnTo>
                      <a:pt x="359" y="42"/>
                    </a:lnTo>
                    <a:lnTo>
                      <a:pt x="377" y="42"/>
                    </a:lnTo>
                    <a:lnTo>
                      <a:pt x="359" y="42"/>
                    </a:lnTo>
                    <a:lnTo>
                      <a:pt x="359" y="42"/>
                    </a:lnTo>
                    <a:lnTo>
                      <a:pt x="353" y="42"/>
                    </a:lnTo>
                    <a:lnTo>
                      <a:pt x="359" y="36"/>
                    </a:lnTo>
                    <a:lnTo>
                      <a:pt x="371" y="36"/>
                    </a:lnTo>
                    <a:lnTo>
                      <a:pt x="377" y="30"/>
                    </a:lnTo>
                    <a:lnTo>
                      <a:pt x="371" y="30"/>
                    </a:lnTo>
                    <a:lnTo>
                      <a:pt x="377" y="24"/>
                    </a:lnTo>
                    <a:lnTo>
                      <a:pt x="383" y="24"/>
                    </a:lnTo>
                    <a:lnTo>
                      <a:pt x="389" y="24"/>
                    </a:lnTo>
                    <a:lnTo>
                      <a:pt x="371" y="24"/>
                    </a:lnTo>
                    <a:lnTo>
                      <a:pt x="371" y="24"/>
                    </a:lnTo>
                    <a:lnTo>
                      <a:pt x="383" y="24"/>
                    </a:lnTo>
                    <a:lnTo>
                      <a:pt x="401" y="18"/>
                    </a:lnTo>
                    <a:lnTo>
                      <a:pt x="371" y="18"/>
                    </a:lnTo>
                    <a:lnTo>
                      <a:pt x="413" y="18"/>
                    </a:lnTo>
                    <a:lnTo>
                      <a:pt x="407" y="12"/>
                    </a:lnTo>
                    <a:lnTo>
                      <a:pt x="425" y="12"/>
                    </a:lnTo>
                    <a:lnTo>
                      <a:pt x="401" y="6"/>
                    </a:lnTo>
                    <a:lnTo>
                      <a:pt x="389" y="12"/>
                    </a:lnTo>
                    <a:lnTo>
                      <a:pt x="377" y="12"/>
                    </a:lnTo>
                    <a:lnTo>
                      <a:pt x="377" y="12"/>
                    </a:lnTo>
                    <a:lnTo>
                      <a:pt x="347" y="18"/>
                    </a:lnTo>
                    <a:lnTo>
                      <a:pt x="359" y="12"/>
                    </a:lnTo>
                    <a:lnTo>
                      <a:pt x="365" y="6"/>
                    </a:lnTo>
                    <a:lnTo>
                      <a:pt x="353" y="6"/>
                    </a:lnTo>
                    <a:lnTo>
                      <a:pt x="347" y="12"/>
                    </a:lnTo>
                    <a:lnTo>
                      <a:pt x="329" y="12"/>
                    </a:lnTo>
                    <a:lnTo>
                      <a:pt x="341" y="12"/>
                    </a:lnTo>
                    <a:lnTo>
                      <a:pt x="341" y="6"/>
                    </a:lnTo>
                    <a:lnTo>
                      <a:pt x="293" y="12"/>
                    </a:lnTo>
                    <a:lnTo>
                      <a:pt x="311" y="6"/>
                    </a:lnTo>
                    <a:lnTo>
                      <a:pt x="335" y="6"/>
                    </a:lnTo>
                    <a:lnTo>
                      <a:pt x="371" y="6"/>
                    </a:lnTo>
                    <a:lnTo>
                      <a:pt x="347" y="0"/>
                    </a:lnTo>
                    <a:lnTo>
                      <a:pt x="347" y="0"/>
                    </a:lnTo>
                    <a:lnTo>
                      <a:pt x="281" y="0"/>
                    </a:lnTo>
                    <a:lnTo>
                      <a:pt x="293" y="0"/>
                    </a:lnTo>
                    <a:lnTo>
                      <a:pt x="341" y="0"/>
                    </a:lnTo>
                    <a:lnTo>
                      <a:pt x="323" y="0"/>
                    </a:lnTo>
                    <a:lnTo>
                      <a:pt x="257" y="0"/>
                    </a:lnTo>
                    <a:lnTo>
                      <a:pt x="263" y="0"/>
                    </a:lnTo>
                    <a:lnTo>
                      <a:pt x="257" y="0"/>
                    </a:lnTo>
                    <a:lnTo>
                      <a:pt x="257" y="0"/>
                    </a:lnTo>
                    <a:lnTo>
                      <a:pt x="239" y="0"/>
                    </a:lnTo>
                    <a:lnTo>
                      <a:pt x="221" y="0"/>
                    </a:lnTo>
                    <a:lnTo>
                      <a:pt x="221" y="0"/>
                    </a:lnTo>
                    <a:lnTo>
                      <a:pt x="209" y="0"/>
                    </a:lnTo>
                    <a:lnTo>
                      <a:pt x="233" y="0"/>
                    </a:lnTo>
                    <a:lnTo>
                      <a:pt x="251" y="6"/>
                    </a:lnTo>
                    <a:lnTo>
                      <a:pt x="233" y="0"/>
                    </a:lnTo>
                    <a:lnTo>
                      <a:pt x="233" y="6"/>
                    </a:lnTo>
                    <a:lnTo>
                      <a:pt x="215" y="0"/>
                    </a:lnTo>
                    <a:lnTo>
                      <a:pt x="227" y="6"/>
                    </a:lnTo>
                    <a:lnTo>
                      <a:pt x="215" y="6"/>
                    </a:lnTo>
                    <a:lnTo>
                      <a:pt x="215" y="6"/>
                    </a:lnTo>
                    <a:lnTo>
                      <a:pt x="215" y="12"/>
                    </a:lnTo>
                    <a:lnTo>
                      <a:pt x="180" y="6"/>
                    </a:lnTo>
                    <a:lnTo>
                      <a:pt x="180" y="6"/>
                    </a:lnTo>
                    <a:lnTo>
                      <a:pt x="180" y="12"/>
                    </a:lnTo>
                    <a:lnTo>
                      <a:pt x="162" y="6"/>
                    </a:lnTo>
                    <a:lnTo>
                      <a:pt x="156" y="12"/>
                    </a:lnTo>
                    <a:lnTo>
                      <a:pt x="150" y="12"/>
                    </a:lnTo>
                    <a:lnTo>
                      <a:pt x="156" y="6"/>
                    </a:lnTo>
                    <a:lnTo>
                      <a:pt x="120" y="6"/>
                    </a:lnTo>
                    <a:lnTo>
                      <a:pt x="132" y="12"/>
                    </a:lnTo>
                    <a:lnTo>
                      <a:pt x="120" y="12"/>
                    </a:lnTo>
                    <a:lnTo>
                      <a:pt x="102" y="12"/>
                    </a:lnTo>
                    <a:lnTo>
                      <a:pt x="102" y="12"/>
                    </a:lnTo>
                    <a:lnTo>
                      <a:pt x="102" y="12"/>
                    </a:lnTo>
                    <a:lnTo>
                      <a:pt x="90" y="12"/>
                    </a:lnTo>
                    <a:lnTo>
                      <a:pt x="84" y="18"/>
                    </a:lnTo>
                    <a:lnTo>
                      <a:pt x="84" y="12"/>
                    </a:lnTo>
                    <a:lnTo>
                      <a:pt x="54" y="24"/>
                    </a:lnTo>
                    <a:lnTo>
                      <a:pt x="72" y="24"/>
                    </a:lnTo>
                    <a:lnTo>
                      <a:pt x="66" y="24"/>
                    </a:lnTo>
                    <a:lnTo>
                      <a:pt x="66" y="24"/>
                    </a:lnTo>
                    <a:lnTo>
                      <a:pt x="60" y="30"/>
                    </a:lnTo>
                    <a:lnTo>
                      <a:pt x="30" y="30"/>
                    </a:lnTo>
                    <a:lnTo>
                      <a:pt x="6" y="36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18" y="42"/>
                    </a:lnTo>
                    <a:lnTo>
                      <a:pt x="12" y="42"/>
                    </a:lnTo>
                    <a:lnTo>
                      <a:pt x="12" y="48"/>
                    </a:lnTo>
                    <a:lnTo>
                      <a:pt x="24" y="48"/>
                    </a:lnTo>
                    <a:lnTo>
                      <a:pt x="36" y="42"/>
                    </a:lnTo>
                    <a:lnTo>
                      <a:pt x="36" y="48"/>
                    </a:lnTo>
                    <a:lnTo>
                      <a:pt x="18" y="48"/>
                    </a:lnTo>
                    <a:lnTo>
                      <a:pt x="30" y="48"/>
                    </a:lnTo>
                    <a:lnTo>
                      <a:pt x="24" y="48"/>
                    </a:lnTo>
                    <a:lnTo>
                      <a:pt x="0" y="48"/>
                    </a:lnTo>
                    <a:lnTo>
                      <a:pt x="12" y="54"/>
                    </a:lnTo>
                    <a:lnTo>
                      <a:pt x="18" y="54"/>
                    </a:lnTo>
                    <a:lnTo>
                      <a:pt x="6" y="54"/>
                    </a:lnTo>
                    <a:lnTo>
                      <a:pt x="24" y="60"/>
                    </a:lnTo>
                    <a:lnTo>
                      <a:pt x="24" y="60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84" y="60"/>
                    </a:lnTo>
                    <a:lnTo>
                      <a:pt x="84" y="66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84" y="78"/>
                    </a:lnTo>
                    <a:lnTo>
                      <a:pt x="90" y="78"/>
                    </a:lnTo>
                    <a:lnTo>
                      <a:pt x="90" y="84"/>
                    </a:lnTo>
                    <a:lnTo>
                      <a:pt x="90" y="84"/>
                    </a:lnTo>
                    <a:lnTo>
                      <a:pt x="90" y="84"/>
                    </a:lnTo>
                    <a:lnTo>
                      <a:pt x="90" y="90"/>
                    </a:lnTo>
                    <a:lnTo>
                      <a:pt x="90" y="96"/>
                    </a:lnTo>
                    <a:lnTo>
                      <a:pt x="90" y="96"/>
                    </a:lnTo>
                    <a:lnTo>
                      <a:pt x="84" y="96"/>
                    </a:lnTo>
                    <a:lnTo>
                      <a:pt x="90" y="96"/>
                    </a:lnTo>
                    <a:lnTo>
                      <a:pt x="78" y="102"/>
                    </a:lnTo>
                    <a:lnTo>
                      <a:pt x="84" y="108"/>
                    </a:lnTo>
                    <a:lnTo>
                      <a:pt x="96" y="102"/>
                    </a:lnTo>
                    <a:lnTo>
                      <a:pt x="96" y="96"/>
                    </a:lnTo>
                    <a:lnTo>
                      <a:pt x="102" y="102"/>
                    </a:lnTo>
                    <a:lnTo>
                      <a:pt x="102" y="102"/>
                    </a:lnTo>
                    <a:lnTo>
                      <a:pt x="102" y="102"/>
                    </a:lnTo>
                    <a:lnTo>
                      <a:pt x="108" y="102"/>
                    </a:lnTo>
                    <a:lnTo>
                      <a:pt x="102" y="102"/>
                    </a:lnTo>
                    <a:lnTo>
                      <a:pt x="108" y="102"/>
                    </a:lnTo>
                    <a:lnTo>
                      <a:pt x="102" y="108"/>
                    </a:lnTo>
                    <a:lnTo>
                      <a:pt x="108" y="108"/>
                    </a:lnTo>
                    <a:lnTo>
                      <a:pt x="108" y="108"/>
                    </a:lnTo>
                    <a:lnTo>
                      <a:pt x="114" y="108"/>
                    </a:lnTo>
                    <a:lnTo>
                      <a:pt x="108" y="108"/>
                    </a:lnTo>
                    <a:lnTo>
                      <a:pt x="114" y="108"/>
                    </a:lnTo>
                    <a:lnTo>
                      <a:pt x="114" y="114"/>
                    </a:lnTo>
                    <a:lnTo>
                      <a:pt x="114" y="114"/>
                    </a:lnTo>
                    <a:lnTo>
                      <a:pt x="114" y="114"/>
                    </a:lnTo>
                    <a:lnTo>
                      <a:pt x="90" y="108"/>
                    </a:lnTo>
                    <a:lnTo>
                      <a:pt x="84" y="114"/>
                    </a:lnTo>
                    <a:lnTo>
                      <a:pt x="114" y="120"/>
                    </a:lnTo>
                    <a:lnTo>
                      <a:pt x="108" y="120"/>
                    </a:lnTo>
                    <a:lnTo>
                      <a:pt x="108" y="126"/>
                    </a:lnTo>
                    <a:lnTo>
                      <a:pt x="108" y="126"/>
                    </a:lnTo>
                    <a:lnTo>
                      <a:pt x="108" y="126"/>
                    </a:lnTo>
                    <a:lnTo>
                      <a:pt x="108" y="126"/>
                    </a:lnTo>
                    <a:lnTo>
                      <a:pt x="108" y="132"/>
                    </a:lnTo>
                    <a:lnTo>
                      <a:pt x="108" y="126"/>
                    </a:lnTo>
                    <a:lnTo>
                      <a:pt x="102" y="132"/>
                    </a:lnTo>
                    <a:lnTo>
                      <a:pt x="102" y="132"/>
                    </a:lnTo>
                    <a:lnTo>
                      <a:pt x="84" y="138"/>
                    </a:lnTo>
                    <a:lnTo>
                      <a:pt x="84" y="138"/>
                    </a:lnTo>
                    <a:lnTo>
                      <a:pt x="96" y="138"/>
                    </a:lnTo>
                    <a:lnTo>
                      <a:pt x="102" y="138"/>
                    </a:lnTo>
                    <a:lnTo>
                      <a:pt x="96" y="138"/>
                    </a:lnTo>
                    <a:lnTo>
                      <a:pt x="102" y="138"/>
                    </a:lnTo>
                    <a:lnTo>
                      <a:pt x="84" y="138"/>
                    </a:lnTo>
                    <a:lnTo>
                      <a:pt x="84" y="138"/>
                    </a:lnTo>
                    <a:lnTo>
                      <a:pt x="90" y="144"/>
                    </a:lnTo>
                    <a:lnTo>
                      <a:pt x="78" y="138"/>
                    </a:lnTo>
                    <a:lnTo>
                      <a:pt x="78" y="144"/>
                    </a:lnTo>
                    <a:lnTo>
                      <a:pt x="90" y="144"/>
                    </a:lnTo>
                    <a:lnTo>
                      <a:pt x="90" y="144"/>
                    </a:lnTo>
                    <a:lnTo>
                      <a:pt x="96" y="144"/>
                    </a:lnTo>
                    <a:lnTo>
                      <a:pt x="96" y="144"/>
                    </a:lnTo>
                    <a:lnTo>
                      <a:pt x="102" y="144"/>
                    </a:lnTo>
                    <a:lnTo>
                      <a:pt x="96" y="144"/>
                    </a:lnTo>
                    <a:lnTo>
                      <a:pt x="102" y="144"/>
                    </a:lnTo>
                    <a:lnTo>
                      <a:pt x="102" y="144"/>
                    </a:lnTo>
                    <a:lnTo>
                      <a:pt x="102" y="144"/>
                    </a:lnTo>
                    <a:lnTo>
                      <a:pt x="84" y="144"/>
                    </a:lnTo>
                    <a:lnTo>
                      <a:pt x="72" y="150"/>
                    </a:lnTo>
                    <a:lnTo>
                      <a:pt x="90" y="150"/>
                    </a:lnTo>
                    <a:lnTo>
                      <a:pt x="96" y="150"/>
                    </a:lnTo>
                    <a:lnTo>
                      <a:pt x="90" y="150"/>
                    </a:lnTo>
                    <a:lnTo>
                      <a:pt x="72" y="150"/>
                    </a:lnTo>
                    <a:lnTo>
                      <a:pt x="72" y="150"/>
                    </a:lnTo>
                    <a:lnTo>
                      <a:pt x="84" y="150"/>
                    </a:lnTo>
                    <a:lnTo>
                      <a:pt x="78" y="150"/>
                    </a:lnTo>
                    <a:lnTo>
                      <a:pt x="78" y="156"/>
                    </a:lnTo>
                    <a:lnTo>
                      <a:pt x="72" y="156"/>
                    </a:lnTo>
                    <a:lnTo>
                      <a:pt x="78" y="156"/>
                    </a:lnTo>
                    <a:lnTo>
                      <a:pt x="72" y="156"/>
                    </a:lnTo>
                    <a:lnTo>
                      <a:pt x="72" y="156"/>
                    </a:lnTo>
                    <a:lnTo>
                      <a:pt x="84" y="156"/>
                    </a:lnTo>
                    <a:lnTo>
                      <a:pt x="102" y="150"/>
                    </a:lnTo>
                    <a:lnTo>
                      <a:pt x="96" y="150"/>
                    </a:lnTo>
                    <a:lnTo>
                      <a:pt x="72" y="162"/>
                    </a:lnTo>
                    <a:lnTo>
                      <a:pt x="72" y="162"/>
                    </a:lnTo>
                    <a:lnTo>
                      <a:pt x="72" y="162"/>
                    </a:lnTo>
                    <a:lnTo>
                      <a:pt x="84" y="162"/>
                    </a:lnTo>
                    <a:lnTo>
                      <a:pt x="72" y="162"/>
                    </a:lnTo>
                    <a:lnTo>
                      <a:pt x="72" y="162"/>
                    </a:lnTo>
                    <a:lnTo>
                      <a:pt x="72" y="168"/>
                    </a:lnTo>
                    <a:lnTo>
                      <a:pt x="78" y="168"/>
                    </a:lnTo>
                    <a:lnTo>
                      <a:pt x="90" y="16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55" name="Freeform 425">
                <a:extLst>
                  <a:ext uri="{FF2B5EF4-FFF2-40B4-BE49-F238E27FC236}">
                    <a16:creationId xmlns:a16="http://schemas.microsoft.com/office/drawing/2014/main" id="{1E622C31-47C3-4EDD-88CE-7B3C1598DDF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380" y="1258"/>
                <a:ext cx="24" cy="12"/>
              </a:xfrm>
              <a:custGeom>
                <a:avLst/>
                <a:gdLst>
                  <a:gd name="T0" fmla="*/ 24 w 24"/>
                  <a:gd name="T1" fmla="*/ 6 h 12"/>
                  <a:gd name="T2" fmla="*/ 6 w 24"/>
                  <a:gd name="T3" fmla="*/ 0 h 12"/>
                  <a:gd name="T4" fmla="*/ 0 w 24"/>
                  <a:gd name="T5" fmla="*/ 6 h 12"/>
                  <a:gd name="T6" fmla="*/ 0 w 24"/>
                  <a:gd name="T7" fmla="*/ 6 h 12"/>
                  <a:gd name="T8" fmla="*/ 0 w 24"/>
                  <a:gd name="T9" fmla="*/ 6 h 12"/>
                  <a:gd name="T10" fmla="*/ 0 w 24"/>
                  <a:gd name="T11" fmla="*/ 12 h 12"/>
                  <a:gd name="T12" fmla="*/ 6 w 24"/>
                  <a:gd name="T13" fmla="*/ 12 h 12"/>
                  <a:gd name="T14" fmla="*/ 6 w 24"/>
                  <a:gd name="T15" fmla="*/ 12 h 12"/>
                  <a:gd name="T16" fmla="*/ 24 w 24"/>
                  <a:gd name="T1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" h="12">
                    <a:moveTo>
                      <a:pt x="24" y="6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24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56" name="Freeform 426">
                <a:extLst>
                  <a:ext uri="{FF2B5EF4-FFF2-40B4-BE49-F238E27FC236}">
                    <a16:creationId xmlns:a16="http://schemas.microsoft.com/office/drawing/2014/main" id="{6FC02226-7358-428B-96E0-08045FA5882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07" y="1300"/>
                <a:ext cx="90" cy="36"/>
              </a:xfrm>
              <a:custGeom>
                <a:avLst/>
                <a:gdLst>
                  <a:gd name="T0" fmla="*/ 72 w 90"/>
                  <a:gd name="T1" fmla="*/ 0 h 36"/>
                  <a:gd name="T2" fmla="*/ 72 w 90"/>
                  <a:gd name="T3" fmla="*/ 0 h 36"/>
                  <a:gd name="T4" fmla="*/ 60 w 90"/>
                  <a:gd name="T5" fmla="*/ 6 h 36"/>
                  <a:gd name="T6" fmla="*/ 54 w 90"/>
                  <a:gd name="T7" fmla="*/ 6 h 36"/>
                  <a:gd name="T8" fmla="*/ 54 w 90"/>
                  <a:gd name="T9" fmla="*/ 6 h 36"/>
                  <a:gd name="T10" fmla="*/ 54 w 90"/>
                  <a:gd name="T11" fmla="*/ 6 h 36"/>
                  <a:gd name="T12" fmla="*/ 48 w 90"/>
                  <a:gd name="T13" fmla="*/ 6 h 36"/>
                  <a:gd name="T14" fmla="*/ 42 w 90"/>
                  <a:gd name="T15" fmla="*/ 6 h 36"/>
                  <a:gd name="T16" fmla="*/ 36 w 90"/>
                  <a:gd name="T17" fmla="*/ 6 h 36"/>
                  <a:gd name="T18" fmla="*/ 36 w 90"/>
                  <a:gd name="T19" fmla="*/ 12 h 36"/>
                  <a:gd name="T20" fmla="*/ 30 w 90"/>
                  <a:gd name="T21" fmla="*/ 12 h 36"/>
                  <a:gd name="T22" fmla="*/ 24 w 90"/>
                  <a:gd name="T23" fmla="*/ 12 h 36"/>
                  <a:gd name="T24" fmla="*/ 30 w 90"/>
                  <a:gd name="T25" fmla="*/ 6 h 36"/>
                  <a:gd name="T26" fmla="*/ 18 w 90"/>
                  <a:gd name="T27" fmla="*/ 0 h 36"/>
                  <a:gd name="T28" fmla="*/ 18 w 90"/>
                  <a:gd name="T29" fmla="*/ 6 h 36"/>
                  <a:gd name="T30" fmla="*/ 18 w 90"/>
                  <a:gd name="T31" fmla="*/ 6 h 36"/>
                  <a:gd name="T32" fmla="*/ 12 w 90"/>
                  <a:gd name="T33" fmla="*/ 6 h 36"/>
                  <a:gd name="T34" fmla="*/ 12 w 90"/>
                  <a:gd name="T35" fmla="*/ 6 h 36"/>
                  <a:gd name="T36" fmla="*/ 12 w 90"/>
                  <a:gd name="T37" fmla="*/ 6 h 36"/>
                  <a:gd name="T38" fmla="*/ 12 w 90"/>
                  <a:gd name="T39" fmla="*/ 6 h 36"/>
                  <a:gd name="T40" fmla="*/ 12 w 90"/>
                  <a:gd name="T41" fmla="*/ 6 h 36"/>
                  <a:gd name="T42" fmla="*/ 6 w 90"/>
                  <a:gd name="T43" fmla="*/ 6 h 36"/>
                  <a:gd name="T44" fmla="*/ 6 w 90"/>
                  <a:gd name="T45" fmla="*/ 12 h 36"/>
                  <a:gd name="T46" fmla="*/ 0 w 90"/>
                  <a:gd name="T47" fmla="*/ 12 h 36"/>
                  <a:gd name="T48" fmla="*/ 18 w 90"/>
                  <a:gd name="T49" fmla="*/ 12 h 36"/>
                  <a:gd name="T50" fmla="*/ 18 w 90"/>
                  <a:gd name="T51" fmla="*/ 12 h 36"/>
                  <a:gd name="T52" fmla="*/ 18 w 90"/>
                  <a:gd name="T53" fmla="*/ 18 h 36"/>
                  <a:gd name="T54" fmla="*/ 6 w 90"/>
                  <a:gd name="T55" fmla="*/ 18 h 36"/>
                  <a:gd name="T56" fmla="*/ 18 w 90"/>
                  <a:gd name="T57" fmla="*/ 18 h 36"/>
                  <a:gd name="T58" fmla="*/ 18 w 90"/>
                  <a:gd name="T59" fmla="*/ 24 h 36"/>
                  <a:gd name="T60" fmla="*/ 18 w 90"/>
                  <a:gd name="T61" fmla="*/ 24 h 36"/>
                  <a:gd name="T62" fmla="*/ 24 w 90"/>
                  <a:gd name="T63" fmla="*/ 24 h 36"/>
                  <a:gd name="T64" fmla="*/ 18 w 90"/>
                  <a:gd name="T65" fmla="*/ 24 h 36"/>
                  <a:gd name="T66" fmla="*/ 12 w 90"/>
                  <a:gd name="T67" fmla="*/ 30 h 36"/>
                  <a:gd name="T68" fmla="*/ 18 w 90"/>
                  <a:gd name="T69" fmla="*/ 30 h 36"/>
                  <a:gd name="T70" fmla="*/ 30 w 90"/>
                  <a:gd name="T71" fmla="*/ 30 h 36"/>
                  <a:gd name="T72" fmla="*/ 48 w 90"/>
                  <a:gd name="T73" fmla="*/ 36 h 36"/>
                  <a:gd name="T74" fmla="*/ 66 w 90"/>
                  <a:gd name="T75" fmla="*/ 30 h 36"/>
                  <a:gd name="T76" fmla="*/ 78 w 90"/>
                  <a:gd name="T77" fmla="*/ 24 h 36"/>
                  <a:gd name="T78" fmla="*/ 84 w 90"/>
                  <a:gd name="T79" fmla="*/ 18 h 36"/>
                  <a:gd name="T80" fmla="*/ 90 w 90"/>
                  <a:gd name="T81" fmla="*/ 18 h 36"/>
                  <a:gd name="T82" fmla="*/ 90 w 90"/>
                  <a:gd name="T83" fmla="*/ 18 h 36"/>
                  <a:gd name="T84" fmla="*/ 84 w 90"/>
                  <a:gd name="T85" fmla="*/ 12 h 36"/>
                  <a:gd name="T86" fmla="*/ 90 w 90"/>
                  <a:gd name="T87" fmla="*/ 12 h 36"/>
                  <a:gd name="T88" fmla="*/ 90 w 90"/>
                  <a:gd name="T89" fmla="*/ 12 h 36"/>
                  <a:gd name="T90" fmla="*/ 84 w 90"/>
                  <a:gd name="T91" fmla="*/ 12 h 36"/>
                  <a:gd name="T92" fmla="*/ 84 w 90"/>
                  <a:gd name="T93" fmla="*/ 12 h 36"/>
                  <a:gd name="T94" fmla="*/ 84 w 90"/>
                  <a:gd name="T95" fmla="*/ 6 h 36"/>
                  <a:gd name="T96" fmla="*/ 78 w 90"/>
                  <a:gd name="T97" fmla="*/ 6 h 36"/>
                  <a:gd name="T98" fmla="*/ 84 w 90"/>
                  <a:gd name="T99" fmla="*/ 0 h 36"/>
                  <a:gd name="T100" fmla="*/ 78 w 90"/>
                  <a:gd name="T101" fmla="*/ 0 h 36"/>
                  <a:gd name="T102" fmla="*/ 72 w 90"/>
                  <a:gd name="T10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0" h="36">
                    <a:moveTo>
                      <a:pt x="72" y="0"/>
                    </a:moveTo>
                    <a:lnTo>
                      <a:pt x="72" y="0"/>
                    </a:lnTo>
                    <a:lnTo>
                      <a:pt x="60" y="6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54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36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18" y="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6" y="6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8" y="18"/>
                    </a:lnTo>
                    <a:lnTo>
                      <a:pt x="6" y="18"/>
                    </a:lnTo>
                    <a:lnTo>
                      <a:pt x="18" y="18"/>
                    </a:lnTo>
                    <a:lnTo>
                      <a:pt x="18" y="24"/>
                    </a:lnTo>
                    <a:lnTo>
                      <a:pt x="18" y="24"/>
                    </a:lnTo>
                    <a:lnTo>
                      <a:pt x="24" y="24"/>
                    </a:lnTo>
                    <a:lnTo>
                      <a:pt x="18" y="24"/>
                    </a:lnTo>
                    <a:lnTo>
                      <a:pt x="12" y="30"/>
                    </a:lnTo>
                    <a:lnTo>
                      <a:pt x="18" y="30"/>
                    </a:lnTo>
                    <a:lnTo>
                      <a:pt x="30" y="30"/>
                    </a:lnTo>
                    <a:lnTo>
                      <a:pt x="48" y="36"/>
                    </a:lnTo>
                    <a:lnTo>
                      <a:pt x="66" y="30"/>
                    </a:lnTo>
                    <a:lnTo>
                      <a:pt x="78" y="24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84" y="12"/>
                    </a:lnTo>
                    <a:lnTo>
                      <a:pt x="90" y="12"/>
                    </a:lnTo>
                    <a:lnTo>
                      <a:pt x="90" y="12"/>
                    </a:lnTo>
                    <a:lnTo>
                      <a:pt x="84" y="12"/>
                    </a:lnTo>
                    <a:lnTo>
                      <a:pt x="84" y="12"/>
                    </a:lnTo>
                    <a:lnTo>
                      <a:pt x="84" y="6"/>
                    </a:lnTo>
                    <a:lnTo>
                      <a:pt x="78" y="6"/>
                    </a:lnTo>
                    <a:lnTo>
                      <a:pt x="84" y="0"/>
                    </a:lnTo>
                    <a:lnTo>
                      <a:pt x="78" y="0"/>
                    </a:lnTo>
                    <a:lnTo>
                      <a:pt x="7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57" name="Freeform 427">
                <a:extLst>
                  <a:ext uri="{FF2B5EF4-FFF2-40B4-BE49-F238E27FC236}">
                    <a16:creationId xmlns:a16="http://schemas.microsoft.com/office/drawing/2014/main" id="{A30ACE9B-5349-4F07-8F0F-66997A94009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5" y="1425"/>
                <a:ext cx="36" cy="48"/>
              </a:xfrm>
              <a:custGeom>
                <a:avLst/>
                <a:gdLst>
                  <a:gd name="T0" fmla="*/ 36 w 36"/>
                  <a:gd name="T1" fmla="*/ 30 h 48"/>
                  <a:gd name="T2" fmla="*/ 36 w 36"/>
                  <a:gd name="T3" fmla="*/ 24 h 48"/>
                  <a:gd name="T4" fmla="*/ 36 w 36"/>
                  <a:gd name="T5" fmla="*/ 12 h 48"/>
                  <a:gd name="T6" fmla="*/ 30 w 36"/>
                  <a:gd name="T7" fmla="*/ 12 h 48"/>
                  <a:gd name="T8" fmla="*/ 30 w 36"/>
                  <a:gd name="T9" fmla="*/ 12 h 48"/>
                  <a:gd name="T10" fmla="*/ 24 w 36"/>
                  <a:gd name="T11" fmla="*/ 12 h 48"/>
                  <a:gd name="T12" fmla="*/ 30 w 36"/>
                  <a:gd name="T13" fmla="*/ 6 h 48"/>
                  <a:gd name="T14" fmla="*/ 30 w 36"/>
                  <a:gd name="T15" fmla="*/ 0 h 48"/>
                  <a:gd name="T16" fmla="*/ 30 w 36"/>
                  <a:gd name="T17" fmla="*/ 0 h 48"/>
                  <a:gd name="T18" fmla="*/ 24 w 36"/>
                  <a:gd name="T19" fmla="*/ 0 h 48"/>
                  <a:gd name="T20" fmla="*/ 18 w 36"/>
                  <a:gd name="T21" fmla="*/ 6 h 48"/>
                  <a:gd name="T22" fmla="*/ 18 w 36"/>
                  <a:gd name="T23" fmla="*/ 6 h 48"/>
                  <a:gd name="T24" fmla="*/ 18 w 36"/>
                  <a:gd name="T25" fmla="*/ 12 h 48"/>
                  <a:gd name="T26" fmla="*/ 6 w 36"/>
                  <a:gd name="T27" fmla="*/ 12 h 48"/>
                  <a:gd name="T28" fmla="*/ 6 w 36"/>
                  <a:gd name="T29" fmla="*/ 18 h 48"/>
                  <a:gd name="T30" fmla="*/ 0 w 36"/>
                  <a:gd name="T31" fmla="*/ 18 h 48"/>
                  <a:gd name="T32" fmla="*/ 12 w 36"/>
                  <a:gd name="T33" fmla="*/ 24 h 48"/>
                  <a:gd name="T34" fmla="*/ 6 w 36"/>
                  <a:gd name="T35" fmla="*/ 30 h 48"/>
                  <a:gd name="T36" fmla="*/ 12 w 36"/>
                  <a:gd name="T37" fmla="*/ 30 h 48"/>
                  <a:gd name="T38" fmla="*/ 6 w 36"/>
                  <a:gd name="T39" fmla="*/ 36 h 48"/>
                  <a:gd name="T40" fmla="*/ 0 w 36"/>
                  <a:gd name="T41" fmla="*/ 36 h 48"/>
                  <a:gd name="T42" fmla="*/ 0 w 36"/>
                  <a:gd name="T43" fmla="*/ 36 h 48"/>
                  <a:gd name="T44" fmla="*/ 0 w 36"/>
                  <a:gd name="T45" fmla="*/ 42 h 48"/>
                  <a:gd name="T46" fmla="*/ 6 w 36"/>
                  <a:gd name="T47" fmla="*/ 42 h 48"/>
                  <a:gd name="T48" fmla="*/ 0 w 36"/>
                  <a:gd name="T49" fmla="*/ 42 h 48"/>
                  <a:gd name="T50" fmla="*/ 6 w 36"/>
                  <a:gd name="T51" fmla="*/ 42 h 48"/>
                  <a:gd name="T52" fmla="*/ 6 w 36"/>
                  <a:gd name="T53" fmla="*/ 48 h 48"/>
                  <a:gd name="T54" fmla="*/ 18 w 36"/>
                  <a:gd name="T55" fmla="*/ 42 h 48"/>
                  <a:gd name="T56" fmla="*/ 24 w 36"/>
                  <a:gd name="T57" fmla="*/ 42 h 48"/>
                  <a:gd name="T58" fmla="*/ 36 w 36"/>
                  <a:gd name="T59" fmla="*/ 36 h 48"/>
                  <a:gd name="T60" fmla="*/ 36 w 36"/>
                  <a:gd name="T61" fmla="*/ 3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6" h="48">
                    <a:moveTo>
                      <a:pt x="36" y="30"/>
                    </a:moveTo>
                    <a:lnTo>
                      <a:pt x="36" y="24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12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0" y="18"/>
                    </a:lnTo>
                    <a:lnTo>
                      <a:pt x="12" y="24"/>
                    </a:lnTo>
                    <a:lnTo>
                      <a:pt x="6" y="30"/>
                    </a:lnTo>
                    <a:lnTo>
                      <a:pt x="12" y="30"/>
                    </a:lnTo>
                    <a:lnTo>
                      <a:pt x="6" y="36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6" y="42"/>
                    </a:lnTo>
                    <a:lnTo>
                      <a:pt x="0" y="42"/>
                    </a:lnTo>
                    <a:lnTo>
                      <a:pt x="6" y="42"/>
                    </a:lnTo>
                    <a:lnTo>
                      <a:pt x="6" y="48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36" y="36"/>
                    </a:lnTo>
                    <a:lnTo>
                      <a:pt x="36" y="3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58" name="Freeform 428">
                <a:extLst>
                  <a:ext uri="{FF2B5EF4-FFF2-40B4-BE49-F238E27FC236}">
                    <a16:creationId xmlns:a16="http://schemas.microsoft.com/office/drawing/2014/main" id="{C6FFD256-6187-4A5C-B774-9D8A1DA9993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57" y="1389"/>
                <a:ext cx="72" cy="96"/>
              </a:xfrm>
              <a:custGeom>
                <a:avLst/>
                <a:gdLst>
                  <a:gd name="T0" fmla="*/ 6 w 72"/>
                  <a:gd name="T1" fmla="*/ 30 h 96"/>
                  <a:gd name="T2" fmla="*/ 12 w 72"/>
                  <a:gd name="T3" fmla="*/ 30 h 96"/>
                  <a:gd name="T4" fmla="*/ 6 w 72"/>
                  <a:gd name="T5" fmla="*/ 36 h 96"/>
                  <a:gd name="T6" fmla="*/ 12 w 72"/>
                  <a:gd name="T7" fmla="*/ 42 h 96"/>
                  <a:gd name="T8" fmla="*/ 24 w 72"/>
                  <a:gd name="T9" fmla="*/ 42 h 96"/>
                  <a:gd name="T10" fmla="*/ 24 w 72"/>
                  <a:gd name="T11" fmla="*/ 60 h 96"/>
                  <a:gd name="T12" fmla="*/ 12 w 72"/>
                  <a:gd name="T13" fmla="*/ 66 h 96"/>
                  <a:gd name="T14" fmla="*/ 18 w 72"/>
                  <a:gd name="T15" fmla="*/ 66 h 96"/>
                  <a:gd name="T16" fmla="*/ 6 w 72"/>
                  <a:gd name="T17" fmla="*/ 78 h 96"/>
                  <a:gd name="T18" fmla="*/ 18 w 72"/>
                  <a:gd name="T19" fmla="*/ 84 h 96"/>
                  <a:gd name="T20" fmla="*/ 24 w 72"/>
                  <a:gd name="T21" fmla="*/ 84 h 96"/>
                  <a:gd name="T22" fmla="*/ 6 w 72"/>
                  <a:gd name="T23" fmla="*/ 90 h 96"/>
                  <a:gd name="T24" fmla="*/ 6 w 72"/>
                  <a:gd name="T25" fmla="*/ 96 h 96"/>
                  <a:gd name="T26" fmla="*/ 18 w 72"/>
                  <a:gd name="T27" fmla="*/ 96 h 96"/>
                  <a:gd name="T28" fmla="*/ 30 w 72"/>
                  <a:gd name="T29" fmla="*/ 90 h 96"/>
                  <a:gd name="T30" fmla="*/ 54 w 72"/>
                  <a:gd name="T31" fmla="*/ 90 h 96"/>
                  <a:gd name="T32" fmla="*/ 60 w 72"/>
                  <a:gd name="T33" fmla="*/ 84 h 96"/>
                  <a:gd name="T34" fmla="*/ 72 w 72"/>
                  <a:gd name="T35" fmla="*/ 72 h 96"/>
                  <a:gd name="T36" fmla="*/ 54 w 72"/>
                  <a:gd name="T37" fmla="*/ 66 h 96"/>
                  <a:gd name="T38" fmla="*/ 48 w 72"/>
                  <a:gd name="T39" fmla="*/ 54 h 96"/>
                  <a:gd name="T40" fmla="*/ 54 w 72"/>
                  <a:gd name="T41" fmla="*/ 54 h 96"/>
                  <a:gd name="T42" fmla="*/ 36 w 72"/>
                  <a:gd name="T43" fmla="*/ 30 h 96"/>
                  <a:gd name="T44" fmla="*/ 30 w 72"/>
                  <a:gd name="T45" fmla="*/ 24 h 96"/>
                  <a:gd name="T46" fmla="*/ 30 w 72"/>
                  <a:gd name="T47" fmla="*/ 24 h 96"/>
                  <a:gd name="T48" fmla="*/ 18 w 72"/>
                  <a:gd name="T49" fmla="*/ 12 h 96"/>
                  <a:gd name="T50" fmla="*/ 18 w 72"/>
                  <a:gd name="T51" fmla="*/ 6 h 96"/>
                  <a:gd name="T52" fmla="*/ 12 w 72"/>
                  <a:gd name="T53" fmla="*/ 0 h 96"/>
                  <a:gd name="T54" fmla="*/ 6 w 72"/>
                  <a:gd name="T55" fmla="*/ 6 h 96"/>
                  <a:gd name="T56" fmla="*/ 6 w 72"/>
                  <a:gd name="T57" fmla="*/ 12 h 96"/>
                  <a:gd name="T58" fmla="*/ 6 w 72"/>
                  <a:gd name="T59" fmla="*/ 12 h 96"/>
                  <a:gd name="T60" fmla="*/ 0 w 72"/>
                  <a:gd name="T61" fmla="*/ 18 h 96"/>
                  <a:gd name="T62" fmla="*/ 6 w 72"/>
                  <a:gd name="T63" fmla="*/ 18 h 96"/>
                  <a:gd name="T64" fmla="*/ 0 w 72"/>
                  <a:gd name="T65" fmla="*/ 3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2" h="96">
                    <a:moveTo>
                      <a:pt x="0" y="36"/>
                    </a:moveTo>
                    <a:lnTo>
                      <a:pt x="6" y="30"/>
                    </a:lnTo>
                    <a:lnTo>
                      <a:pt x="6" y="30"/>
                    </a:lnTo>
                    <a:lnTo>
                      <a:pt x="12" y="30"/>
                    </a:lnTo>
                    <a:lnTo>
                      <a:pt x="12" y="30"/>
                    </a:lnTo>
                    <a:lnTo>
                      <a:pt x="6" y="36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24" y="48"/>
                    </a:lnTo>
                    <a:lnTo>
                      <a:pt x="24" y="60"/>
                    </a:lnTo>
                    <a:lnTo>
                      <a:pt x="24" y="60"/>
                    </a:lnTo>
                    <a:lnTo>
                      <a:pt x="12" y="66"/>
                    </a:lnTo>
                    <a:lnTo>
                      <a:pt x="12" y="66"/>
                    </a:lnTo>
                    <a:lnTo>
                      <a:pt x="18" y="66"/>
                    </a:lnTo>
                    <a:lnTo>
                      <a:pt x="6" y="78"/>
                    </a:lnTo>
                    <a:lnTo>
                      <a:pt x="6" y="78"/>
                    </a:lnTo>
                    <a:lnTo>
                      <a:pt x="18" y="78"/>
                    </a:lnTo>
                    <a:lnTo>
                      <a:pt x="18" y="84"/>
                    </a:lnTo>
                    <a:lnTo>
                      <a:pt x="30" y="78"/>
                    </a:lnTo>
                    <a:lnTo>
                      <a:pt x="24" y="84"/>
                    </a:lnTo>
                    <a:lnTo>
                      <a:pt x="18" y="84"/>
                    </a:lnTo>
                    <a:lnTo>
                      <a:pt x="6" y="90"/>
                    </a:lnTo>
                    <a:lnTo>
                      <a:pt x="0" y="96"/>
                    </a:lnTo>
                    <a:lnTo>
                      <a:pt x="6" y="96"/>
                    </a:lnTo>
                    <a:lnTo>
                      <a:pt x="6" y="96"/>
                    </a:lnTo>
                    <a:lnTo>
                      <a:pt x="18" y="96"/>
                    </a:lnTo>
                    <a:lnTo>
                      <a:pt x="24" y="90"/>
                    </a:lnTo>
                    <a:lnTo>
                      <a:pt x="30" y="90"/>
                    </a:lnTo>
                    <a:lnTo>
                      <a:pt x="42" y="90"/>
                    </a:lnTo>
                    <a:lnTo>
                      <a:pt x="54" y="90"/>
                    </a:lnTo>
                    <a:lnTo>
                      <a:pt x="66" y="84"/>
                    </a:lnTo>
                    <a:lnTo>
                      <a:pt x="60" y="84"/>
                    </a:lnTo>
                    <a:lnTo>
                      <a:pt x="60" y="78"/>
                    </a:lnTo>
                    <a:lnTo>
                      <a:pt x="72" y="72"/>
                    </a:lnTo>
                    <a:lnTo>
                      <a:pt x="66" y="66"/>
                    </a:lnTo>
                    <a:lnTo>
                      <a:pt x="54" y="66"/>
                    </a:lnTo>
                    <a:lnTo>
                      <a:pt x="60" y="60"/>
                    </a:lnTo>
                    <a:lnTo>
                      <a:pt x="48" y="54"/>
                    </a:lnTo>
                    <a:lnTo>
                      <a:pt x="54" y="54"/>
                    </a:lnTo>
                    <a:lnTo>
                      <a:pt x="54" y="54"/>
                    </a:lnTo>
                    <a:lnTo>
                      <a:pt x="42" y="48"/>
                    </a:lnTo>
                    <a:lnTo>
                      <a:pt x="36" y="30"/>
                    </a:lnTo>
                    <a:lnTo>
                      <a:pt x="24" y="30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30" y="24"/>
                    </a:lnTo>
                    <a:lnTo>
                      <a:pt x="36" y="12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8" y="6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59" name="Freeform 429">
                <a:extLst>
                  <a:ext uri="{FF2B5EF4-FFF2-40B4-BE49-F238E27FC236}">
                    <a16:creationId xmlns:a16="http://schemas.microsoft.com/office/drawing/2014/main" id="{9AEF5A9E-4A63-40E8-B5D6-7B2D5F4CFB63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39" y="1425"/>
                <a:ext cx="18" cy="12"/>
              </a:xfrm>
              <a:custGeom>
                <a:avLst/>
                <a:gdLst>
                  <a:gd name="T0" fmla="*/ 18 w 18"/>
                  <a:gd name="T1" fmla="*/ 12 h 12"/>
                  <a:gd name="T2" fmla="*/ 18 w 18"/>
                  <a:gd name="T3" fmla="*/ 6 h 12"/>
                  <a:gd name="T4" fmla="*/ 12 w 18"/>
                  <a:gd name="T5" fmla="*/ 0 h 12"/>
                  <a:gd name="T6" fmla="*/ 6 w 18"/>
                  <a:gd name="T7" fmla="*/ 6 h 12"/>
                  <a:gd name="T8" fmla="*/ 0 w 18"/>
                  <a:gd name="T9" fmla="*/ 12 h 12"/>
                  <a:gd name="T10" fmla="*/ 6 w 18"/>
                  <a:gd name="T11" fmla="*/ 12 h 12"/>
                  <a:gd name="T12" fmla="*/ 6 w 18"/>
                  <a:gd name="T13" fmla="*/ 12 h 12"/>
                  <a:gd name="T14" fmla="*/ 12 w 18"/>
                  <a:gd name="T15" fmla="*/ 12 h 12"/>
                  <a:gd name="T16" fmla="*/ 18 w 18"/>
                  <a:gd name="T1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2">
                    <a:moveTo>
                      <a:pt x="18" y="12"/>
                    </a:moveTo>
                    <a:lnTo>
                      <a:pt x="18" y="6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8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60" name="Freeform 430">
                <a:extLst>
                  <a:ext uri="{FF2B5EF4-FFF2-40B4-BE49-F238E27FC236}">
                    <a16:creationId xmlns:a16="http://schemas.microsoft.com/office/drawing/2014/main" id="{847700D9-E2A9-4B9D-BE37-A4000CEF550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51" y="1401"/>
                <a:ext cx="12" cy="6"/>
              </a:xfrm>
              <a:custGeom>
                <a:avLst/>
                <a:gdLst>
                  <a:gd name="T0" fmla="*/ 6 w 12"/>
                  <a:gd name="T1" fmla="*/ 0 h 6"/>
                  <a:gd name="T2" fmla="*/ 0 w 12"/>
                  <a:gd name="T3" fmla="*/ 0 h 6"/>
                  <a:gd name="T4" fmla="*/ 0 w 12"/>
                  <a:gd name="T5" fmla="*/ 0 h 6"/>
                  <a:gd name="T6" fmla="*/ 6 w 12"/>
                  <a:gd name="T7" fmla="*/ 6 h 6"/>
                  <a:gd name="T8" fmla="*/ 12 w 12"/>
                  <a:gd name="T9" fmla="*/ 0 h 6"/>
                  <a:gd name="T10" fmla="*/ 6 w 1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">
                    <a:moveTo>
                      <a:pt x="6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61" name="Freeform 431">
                <a:extLst>
                  <a:ext uri="{FF2B5EF4-FFF2-40B4-BE49-F238E27FC236}">
                    <a16:creationId xmlns:a16="http://schemas.microsoft.com/office/drawing/2014/main" id="{B84B15AF-99C8-40E7-9BAF-67D7A7D142B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51" y="1389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6 w 6"/>
                  <a:gd name="T3" fmla="*/ 0 h 6"/>
                  <a:gd name="T4" fmla="*/ 0 w 6"/>
                  <a:gd name="T5" fmla="*/ 6 h 6"/>
                  <a:gd name="T6" fmla="*/ 0 w 6"/>
                  <a:gd name="T7" fmla="*/ 6 h 6"/>
                  <a:gd name="T8" fmla="*/ 6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6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62" name="Freeform 432">
                <a:extLst>
                  <a:ext uri="{FF2B5EF4-FFF2-40B4-BE49-F238E27FC236}">
                    <a16:creationId xmlns:a16="http://schemas.microsoft.com/office/drawing/2014/main" id="{6C7E338E-1ED5-4300-B45C-6764E240BF32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99" y="1366"/>
                <a:ext cx="1" cy="6"/>
              </a:xfrm>
              <a:custGeom>
                <a:avLst/>
                <a:gdLst>
                  <a:gd name="T0" fmla="*/ 0 h 6"/>
                  <a:gd name="T1" fmla="*/ 0 h 6"/>
                  <a:gd name="T2" fmla="*/ 6 h 6"/>
                  <a:gd name="T3" fmla="*/ 6 h 6"/>
                  <a:gd name="T4" fmla="*/ 0 h 6"/>
                  <a:gd name="T5" fmla="*/ 0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63" name="Rectangle 433">
                <a:extLst>
                  <a:ext uri="{FF2B5EF4-FFF2-40B4-BE49-F238E27FC236}">
                    <a16:creationId xmlns:a16="http://schemas.microsoft.com/office/drawing/2014/main" id="{4BFE7C5C-3F84-4BEB-9BDC-ABC6B4083A49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757" y="1413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64" name="Rectangle 434">
                <a:extLst>
                  <a:ext uri="{FF2B5EF4-FFF2-40B4-BE49-F238E27FC236}">
                    <a16:creationId xmlns:a16="http://schemas.microsoft.com/office/drawing/2014/main" id="{65090170-19D2-4B8C-96A8-DC51A7E04BF2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769" y="1449"/>
                <a:ext cx="6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65" name="Freeform 435">
                <a:extLst>
                  <a:ext uri="{FF2B5EF4-FFF2-40B4-BE49-F238E27FC236}">
                    <a16:creationId xmlns:a16="http://schemas.microsoft.com/office/drawing/2014/main" id="{DAB3A4E2-0A64-416B-BE59-0BB27478E3B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23" y="1581"/>
                <a:ext cx="6" cy="1"/>
              </a:xfrm>
              <a:custGeom>
                <a:avLst/>
                <a:gdLst>
                  <a:gd name="T0" fmla="*/ 6 w 6"/>
                  <a:gd name="T1" fmla="*/ 0 w 6"/>
                  <a:gd name="T2" fmla="*/ 6 w 6"/>
                  <a:gd name="T3" fmla="*/ 6 w 6"/>
                  <a:gd name="T4" fmla="*/ 6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6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66" name="Freeform 436">
                <a:extLst>
                  <a:ext uri="{FF2B5EF4-FFF2-40B4-BE49-F238E27FC236}">
                    <a16:creationId xmlns:a16="http://schemas.microsoft.com/office/drawing/2014/main" id="{D47A1A29-69C7-4657-A6AD-BDEA0FCA6F8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547" y="1635"/>
                <a:ext cx="6" cy="1"/>
              </a:xfrm>
              <a:custGeom>
                <a:avLst/>
                <a:gdLst>
                  <a:gd name="T0" fmla="*/ 0 w 6"/>
                  <a:gd name="T1" fmla="*/ 0 w 6"/>
                  <a:gd name="T2" fmla="*/ 6 w 6"/>
                  <a:gd name="T3" fmla="*/ 0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6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67" name="Rectangle 437">
                <a:extLst>
                  <a:ext uri="{FF2B5EF4-FFF2-40B4-BE49-F238E27FC236}">
                    <a16:creationId xmlns:a16="http://schemas.microsoft.com/office/drawing/2014/main" id="{C0CA8C48-5829-495F-B70E-6F64D20D3EB8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523" y="1629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68" name="Freeform 438">
                <a:extLst>
                  <a:ext uri="{FF2B5EF4-FFF2-40B4-BE49-F238E27FC236}">
                    <a16:creationId xmlns:a16="http://schemas.microsoft.com/office/drawing/2014/main" id="{681BADB3-3AB9-4A8A-8FD4-F9600A29E4BC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535" y="1623"/>
                <a:ext cx="1" cy="6"/>
              </a:xfrm>
              <a:custGeom>
                <a:avLst/>
                <a:gdLst>
                  <a:gd name="T0" fmla="*/ 6 h 6"/>
                  <a:gd name="T1" fmla="*/ 6 h 6"/>
                  <a:gd name="T2" fmla="*/ 0 h 6"/>
                  <a:gd name="T3" fmla="*/ 6 h 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6">
                    <a:moveTo>
                      <a:pt x="0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69" name="Rectangle 439">
                <a:extLst>
                  <a:ext uri="{FF2B5EF4-FFF2-40B4-BE49-F238E27FC236}">
                    <a16:creationId xmlns:a16="http://schemas.microsoft.com/office/drawing/2014/main" id="{A88BD70C-07AD-45FF-837E-96E0EE37B5C5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2134" y="1707"/>
                <a:ext cx="1" cy="1"/>
              </a:xfrm>
              <a:prstGeom prst="rect">
                <a:avLst/>
              </a:prstGeom>
              <a:grpFill/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70" name="Freeform 440">
                <a:extLst>
                  <a:ext uri="{FF2B5EF4-FFF2-40B4-BE49-F238E27FC236}">
                    <a16:creationId xmlns:a16="http://schemas.microsoft.com/office/drawing/2014/main" id="{5ACBB8B4-9521-4200-B6AA-0AB3A39D24D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15" y="1587"/>
                <a:ext cx="30" cy="60"/>
              </a:xfrm>
              <a:custGeom>
                <a:avLst/>
                <a:gdLst>
                  <a:gd name="T0" fmla="*/ 12 w 30"/>
                  <a:gd name="T1" fmla="*/ 0 h 60"/>
                  <a:gd name="T2" fmla="*/ 6 w 30"/>
                  <a:gd name="T3" fmla="*/ 0 h 60"/>
                  <a:gd name="T4" fmla="*/ 6 w 30"/>
                  <a:gd name="T5" fmla="*/ 12 h 60"/>
                  <a:gd name="T6" fmla="*/ 6 w 30"/>
                  <a:gd name="T7" fmla="*/ 24 h 60"/>
                  <a:gd name="T8" fmla="*/ 0 w 30"/>
                  <a:gd name="T9" fmla="*/ 30 h 60"/>
                  <a:gd name="T10" fmla="*/ 0 w 30"/>
                  <a:gd name="T11" fmla="*/ 42 h 60"/>
                  <a:gd name="T12" fmla="*/ 6 w 30"/>
                  <a:gd name="T13" fmla="*/ 42 h 60"/>
                  <a:gd name="T14" fmla="*/ 6 w 30"/>
                  <a:gd name="T15" fmla="*/ 42 h 60"/>
                  <a:gd name="T16" fmla="*/ 6 w 30"/>
                  <a:gd name="T17" fmla="*/ 60 h 60"/>
                  <a:gd name="T18" fmla="*/ 18 w 30"/>
                  <a:gd name="T19" fmla="*/ 60 h 60"/>
                  <a:gd name="T20" fmla="*/ 18 w 30"/>
                  <a:gd name="T21" fmla="*/ 54 h 60"/>
                  <a:gd name="T22" fmla="*/ 24 w 30"/>
                  <a:gd name="T23" fmla="*/ 48 h 60"/>
                  <a:gd name="T24" fmla="*/ 24 w 30"/>
                  <a:gd name="T25" fmla="*/ 42 h 60"/>
                  <a:gd name="T26" fmla="*/ 24 w 30"/>
                  <a:gd name="T27" fmla="*/ 36 h 60"/>
                  <a:gd name="T28" fmla="*/ 18 w 30"/>
                  <a:gd name="T29" fmla="*/ 30 h 60"/>
                  <a:gd name="T30" fmla="*/ 24 w 30"/>
                  <a:gd name="T31" fmla="*/ 24 h 60"/>
                  <a:gd name="T32" fmla="*/ 30 w 30"/>
                  <a:gd name="T33" fmla="*/ 12 h 60"/>
                  <a:gd name="T34" fmla="*/ 30 w 30"/>
                  <a:gd name="T35" fmla="*/ 6 h 60"/>
                  <a:gd name="T36" fmla="*/ 30 w 30"/>
                  <a:gd name="T37" fmla="*/ 0 h 60"/>
                  <a:gd name="T38" fmla="*/ 18 w 30"/>
                  <a:gd name="T39" fmla="*/ 0 h 60"/>
                  <a:gd name="T40" fmla="*/ 12 w 30"/>
                  <a:gd name="T4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" h="60">
                    <a:moveTo>
                      <a:pt x="12" y="0"/>
                    </a:moveTo>
                    <a:lnTo>
                      <a:pt x="6" y="0"/>
                    </a:lnTo>
                    <a:lnTo>
                      <a:pt x="6" y="12"/>
                    </a:lnTo>
                    <a:lnTo>
                      <a:pt x="6" y="24"/>
                    </a:lnTo>
                    <a:lnTo>
                      <a:pt x="0" y="30"/>
                    </a:lnTo>
                    <a:lnTo>
                      <a:pt x="0" y="42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6" y="60"/>
                    </a:lnTo>
                    <a:lnTo>
                      <a:pt x="18" y="60"/>
                    </a:lnTo>
                    <a:lnTo>
                      <a:pt x="18" y="54"/>
                    </a:lnTo>
                    <a:lnTo>
                      <a:pt x="24" y="48"/>
                    </a:lnTo>
                    <a:lnTo>
                      <a:pt x="24" y="42"/>
                    </a:lnTo>
                    <a:lnTo>
                      <a:pt x="24" y="36"/>
                    </a:lnTo>
                    <a:lnTo>
                      <a:pt x="18" y="30"/>
                    </a:lnTo>
                    <a:lnTo>
                      <a:pt x="24" y="24"/>
                    </a:lnTo>
                    <a:lnTo>
                      <a:pt x="30" y="12"/>
                    </a:lnTo>
                    <a:lnTo>
                      <a:pt x="30" y="6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71" name="Freeform 441">
                <a:extLst>
                  <a:ext uri="{FF2B5EF4-FFF2-40B4-BE49-F238E27FC236}">
                    <a16:creationId xmlns:a16="http://schemas.microsoft.com/office/drawing/2014/main" id="{F30B6C12-15B5-4E79-916F-3B3CDDFE418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721" y="1563"/>
                <a:ext cx="120" cy="96"/>
              </a:xfrm>
              <a:custGeom>
                <a:avLst/>
                <a:gdLst>
                  <a:gd name="T0" fmla="*/ 24 w 120"/>
                  <a:gd name="T1" fmla="*/ 24 h 96"/>
                  <a:gd name="T2" fmla="*/ 12 w 120"/>
                  <a:gd name="T3" fmla="*/ 24 h 96"/>
                  <a:gd name="T4" fmla="*/ 6 w 120"/>
                  <a:gd name="T5" fmla="*/ 24 h 96"/>
                  <a:gd name="T6" fmla="*/ 0 w 120"/>
                  <a:gd name="T7" fmla="*/ 24 h 96"/>
                  <a:gd name="T8" fmla="*/ 0 w 120"/>
                  <a:gd name="T9" fmla="*/ 18 h 96"/>
                  <a:gd name="T10" fmla="*/ 0 w 120"/>
                  <a:gd name="T11" fmla="*/ 18 h 96"/>
                  <a:gd name="T12" fmla="*/ 0 w 120"/>
                  <a:gd name="T13" fmla="*/ 18 h 96"/>
                  <a:gd name="T14" fmla="*/ 0 w 120"/>
                  <a:gd name="T15" fmla="*/ 12 h 96"/>
                  <a:gd name="T16" fmla="*/ 0 w 120"/>
                  <a:gd name="T17" fmla="*/ 6 h 96"/>
                  <a:gd name="T18" fmla="*/ 12 w 120"/>
                  <a:gd name="T19" fmla="*/ 0 h 96"/>
                  <a:gd name="T20" fmla="*/ 30 w 120"/>
                  <a:gd name="T21" fmla="*/ 0 h 96"/>
                  <a:gd name="T22" fmla="*/ 36 w 120"/>
                  <a:gd name="T23" fmla="*/ 6 h 96"/>
                  <a:gd name="T24" fmla="*/ 48 w 120"/>
                  <a:gd name="T25" fmla="*/ 6 h 96"/>
                  <a:gd name="T26" fmla="*/ 60 w 120"/>
                  <a:gd name="T27" fmla="*/ 6 h 96"/>
                  <a:gd name="T28" fmla="*/ 72 w 120"/>
                  <a:gd name="T29" fmla="*/ 6 h 96"/>
                  <a:gd name="T30" fmla="*/ 78 w 120"/>
                  <a:gd name="T31" fmla="*/ 6 h 96"/>
                  <a:gd name="T32" fmla="*/ 102 w 120"/>
                  <a:gd name="T33" fmla="*/ 18 h 96"/>
                  <a:gd name="T34" fmla="*/ 108 w 120"/>
                  <a:gd name="T35" fmla="*/ 18 h 96"/>
                  <a:gd name="T36" fmla="*/ 108 w 120"/>
                  <a:gd name="T37" fmla="*/ 18 h 96"/>
                  <a:gd name="T38" fmla="*/ 120 w 120"/>
                  <a:gd name="T39" fmla="*/ 18 h 96"/>
                  <a:gd name="T40" fmla="*/ 120 w 120"/>
                  <a:gd name="T41" fmla="*/ 24 h 96"/>
                  <a:gd name="T42" fmla="*/ 108 w 120"/>
                  <a:gd name="T43" fmla="*/ 30 h 96"/>
                  <a:gd name="T44" fmla="*/ 96 w 120"/>
                  <a:gd name="T45" fmla="*/ 36 h 96"/>
                  <a:gd name="T46" fmla="*/ 90 w 120"/>
                  <a:gd name="T47" fmla="*/ 48 h 96"/>
                  <a:gd name="T48" fmla="*/ 84 w 120"/>
                  <a:gd name="T49" fmla="*/ 54 h 96"/>
                  <a:gd name="T50" fmla="*/ 90 w 120"/>
                  <a:gd name="T51" fmla="*/ 66 h 96"/>
                  <a:gd name="T52" fmla="*/ 84 w 120"/>
                  <a:gd name="T53" fmla="*/ 72 h 96"/>
                  <a:gd name="T54" fmla="*/ 78 w 120"/>
                  <a:gd name="T55" fmla="*/ 78 h 96"/>
                  <a:gd name="T56" fmla="*/ 72 w 120"/>
                  <a:gd name="T57" fmla="*/ 84 h 96"/>
                  <a:gd name="T58" fmla="*/ 66 w 120"/>
                  <a:gd name="T59" fmla="*/ 84 h 96"/>
                  <a:gd name="T60" fmla="*/ 54 w 120"/>
                  <a:gd name="T61" fmla="*/ 90 h 96"/>
                  <a:gd name="T62" fmla="*/ 42 w 120"/>
                  <a:gd name="T63" fmla="*/ 90 h 96"/>
                  <a:gd name="T64" fmla="*/ 36 w 120"/>
                  <a:gd name="T65" fmla="*/ 96 h 96"/>
                  <a:gd name="T66" fmla="*/ 30 w 120"/>
                  <a:gd name="T67" fmla="*/ 96 h 96"/>
                  <a:gd name="T68" fmla="*/ 24 w 120"/>
                  <a:gd name="T69" fmla="*/ 84 h 96"/>
                  <a:gd name="T70" fmla="*/ 18 w 120"/>
                  <a:gd name="T71" fmla="*/ 84 h 96"/>
                  <a:gd name="T72" fmla="*/ 12 w 120"/>
                  <a:gd name="T73" fmla="*/ 84 h 96"/>
                  <a:gd name="T74" fmla="*/ 12 w 120"/>
                  <a:gd name="T75" fmla="*/ 78 h 96"/>
                  <a:gd name="T76" fmla="*/ 18 w 120"/>
                  <a:gd name="T77" fmla="*/ 72 h 96"/>
                  <a:gd name="T78" fmla="*/ 18 w 120"/>
                  <a:gd name="T79" fmla="*/ 66 h 96"/>
                  <a:gd name="T80" fmla="*/ 18 w 120"/>
                  <a:gd name="T81" fmla="*/ 60 h 96"/>
                  <a:gd name="T82" fmla="*/ 12 w 120"/>
                  <a:gd name="T83" fmla="*/ 54 h 96"/>
                  <a:gd name="T84" fmla="*/ 18 w 120"/>
                  <a:gd name="T85" fmla="*/ 48 h 96"/>
                  <a:gd name="T86" fmla="*/ 24 w 120"/>
                  <a:gd name="T87" fmla="*/ 36 h 96"/>
                  <a:gd name="T88" fmla="*/ 24 w 120"/>
                  <a:gd name="T89" fmla="*/ 30 h 96"/>
                  <a:gd name="T90" fmla="*/ 24 w 120"/>
                  <a:gd name="T91" fmla="*/ 2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20" h="96">
                    <a:moveTo>
                      <a:pt x="24" y="24"/>
                    </a:moveTo>
                    <a:lnTo>
                      <a:pt x="12" y="24"/>
                    </a:lnTo>
                    <a:lnTo>
                      <a:pt x="6" y="24"/>
                    </a:lnTo>
                    <a:lnTo>
                      <a:pt x="0" y="2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36" y="6"/>
                    </a:lnTo>
                    <a:lnTo>
                      <a:pt x="48" y="6"/>
                    </a:lnTo>
                    <a:lnTo>
                      <a:pt x="60" y="6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102" y="18"/>
                    </a:lnTo>
                    <a:lnTo>
                      <a:pt x="108" y="18"/>
                    </a:lnTo>
                    <a:lnTo>
                      <a:pt x="108" y="18"/>
                    </a:lnTo>
                    <a:lnTo>
                      <a:pt x="120" y="18"/>
                    </a:lnTo>
                    <a:lnTo>
                      <a:pt x="120" y="24"/>
                    </a:lnTo>
                    <a:lnTo>
                      <a:pt x="108" y="30"/>
                    </a:lnTo>
                    <a:lnTo>
                      <a:pt x="96" y="36"/>
                    </a:lnTo>
                    <a:lnTo>
                      <a:pt x="90" y="48"/>
                    </a:lnTo>
                    <a:lnTo>
                      <a:pt x="84" y="54"/>
                    </a:lnTo>
                    <a:lnTo>
                      <a:pt x="90" y="66"/>
                    </a:lnTo>
                    <a:lnTo>
                      <a:pt x="84" y="72"/>
                    </a:lnTo>
                    <a:lnTo>
                      <a:pt x="78" y="78"/>
                    </a:lnTo>
                    <a:lnTo>
                      <a:pt x="72" y="84"/>
                    </a:lnTo>
                    <a:lnTo>
                      <a:pt x="66" y="84"/>
                    </a:lnTo>
                    <a:lnTo>
                      <a:pt x="54" y="90"/>
                    </a:lnTo>
                    <a:lnTo>
                      <a:pt x="42" y="90"/>
                    </a:lnTo>
                    <a:lnTo>
                      <a:pt x="36" y="96"/>
                    </a:lnTo>
                    <a:lnTo>
                      <a:pt x="30" y="96"/>
                    </a:lnTo>
                    <a:lnTo>
                      <a:pt x="24" y="84"/>
                    </a:lnTo>
                    <a:lnTo>
                      <a:pt x="18" y="84"/>
                    </a:lnTo>
                    <a:lnTo>
                      <a:pt x="12" y="84"/>
                    </a:lnTo>
                    <a:lnTo>
                      <a:pt x="12" y="78"/>
                    </a:lnTo>
                    <a:lnTo>
                      <a:pt x="18" y="72"/>
                    </a:lnTo>
                    <a:lnTo>
                      <a:pt x="18" y="66"/>
                    </a:lnTo>
                    <a:lnTo>
                      <a:pt x="18" y="60"/>
                    </a:lnTo>
                    <a:lnTo>
                      <a:pt x="12" y="54"/>
                    </a:lnTo>
                    <a:lnTo>
                      <a:pt x="18" y="48"/>
                    </a:lnTo>
                    <a:lnTo>
                      <a:pt x="24" y="36"/>
                    </a:lnTo>
                    <a:lnTo>
                      <a:pt x="24" y="30"/>
                    </a:lnTo>
                    <a:lnTo>
                      <a:pt x="24" y="2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72" name="Freeform 442">
                <a:extLst>
                  <a:ext uri="{FF2B5EF4-FFF2-40B4-BE49-F238E27FC236}">
                    <a16:creationId xmlns:a16="http://schemas.microsoft.com/office/drawing/2014/main" id="{87AC959A-F806-4D09-93AE-F98B24DA2A0A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835" y="1611"/>
                <a:ext cx="12" cy="6"/>
              </a:xfrm>
              <a:custGeom>
                <a:avLst/>
                <a:gdLst>
                  <a:gd name="T0" fmla="*/ 12 w 12"/>
                  <a:gd name="T1" fmla="*/ 0 h 6"/>
                  <a:gd name="T2" fmla="*/ 6 w 12"/>
                  <a:gd name="T3" fmla="*/ 6 h 6"/>
                  <a:gd name="T4" fmla="*/ 0 w 12"/>
                  <a:gd name="T5" fmla="*/ 0 h 6"/>
                  <a:gd name="T6" fmla="*/ 6 w 12"/>
                  <a:gd name="T7" fmla="*/ 0 h 6"/>
                  <a:gd name="T8" fmla="*/ 12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2" y="0"/>
                    </a:move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73" name="Freeform 443">
                <a:extLst>
                  <a:ext uri="{FF2B5EF4-FFF2-40B4-BE49-F238E27FC236}">
                    <a16:creationId xmlns:a16="http://schemas.microsoft.com/office/drawing/2014/main" id="{20C3DAF9-E59B-4DED-BFC1-0580E53C03E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559" y="1497"/>
                <a:ext cx="593" cy="294"/>
              </a:xfrm>
              <a:custGeom>
                <a:avLst/>
                <a:gdLst>
                  <a:gd name="T0" fmla="*/ 587 w 593"/>
                  <a:gd name="T1" fmla="*/ 24 h 294"/>
                  <a:gd name="T2" fmla="*/ 557 w 593"/>
                  <a:gd name="T3" fmla="*/ 48 h 294"/>
                  <a:gd name="T4" fmla="*/ 491 w 593"/>
                  <a:gd name="T5" fmla="*/ 66 h 294"/>
                  <a:gd name="T6" fmla="*/ 443 w 593"/>
                  <a:gd name="T7" fmla="*/ 84 h 294"/>
                  <a:gd name="T8" fmla="*/ 437 w 593"/>
                  <a:gd name="T9" fmla="*/ 66 h 294"/>
                  <a:gd name="T10" fmla="*/ 431 w 593"/>
                  <a:gd name="T11" fmla="*/ 36 h 294"/>
                  <a:gd name="T12" fmla="*/ 401 w 593"/>
                  <a:gd name="T13" fmla="*/ 12 h 294"/>
                  <a:gd name="T14" fmla="*/ 347 w 593"/>
                  <a:gd name="T15" fmla="*/ 6 h 294"/>
                  <a:gd name="T16" fmla="*/ 293 w 593"/>
                  <a:gd name="T17" fmla="*/ 0 h 294"/>
                  <a:gd name="T18" fmla="*/ 210 w 593"/>
                  <a:gd name="T19" fmla="*/ 0 h 294"/>
                  <a:gd name="T20" fmla="*/ 126 w 593"/>
                  <a:gd name="T21" fmla="*/ 0 h 294"/>
                  <a:gd name="T22" fmla="*/ 72 w 593"/>
                  <a:gd name="T23" fmla="*/ 24 h 294"/>
                  <a:gd name="T24" fmla="*/ 60 w 593"/>
                  <a:gd name="T25" fmla="*/ 24 h 294"/>
                  <a:gd name="T26" fmla="*/ 48 w 593"/>
                  <a:gd name="T27" fmla="*/ 24 h 294"/>
                  <a:gd name="T28" fmla="*/ 42 w 593"/>
                  <a:gd name="T29" fmla="*/ 36 h 294"/>
                  <a:gd name="T30" fmla="*/ 18 w 593"/>
                  <a:gd name="T31" fmla="*/ 78 h 294"/>
                  <a:gd name="T32" fmla="*/ 0 w 593"/>
                  <a:gd name="T33" fmla="*/ 120 h 294"/>
                  <a:gd name="T34" fmla="*/ 6 w 593"/>
                  <a:gd name="T35" fmla="*/ 138 h 294"/>
                  <a:gd name="T36" fmla="*/ 6 w 593"/>
                  <a:gd name="T37" fmla="*/ 150 h 294"/>
                  <a:gd name="T38" fmla="*/ 12 w 593"/>
                  <a:gd name="T39" fmla="*/ 180 h 294"/>
                  <a:gd name="T40" fmla="*/ 60 w 593"/>
                  <a:gd name="T41" fmla="*/ 204 h 294"/>
                  <a:gd name="T42" fmla="*/ 102 w 593"/>
                  <a:gd name="T43" fmla="*/ 222 h 294"/>
                  <a:gd name="T44" fmla="*/ 150 w 593"/>
                  <a:gd name="T45" fmla="*/ 240 h 294"/>
                  <a:gd name="T46" fmla="*/ 192 w 593"/>
                  <a:gd name="T47" fmla="*/ 252 h 294"/>
                  <a:gd name="T48" fmla="*/ 216 w 593"/>
                  <a:gd name="T49" fmla="*/ 276 h 294"/>
                  <a:gd name="T50" fmla="*/ 222 w 593"/>
                  <a:gd name="T51" fmla="*/ 264 h 294"/>
                  <a:gd name="T52" fmla="*/ 234 w 593"/>
                  <a:gd name="T53" fmla="*/ 258 h 294"/>
                  <a:gd name="T54" fmla="*/ 258 w 593"/>
                  <a:gd name="T55" fmla="*/ 240 h 294"/>
                  <a:gd name="T56" fmla="*/ 281 w 593"/>
                  <a:gd name="T57" fmla="*/ 240 h 294"/>
                  <a:gd name="T58" fmla="*/ 299 w 593"/>
                  <a:gd name="T59" fmla="*/ 240 h 294"/>
                  <a:gd name="T60" fmla="*/ 311 w 593"/>
                  <a:gd name="T61" fmla="*/ 240 h 294"/>
                  <a:gd name="T62" fmla="*/ 323 w 593"/>
                  <a:gd name="T63" fmla="*/ 234 h 294"/>
                  <a:gd name="T64" fmla="*/ 335 w 593"/>
                  <a:gd name="T65" fmla="*/ 234 h 294"/>
                  <a:gd name="T66" fmla="*/ 353 w 593"/>
                  <a:gd name="T67" fmla="*/ 234 h 294"/>
                  <a:gd name="T68" fmla="*/ 377 w 593"/>
                  <a:gd name="T69" fmla="*/ 252 h 294"/>
                  <a:gd name="T70" fmla="*/ 377 w 593"/>
                  <a:gd name="T71" fmla="*/ 270 h 294"/>
                  <a:gd name="T72" fmla="*/ 383 w 593"/>
                  <a:gd name="T73" fmla="*/ 282 h 294"/>
                  <a:gd name="T74" fmla="*/ 401 w 593"/>
                  <a:gd name="T75" fmla="*/ 276 h 294"/>
                  <a:gd name="T76" fmla="*/ 401 w 593"/>
                  <a:gd name="T77" fmla="*/ 246 h 294"/>
                  <a:gd name="T78" fmla="*/ 407 w 593"/>
                  <a:gd name="T79" fmla="*/ 216 h 294"/>
                  <a:gd name="T80" fmla="*/ 431 w 593"/>
                  <a:gd name="T81" fmla="*/ 198 h 294"/>
                  <a:gd name="T82" fmla="*/ 455 w 593"/>
                  <a:gd name="T83" fmla="*/ 174 h 294"/>
                  <a:gd name="T84" fmla="*/ 473 w 593"/>
                  <a:gd name="T85" fmla="*/ 162 h 294"/>
                  <a:gd name="T86" fmla="*/ 467 w 593"/>
                  <a:gd name="T87" fmla="*/ 162 h 294"/>
                  <a:gd name="T88" fmla="*/ 473 w 593"/>
                  <a:gd name="T89" fmla="*/ 150 h 294"/>
                  <a:gd name="T90" fmla="*/ 473 w 593"/>
                  <a:gd name="T91" fmla="*/ 144 h 294"/>
                  <a:gd name="T92" fmla="*/ 467 w 593"/>
                  <a:gd name="T93" fmla="*/ 126 h 294"/>
                  <a:gd name="T94" fmla="*/ 479 w 593"/>
                  <a:gd name="T95" fmla="*/ 120 h 294"/>
                  <a:gd name="T96" fmla="*/ 479 w 593"/>
                  <a:gd name="T97" fmla="*/ 132 h 294"/>
                  <a:gd name="T98" fmla="*/ 491 w 593"/>
                  <a:gd name="T99" fmla="*/ 132 h 294"/>
                  <a:gd name="T100" fmla="*/ 491 w 593"/>
                  <a:gd name="T101" fmla="*/ 126 h 294"/>
                  <a:gd name="T102" fmla="*/ 509 w 593"/>
                  <a:gd name="T103" fmla="*/ 102 h 294"/>
                  <a:gd name="T104" fmla="*/ 539 w 593"/>
                  <a:gd name="T105" fmla="*/ 90 h 294"/>
                  <a:gd name="T106" fmla="*/ 551 w 593"/>
                  <a:gd name="T107" fmla="*/ 90 h 294"/>
                  <a:gd name="T108" fmla="*/ 563 w 593"/>
                  <a:gd name="T109" fmla="*/ 66 h 294"/>
                  <a:gd name="T110" fmla="*/ 575 w 593"/>
                  <a:gd name="T111" fmla="*/ 60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93" h="294">
                    <a:moveTo>
                      <a:pt x="593" y="54"/>
                    </a:moveTo>
                    <a:lnTo>
                      <a:pt x="593" y="48"/>
                    </a:lnTo>
                    <a:lnTo>
                      <a:pt x="593" y="42"/>
                    </a:lnTo>
                    <a:lnTo>
                      <a:pt x="593" y="24"/>
                    </a:lnTo>
                    <a:lnTo>
                      <a:pt x="587" y="24"/>
                    </a:lnTo>
                    <a:lnTo>
                      <a:pt x="581" y="24"/>
                    </a:lnTo>
                    <a:lnTo>
                      <a:pt x="581" y="24"/>
                    </a:lnTo>
                    <a:lnTo>
                      <a:pt x="575" y="30"/>
                    </a:lnTo>
                    <a:lnTo>
                      <a:pt x="569" y="42"/>
                    </a:lnTo>
                    <a:lnTo>
                      <a:pt x="557" y="48"/>
                    </a:lnTo>
                    <a:lnTo>
                      <a:pt x="551" y="54"/>
                    </a:lnTo>
                    <a:lnTo>
                      <a:pt x="533" y="54"/>
                    </a:lnTo>
                    <a:lnTo>
                      <a:pt x="509" y="54"/>
                    </a:lnTo>
                    <a:lnTo>
                      <a:pt x="503" y="60"/>
                    </a:lnTo>
                    <a:lnTo>
                      <a:pt x="491" y="66"/>
                    </a:lnTo>
                    <a:lnTo>
                      <a:pt x="479" y="72"/>
                    </a:lnTo>
                    <a:lnTo>
                      <a:pt x="467" y="72"/>
                    </a:lnTo>
                    <a:lnTo>
                      <a:pt x="467" y="78"/>
                    </a:lnTo>
                    <a:lnTo>
                      <a:pt x="455" y="84"/>
                    </a:lnTo>
                    <a:lnTo>
                      <a:pt x="443" y="84"/>
                    </a:lnTo>
                    <a:lnTo>
                      <a:pt x="437" y="90"/>
                    </a:lnTo>
                    <a:lnTo>
                      <a:pt x="425" y="90"/>
                    </a:lnTo>
                    <a:lnTo>
                      <a:pt x="419" y="90"/>
                    </a:lnTo>
                    <a:lnTo>
                      <a:pt x="431" y="78"/>
                    </a:lnTo>
                    <a:lnTo>
                      <a:pt x="437" y="66"/>
                    </a:lnTo>
                    <a:lnTo>
                      <a:pt x="443" y="60"/>
                    </a:lnTo>
                    <a:lnTo>
                      <a:pt x="443" y="48"/>
                    </a:lnTo>
                    <a:lnTo>
                      <a:pt x="437" y="42"/>
                    </a:lnTo>
                    <a:lnTo>
                      <a:pt x="437" y="36"/>
                    </a:lnTo>
                    <a:lnTo>
                      <a:pt x="431" y="36"/>
                    </a:lnTo>
                    <a:lnTo>
                      <a:pt x="431" y="36"/>
                    </a:lnTo>
                    <a:lnTo>
                      <a:pt x="425" y="30"/>
                    </a:lnTo>
                    <a:lnTo>
                      <a:pt x="413" y="24"/>
                    </a:lnTo>
                    <a:lnTo>
                      <a:pt x="407" y="18"/>
                    </a:lnTo>
                    <a:lnTo>
                      <a:pt x="401" y="12"/>
                    </a:lnTo>
                    <a:lnTo>
                      <a:pt x="389" y="18"/>
                    </a:lnTo>
                    <a:lnTo>
                      <a:pt x="377" y="12"/>
                    </a:lnTo>
                    <a:lnTo>
                      <a:pt x="371" y="12"/>
                    </a:lnTo>
                    <a:lnTo>
                      <a:pt x="353" y="6"/>
                    </a:lnTo>
                    <a:lnTo>
                      <a:pt x="347" y="6"/>
                    </a:lnTo>
                    <a:lnTo>
                      <a:pt x="347" y="0"/>
                    </a:lnTo>
                    <a:lnTo>
                      <a:pt x="341" y="0"/>
                    </a:lnTo>
                    <a:lnTo>
                      <a:pt x="323" y="0"/>
                    </a:lnTo>
                    <a:lnTo>
                      <a:pt x="311" y="0"/>
                    </a:lnTo>
                    <a:lnTo>
                      <a:pt x="293" y="0"/>
                    </a:lnTo>
                    <a:lnTo>
                      <a:pt x="275" y="0"/>
                    </a:lnTo>
                    <a:lnTo>
                      <a:pt x="258" y="0"/>
                    </a:lnTo>
                    <a:lnTo>
                      <a:pt x="246" y="0"/>
                    </a:lnTo>
                    <a:lnTo>
                      <a:pt x="228" y="0"/>
                    </a:lnTo>
                    <a:lnTo>
                      <a:pt x="210" y="0"/>
                    </a:lnTo>
                    <a:lnTo>
                      <a:pt x="192" y="0"/>
                    </a:lnTo>
                    <a:lnTo>
                      <a:pt x="174" y="0"/>
                    </a:lnTo>
                    <a:lnTo>
                      <a:pt x="162" y="0"/>
                    </a:lnTo>
                    <a:lnTo>
                      <a:pt x="144" y="0"/>
                    </a:lnTo>
                    <a:lnTo>
                      <a:pt x="126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78" y="0"/>
                    </a:lnTo>
                    <a:lnTo>
                      <a:pt x="72" y="12"/>
                    </a:lnTo>
                    <a:lnTo>
                      <a:pt x="72" y="24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66" y="24"/>
                    </a:lnTo>
                    <a:lnTo>
                      <a:pt x="72" y="18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66" y="18"/>
                    </a:lnTo>
                    <a:lnTo>
                      <a:pt x="72" y="12"/>
                    </a:lnTo>
                    <a:lnTo>
                      <a:pt x="54" y="12"/>
                    </a:lnTo>
                    <a:lnTo>
                      <a:pt x="48" y="24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42" y="36"/>
                    </a:lnTo>
                    <a:lnTo>
                      <a:pt x="54" y="36"/>
                    </a:lnTo>
                    <a:lnTo>
                      <a:pt x="48" y="36"/>
                    </a:lnTo>
                    <a:lnTo>
                      <a:pt x="42" y="42"/>
                    </a:lnTo>
                    <a:lnTo>
                      <a:pt x="30" y="60"/>
                    </a:lnTo>
                    <a:lnTo>
                      <a:pt x="18" y="78"/>
                    </a:lnTo>
                    <a:lnTo>
                      <a:pt x="12" y="84"/>
                    </a:lnTo>
                    <a:lnTo>
                      <a:pt x="12" y="96"/>
                    </a:lnTo>
                    <a:lnTo>
                      <a:pt x="0" y="108"/>
                    </a:lnTo>
                    <a:lnTo>
                      <a:pt x="0" y="114"/>
                    </a:lnTo>
                    <a:lnTo>
                      <a:pt x="0" y="120"/>
                    </a:lnTo>
                    <a:lnTo>
                      <a:pt x="0" y="126"/>
                    </a:lnTo>
                    <a:lnTo>
                      <a:pt x="0" y="138"/>
                    </a:lnTo>
                    <a:lnTo>
                      <a:pt x="0" y="132"/>
                    </a:lnTo>
                    <a:lnTo>
                      <a:pt x="0" y="138"/>
                    </a:lnTo>
                    <a:lnTo>
                      <a:pt x="6" y="138"/>
                    </a:lnTo>
                    <a:lnTo>
                      <a:pt x="6" y="138"/>
                    </a:lnTo>
                    <a:lnTo>
                      <a:pt x="6" y="144"/>
                    </a:lnTo>
                    <a:lnTo>
                      <a:pt x="6" y="144"/>
                    </a:lnTo>
                    <a:lnTo>
                      <a:pt x="0" y="144"/>
                    </a:lnTo>
                    <a:lnTo>
                      <a:pt x="6" y="150"/>
                    </a:lnTo>
                    <a:lnTo>
                      <a:pt x="0" y="156"/>
                    </a:lnTo>
                    <a:lnTo>
                      <a:pt x="6" y="162"/>
                    </a:lnTo>
                    <a:lnTo>
                      <a:pt x="6" y="168"/>
                    </a:lnTo>
                    <a:lnTo>
                      <a:pt x="6" y="180"/>
                    </a:lnTo>
                    <a:lnTo>
                      <a:pt x="12" y="180"/>
                    </a:lnTo>
                    <a:lnTo>
                      <a:pt x="24" y="186"/>
                    </a:lnTo>
                    <a:lnTo>
                      <a:pt x="30" y="198"/>
                    </a:lnTo>
                    <a:lnTo>
                      <a:pt x="30" y="204"/>
                    </a:lnTo>
                    <a:lnTo>
                      <a:pt x="42" y="204"/>
                    </a:lnTo>
                    <a:lnTo>
                      <a:pt x="60" y="204"/>
                    </a:lnTo>
                    <a:lnTo>
                      <a:pt x="66" y="210"/>
                    </a:lnTo>
                    <a:lnTo>
                      <a:pt x="72" y="210"/>
                    </a:lnTo>
                    <a:lnTo>
                      <a:pt x="84" y="216"/>
                    </a:lnTo>
                    <a:lnTo>
                      <a:pt x="90" y="222"/>
                    </a:lnTo>
                    <a:lnTo>
                      <a:pt x="102" y="222"/>
                    </a:lnTo>
                    <a:lnTo>
                      <a:pt x="120" y="222"/>
                    </a:lnTo>
                    <a:lnTo>
                      <a:pt x="120" y="216"/>
                    </a:lnTo>
                    <a:lnTo>
                      <a:pt x="138" y="216"/>
                    </a:lnTo>
                    <a:lnTo>
                      <a:pt x="150" y="228"/>
                    </a:lnTo>
                    <a:lnTo>
                      <a:pt x="150" y="240"/>
                    </a:lnTo>
                    <a:lnTo>
                      <a:pt x="156" y="246"/>
                    </a:lnTo>
                    <a:lnTo>
                      <a:pt x="162" y="252"/>
                    </a:lnTo>
                    <a:lnTo>
                      <a:pt x="174" y="240"/>
                    </a:lnTo>
                    <a:lnTo>
                      <a:pt x="186" y="240"/>
                    </a:lnTo>
                    <a:lnTo>
                      <a:pt x="192" y="252"/>
                    </a:lnTo>
                    <a:lnTo>
                      <a:pt x="198" y="264"/>
                    </a:lnTo>
                    <a:lnTo>
                      <a:pt x="198" y="282"/>
                    </a:lnTo>
                    <a:lnTo>
                      <a:pt x="210" y="282"/>
                    </a:lnTo>
                    <a:lnTo>
                      <a:pt x="222" y="288"/>
                    </a:lnTo>
                    <a:lnTo>
                      <a:pt x="216" y="276"/>
                    </a:lnTo>
                    <a:lnTo>
                      <a:pt x="216" y="270"/>
                    </a:lnTo>
                    <a:lnTo>
                      <a:pt x="216" y="270"/>
                    </a:lnTo>
                    <a:lnTo>
                      <a:pt x="222" y="270"/>
                    </a:lnTo>
                    <a:lnTo>
                      <a:pt x="222" y="264"/>
                    </a:lnTo>
                    <a:lnTo>
                      <a:pt x="222" y="264"/>
                    </a:lnTo>
                    <a:lnTo>
                      <a:pt x="234" y="258"/>
                    </a:lnTo>
                    <a:lnTo>
                      <a:pt x="234" y="258"/>
                    </a:lnTo>
                    <a:lnTo>
                      <a:pt x="234" y="252"/>
                    </a:lnTo>
                    <a:lnTo>
                      <a:pt x="240" y="252"/>
                    </a:lnTo>
                    <a:lnTo>
                      <a:pt x="234" y="258"/>
                    </a:lnTo>
                    <a:lnTo>
                      <a:pt x="240" y="252"/>
                    </a:lnTo>
                    <a:lnTo>
                      <a:pt x="240" y="252"/>
                    </a:lnTo>
                    <a:lnTo>
                      <a:pt x="252" y="246"/>
                    </a:lnTo>
                    <a:lnTo>
                      <a:pt x="252" y="240"/>
                    </a:lnTo>
                    <a:lnTo>
                      <a:pt x="258" y="240"/>
                    </a:lnTo>
                    <a:lnTo>
                      <a:pt x="258" y="246"/>
                    </a:lnTo>
                    <a:lnTo>
                      <a:pt x="264" y="240"/>
                    </a:lnTo>
                    <a:lnTo>
                      <a:pt x="264" y="240"/>
                    </a:lnTo>
                    <a:lnTo>
                      <a:pt x="275" y="240"/>
                    </a:lnTo>
                    <a:lnTo>
                      <a:pt x="281" y="240"/>
                    </a:lnTo>
                    <a:lnTo>
                      <a:pt x="287" y="240"/>
                    </a:lnTo>
                    <a:lnTo>
                      <a:pt x="293" y="246"/>
                    </a:lnTo>
                    <a:lnTo>
                      <a:pt x="299" y="246"/>
                    </a:lnTo>
                    <a:lnTo>
                      <a:pt x="305" y="246"/>
                    </a:lnTo>
                    <a:lnTo>
                      <a:pt x="299" y="240"/>
                    </a:lnTo>
                    <a:lnTo>
                      <a:pt x="311" y="246"/>
                    </a:lnTo>
                    <a:lnTo>
                      <a:pt x="311" y="252"/>
                    </a:lnTo>
                    <a:lnTo>
                      <a:pt x="311" y="246"/>
                    </a:lnTo>
                    <a:lnTo>
                      <a:pt x="305" y="240"/>
                    </a:lnTo>
                    <a:lnTo>
                      <a:pt x="311" y="240"/>
                    </a:lnTo>
                    <a:lnTo>
                      <a:pt x="311" y="240"/>
                    </a:lnTo>
                    <a:lnTo>
                      <a:pt x="311" y="234"/>
                    </a:lnTo>
                    <a:lnTo>
                      <a:pt x="299" y="234"/>
                    </a:lnTo>
                    <a:lnTo>
                      <a:pt x="311" y="234"/>
                    </a:lnTo>
                    <a:lnTo>
                      <a:pt x="323" y="234"/>
                    </a:lnTo>
                    <a:lnTo>
                      <a:pt x="329" y="228"/>
                    </a:lnTo>
                    <a:lnTo>
                      <a:pt x="329" y="234"/>
                    </a:lnTo>
                    <a:lnTo>
                      <a:pt x="335" y="234"/>
                    </a:lnTo>
                    <a:lnTo>
                      <a:pt x="335" y="228"/>
                    </a:lnTo>
                    <a:lnTo>
                      <a:pt x="335" y="234"/>
                    </a:lnTo>
                    <a:lnTo>
                      <a:pt x="347" y="234"/>
                    </a:lnTo>
                    <a:lnTo>
                      <a:pt x="341" y="234"/>
                    </a:lnTo>
                    <a:lnTo>
                      <a:pt x="347" y="234"/>
                    </a:lnTo>
                    <a:lnTo>
                      <a:pt x="353" y="234"/>
                    </a:lnTo>
                    <a:lnTo>
                      <a:pt x="353" y="234"/>
                    </a:lnTo>
                    <a:lnTo>
                      <a:pt x="353" y="234"/>
                    </a:lnTo>
                    <a:lnTo>
                      <a:pt x="353" y="240"/>
                    </a:lnTo>
                    <a:lnTo>
                      <a:pt x="371" y="234"/>
                    </a:lnTo>
                    <a:lnTo>
                      <a:pt x="371" y="246"/>
                    </a:lnTo>
                    <a:lnTo>
                      <a:pt x="377" y="252"/>
                    </a:lnTo>
                    <a:lnTo>
                      <a:pt x="377" y="264"/>
                    </a:lnTo>
                    <a:lnTo>
                      <a:pt x="377" y="264"/>
                    </a:lnTo>
                    <a:lnTo>
                      <a:pt x="377" y="264"/>
                    </a:lnTo>
                    <a:lnTo>
                      <a:pt x="377" y="264"/>
                    </a:lnTo>
                    <a:lnTo>
                      <a:pt x="377" y="270"/>
                    </a:lnTo>
                    <a:lnTo>
                      <a:pt x="383" y="276"/>
                    </a:lnTo>
                    <a:lnTo>
                      <a:pt x="383" y="276"/>
                    </a:lnTo>
                    <a:lnTo>
                      <a:pt x="383" y="282"/>
                    </a:lnTo>
                    <a:lnTo>
                      <a:pt x="383" y="276"/>
                    </a:lnTo>
                    <a:lnTo>
                      <a:pt x="383" y="282"/>
                    </a:lnTo>
                    <a:lnTo>
                      <a:pt x="383" y="288"/>
                    </a:lnTo>
                    <a:lnTo>
                      <a:pt x="389" y="294"/>
                    </a:lnTo>
                    <a:lnTo>
                      <a:pt x="395" y="294"/>
                    </a:lnTo>
                    <a:lnTo>
                      <a:pt x="401" y="282"/>
                    </a:lnTo>
                    <a:lnTo>
                      <a:pt x="401" y="276"/>
                    </a:lnTo>
                    <a:lnTo>
                      <a:pt x="401" y="264"/>
                    </a:lnTo>
                    <a:lnTo>
                      <a:pt x="401" y="252"/>
                    </a:lnTo>
                    <a:lnTo>
                      <a:pt x="401" y="264"/>
                    </a:lnTo>
                    <a:lnTo>
                      <a:pt x="401" y="252"/>
                    </a:lnTo>
                    <a:lnTo>
                      <a:pt x="401" y="246"/>
                    </a:lnTo>
                    <a:lnTo>
                      <a:pt x="401" y="234"/>
                    </a:lnTo>
                    <a:lnTo>
                      <a:pt x="395" y="222"/>
                    </a:lnTo>
                    <a:lnTo>
                      <a:pt x="401" y="222"/>
                    </a:lnTo>
                    <a:lnTo>
                      <a:pt x="401" y="222"/>
                    </a:lnTo>
                    <a:lnTo>
                      <a:pt x="407" y="216"/>
                    </a:lnTo>
                    <a:lnTo>
                      <a:pt x="407" y="210"/>
                    </a:lnTo>
                    <a:lnTo>
                      <a:pt x="407" y="210"/>
                    </a:lnTo>
                    <a:lnTo>
                      <a:pt x="413" y="204"/>
                    </a:lnTo>
                    <a:lnTo>
                      <a:pt x="425" y="198"/>
                    </a:lnTo>
                    <a:lnTo>
                      <a:pt x="431" y="198"/>
                    </a:lnTo>
                    <a:lnTo>
                      <a:pt x="437" y="186"/>
                    </a:lnTo>
                    <a:lnTo>
                      <a:pt x="443" y="186"/>
                    </a:lnTo>
                    <a:lnTo>
                      <a:pt x="449" y="180"/>
                    </a:lnTo>
                    <a:lnTo>
                      <a:pt x="467" y="174"/>
                    </a:lnTo>
                    <a:lnTo>
                      <a:pt x="455" y="174"/>
                    </a:lnTo>
                    <a:lnTo>
                      <a:pt x="461" y="174"/>
                    </a:lnTo>
                    <a:lnTo>
                      <a:pt x="461" y="174"/>
                    </a:lnTo>
                    <a:lnTo>
                      <a:pt x="461" y="168"/>
                    </a:lnTo>
                    <a:lnTo>
                      <a:pt x="467" y="168"/>
                    </a:lnTo>
                    <a:lnTo>
                      <a:pt x="473" y="162"/>
                    </a:lnTo>
                    <a:lnTo>
                      <a:pt x="467" y="168"/>
                    </a:lnTo>
                    <a:lnTo>
                      <a:pt x="467" y="162"/>
                    </a:lnTo>
                    <a:lnTo>
                      <a:pt x="461" y="162"/>
                    </a:lnTo>
                    <a:lnTo>
                      <a:pt x="461" y="162"/>
                    </a:lnTo>
                    <a:lnTo>
                      <a:pt x="467" y="162"/>
                    </a:lnTo>
                    <a:lnTo>
                      <a:pt x="473" y="162"/>
                    </a:lnTo>
                    <a:lnTo>
                      <a:pt x="473" y="162"/>
                    </a:lnTo>
                    <a:lnTo>
                      <a:pt x="473" y="156"/>
                    </a:lnTo>
                    <a:lnTo>
                      <a:pt x="473" y="168"/>
                    </a:lnTo>
                    <a:lnTo>
                      <a:pt x="473" y="150"/>
                    </a:lnTo>
                    <a:lnTo>
                      <a:pt x="467" y="150"/>
                    </a:lnTo>
                    <a:lnTo>
                      <a:pt x="467" y="144"/>
                    </a:lnTo>
                    <a:lnTo>
                      <a:pt x="473" y="150"/>
                    </a:lnTo>
                    <a:lnTo>
                      <a:pt x="467" y="144"/>
                    </a:lnTo>
                    <a:lnTo>
                      <a:pt x="473" y="144"/>
                    </a:lnTo>
                    <a:lnTo>
                      <a:pt x="467" y="138"/>
                    </a:lnTo>
                    <a:lnTo>
                      <a:pt x="473" y="138"/>
                    </a:lnTo>
                    <a:lnTo>
                      <a:pt x="467" y="132"/>
                    </a:lnTo>
                    <a:lnTo>
                      <a:pt x="467" y="132"/>
                    </a:lnTo>
                    <a:lnTo>
                      <a:pt x="467" y="126"/>
                    </a:lnTo>
                    <a:lnTo>
                      <a:pt x="467" y="132"/>
                    </a:lnTo>
                    <a:lnTo>
                      <a:pt x="473" y="138"/>
                    </a:lnTo>
                    <a:lnTo>
                      <a:pt x="473" y="132"/>
                    </a:lnTo>
                    <a:lnTo>
                      <a:pt x="473" y="132"/>
                    </a:lnTo>
                    <a:lnTo>
                      <a:pt x="479" y="120"/>
                    </a:lnTo>
                    <a:lnTo>
                      <a:pt x="485" y="120"/>
                    </a:lnTo>
                    <a:lnTo>
                      <a:pt x="479" y="126"/>
                    </a:lnTo>
                    <a:lnTo>
                      <a:pt x="479" y="132"/>
                    </a:lnTo>
                    <a:lnTo>
                      <a:pt x="479" y="132"/>
                    </a:lnTo>
                    <a:lnTo>
                      <a:pt x="479" y="132"/>
                    </a:lnTo>
                    <a:lnTo>
                      <a:pt x="479" y="138"/>
                    </a:lnTo>
                    <a:lnTo>
                      <a:pt x="479" y="138"/>
                    </a:lnTo>
                    <a:lnTo>
                      <a:pt x="479" y="144"/>
                    </a:lnTo>
                    <a:lnTo>
                      <a:pt x="473" y="144"/>
                    </a:lnTo>
                    <a:lnTo>
                      <a:pt x="491" y="132"/>
                    </a:lnTo>
                    <a:lnTo>
                      <a:pt x="485" y="120"/>
                    </a:lnTo>
                    <a:lnTo>
                      <a:pt x="491" y="114"/>
                    </a:lnTo>
                    <a:lnTo>
                      <a:pt x="491" y="120"/>
                    </a:lnTo>
                    <a:lnTo>
                      <a:pt x="491" y="126"/>
                    </a:lnTo>
                    <a:lnTo>
                      <a:pt x="491" y="126"/>
                    </a:lnTo>
                    <a:lnTo>
                      <a:pt x="503" y="114"/>
                    </a:lnTo>
                    <a:lnTo>
                      <a:pt x="503" y="114"/>
                    </a:lnTo>
                    <a:lnTo>
                      <a:pt x="503" y="108"/>
                    </a:lnTo>
                    <a:lnTo>
                      <a:pt x="509" y="96"/>
                    </a:lnTo>
                    <a:lnTo>
                      <a:pt x="509" y="102"/>
                    </a:lnTo>
                    <a:lnTo>
                      <a:pt x="515" y="102"/>
                    </a:lnTo>
                    <a:lnTo>
                      <a:pt x="527" y="96"/>
                    </a:lnTo>
                    <a:lnTo>
                      <a:pt x="533" y="96"/>
                    </a:lnTo>
                    <a:lnTo>
                      <a:pt x="539" y="90"/>
                    </a:lnTo>
                    <a:lnTo>
                      <a:pt x="539" y="90"/>
                    </a:lnTo>
                    <a:lnTo>
                      <a:pt x="539" y="96"/>
                    </a:lnTo>
                    <a:lnTo>
                      <a:pt x="545" y="96"/>
                    </a:lnTo>
                    <a:lnTo>
                      <a:pt x="545" y="96"/>
                    </a:lnTo>
                    <a:lnTo>
                      <a:pt x="551" y="90"/>
                    </a:lnTo>
                    <a:lnTo>
                      <a:pt x="551" y="90"/>
                    </a:lnTo>
                    <a:lnTo>
                      <a:pt x="551" y="90"/>
                    </a:lnTo>
                    <a:lnTo>
                      <a:pt x="545" y="90"/>
                    </a:lnTo>
                    <a:lnTo>
                      <a:pt x="545" y="84"/>
                    </a:lnTo>
                    <a:lnTo>
                      <a:pt x="545" y="78"/>
                    </a:lnTo>
                    <a:lnTo>
                      <a:pt x="563" y="66"/>
                    </a:lnTo>
                    <a:lnTo>
                      <a:pt x="563" y="66"/>
                    </a:lnTo>
                    <a:lnTo>
                      <a:pt x="563" y="66"/>
                    </a:lnTo>
                    <a:lnTo>
                      <a:pt x="575" y="60"/>
                    </a:lnTo>
                    <a:lnTo>
                      <a:pt x="575" y="60"/>
                    </a:lnTo>
                    <a:lnTo>
                      <a:pt x="575" y="60"/>
                    </a:lnTo>
                    <a:lnTo>
                      <a:pt x="581" y="60"/>
                    </a:lnTo>
                    <a:lnTo>
                      <a:pt x="593" y="54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200" kern="0" dirty="0">
                  <a:solidFill>
                    <a:srgbClr val="FF0000"/>
                  </a:solidFill>
                  <a:cs typeface="Arial" charset="0"/>
                </a:endParaRPr>
              </a:p>
            </p:txBody>
          </p:sp>
          <p:sp>
            <p:nvSpPr>
              <p:cNvPr id="974" name="Freeform 444">
                <a:extLst>
                  <a:ext uri="{FF2B5EF4-FFF2-40B4-BE49-F238E27FC236}">
                    <a16:creationId xmlns:a16="http://schemas.microsoft.com/office/drawing/2014/main" id="{076D2EFE-B1C0-4BCB-87A4-B12A915F2A18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319" y="1252"/>
                <a:ext cx="378" cy="179"/>
              </a:xfrm>
              <a:custGeom>
                <a:avLst/>
                <a:gdLst>
                  <a:gd name="T0" fmla="*/ 306 w 378"/>
                  <a:gd name="T1" fmla="*/ 155 h 179"/>
                  <a:gd name="T2" fmla="*/ 294 w 378"/>
                  <a:gd name="T3" fmla="*/ 125 h 179"/>
                  <a:gd name="T4" fmla="*/ 276 w 378"/>
                  <a:gd name="T5" fmla="*/ 120 h 179"/>
                  <a:gd name="T6" fmla="*/ 288 w 378"/>
                  <a:gd name="T7" fmla="*/ 90 h 179"/>
                  <a:gd name="T8" fmla="*/ 348 w 378"/>
                  <a:gd name="T9" fmla="*/ 42 h 179"/>
                  <a:gd name="T10" fmla="*/ 342 w 378"/>
                  <a:gd name="T11" fmla="*/ 6 h 179"/>
                  <a:gd name="T12" fmla="*/ 294 w 378"/>
                  <a:gd name="T13" fmla="*/ 0 h 179"/>
                  <a:gd name="T14" fmla="*/ 282 w 378"/>
                  <a:gd name="T15" fmla="*/ 0 h 179"/>
                  <a:gd name="T16" fmla="*/ 240 w 378"/>
                  <a:gd name="T17" fmla="*/ 6 h 179"/>
                  <a:gd name="T18" fmla="*/ 222 w 378"/>
                  <a:gd name="T19" fmla="*/ 6 h 179"/>
                  <a:gd name="T20" fmla="*/ 156 w 378"/>
                  <a:gd name="T21" fmla="*/ 30 h 179"/>
                  <a:gd name="T22" fmla="*/ 168 w 378"/>
                  <a:gd name="T23" fmla="*/ 48 h 179"/>
                  <a:gd name="T24" fmla="*/ 162 w 378"/>
                  <a:gd name="T25" fmla="*/ 48 h 179"/>
                  <a:gd name="T26" fmla="*/ 150 w 378"/>
                  <a:gd name="T27" fmla="*/ 48 h 179"/>
                  <a:gd name="T28" fmla="*/ 108 w 378"/>
                  <a:gd name="T29" fmla="*/ 60 h 179"/>
                  <a:gd name="T30" fmla="*/ 150 w 378"/>
                  <a:gd name="T31" fmla="*/ 66 h 179"/>
                  <a:gd name="T32" fmla="*/ 120 w 378"/>
                  <a:gd name="T33" fmla="*/ 84 h 179"/>
                  <a:gd name="T34" fmla="*/ 84 w 378"/>
                  <a:gd name="T35" fmla="*/ 90 h 179"/>
                  <a:gd name="T36" fmla="*/ 66 w 378"/>
                  <a:gd name="T37" fmla="*/ 102 h 179"/>
                  <a:gd name="T38" fmla="*/ 72 w 378"/>
                  <a:gd name="T39" fmla="*/ 102 h 179"/>
                  <a:gd name="T40" fmla="*/ 72 w 378"/>
                  <a:gd name="T41" fmla="*/ 108 h 179"/>
                  <a:gd name="T42" fmla="*/ 54 w 378"/>
                  <a:gd name="T43" fmla="*/ 114 h 179"/>
                  <a:gd name="T44" fmla="*/ 72 w 378"/>
                  <a:gd name="T45" fmla="*/ 120 h 179"/>
                  <a:gd name="T46" fmla="*/ 78 w 378"/>
                  <a:gd name="T47" fmla="*/ 131 h 179"/>
                  <a:gd name="T48" fmla="*/ 96 w 378"/>
                  <a:gd name="T49" fmla="*/ 131 h 179"/>
                  <a:gd name="T50" fmla="*/ 90 w 378"/>
                  <a:gd name="T51" fmla="*/ 143 h 179"/>
                  <a:gd name="T52" fmla="*/ 78 w 378"/>
                  <a:gd name="T53" fmla="*/ 149 h 179"/>
                  <a:gd name="T54" fmla="*/ 36 w 378"/>
                  <a:gd name="T55" fmla="*/ 167 h 179"/>
                  <a:gd name="T56" fmla="*/ 0 w 378"/>
                  <a:gd name="T57" fmla="*/ 179 h 179"/>
                  <a:gd name="T58" fmla="*/ 6 w 378"/>
                  <a:gd name="T59" fmla="*/ 179 h 179"/>
                  <a:gd name="T60" fmla="*/ 36 w 378"/>
                  <a:gd name="T61" fmla="*/ 167 h 179"/>
                  <a:gd name="T62" fmla="*/ 54 w 378"/>
                  <a:gd name="T63" fmla="*/ 167 h 179"/>
                  <a:gd name="T64" fmla="*/ 138 w 378"/>
                  <a:gd name="T65" fmla="*/ 131 h 179"/>
                  <a:gd name="T66" fmla="*/ 156 w 378"/>
                  <a:gd name="T67" fmla="*/ 120 h 179"/>
                  <a:gd name="T68" fmla="*/ 198 w 378"/>
                  <a:gd name="T69" fmla="*/ 108 h 179"/>
                  <a:gd name="T70" fmla="*/ 162 w 378"/>
                  <a:gd name="T71" fmla="*/ 125 h 179"/>
                  <a:gd name="T72" fmla="*/ 174 w 378"/>
                  <a:gd name="T73" fmla="*/ 125 h 179"/>
                  <a:gd name="T74" fmla="*/ 180 w 378"/>
                  <a:gd name="T75" fmla="*/ 120 h 179"/>
                  <a:gd name="T76" fmla="*/ 204 w 378"/>
                  <a:gd name="T77" fmla="*/ 114 h 179"/>
                  <a:gd name="T78" fmla="*/ 204 w 378"/>
                  <a:gd name="T79" fmla="*/ 108 h 179"/>
                  <a:gd name="T80" fmla="*/ 210 w 378"/>
                  <a:gd name="T81" fmla="*/ 108 h 179"/>
                  <a:gd name="T82" fmla="*/ 222 w 378"/>
                  <a:gd name="T83" fmla="*/ 114 h 179"/>
                  <a:gd name="T84" fmla="*/ 222 w 378"/>
                  <a:gd name="T85" fmla="*/ 114 h 179"/>
                  <a:gd name="T86" fmla="*/ 246 w 378"/>
                  <a:gd name="T87" fmla="*/ 120 h 179"/>
                  <a:gd name="T88" fmla="*/ 276 w 378"/>
                  <a:gd name="T89" fmla="*/ 120 h 179"/>
                  <a:gd name="T90" fmla="*/ 270 w 378"/>
                  <a:gd name="T91" fmla="*/ 131 h 179"/>
                  <a:gd name="T92" fmla="*/ 288 w 378"/>
                  <a:gd name="T93" fmla="*/ 131 h 179"/>
                  <a:gd name="T94" fmla="*/ 288 w 378"/>
                  <a:gd name="T95" fmla="*/ 137 h 179"/>
                  <a:gd name="T96" fmla="*/ 300 w 378"/>
                  <a:gd name="T97" fmla="*/ 143 h 179"/>
                  <a:gd name="T98" fmla="*/ 306 w 378"/>
                  <a:gd name="T99" fmla="*/ 143 h 179"/>
                  <a:gd name="T100" fmla="*/ 300 w 378"/>
                  <a:gd name="T101" fmla="*/ 149 h 179"/>
                  <a:gd name="T102" fmla="*/ 300 w 378"/>
                  <a:gd name="T103" fmla="*/ 161 h 179"/>
                  <a:gd name="T104" fmla="*/ 306 w 378"/>
                  <a:gd name="T105" fmla="*/ 161 h 179"/>
                  <a:gd name="T106" fmla="*/ 300 w 378"/>
                  <a:gd name="T107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8" h="179">
                    <a:moveTo>
                      <a:pt x="306" y="173"/>
                    </a:moveTo>
                    <a:lnTo>
                      <a:pt x="312" y="167"/>
                    </a:lnTo>
                    <a:lnTo>
                      <a:pt x="306" y="161"/>
                    </a:lnTo>
                    <a:lnTo>
                      <a:pt x="306" y="155"/>
                    </a:lnTo>
                    <a:lnTo>
                      <a:pt x="306" y="143"/>
                    </a:lnTo>
                    <a:lnTo>
                      <a:pt x="306" y="131"/>
                    </a:lnTo>
                    <a:lnTo>
                      <a:pt x="306" y="120"/>
                    </a:lnTo>
                    <a:lnTo>
                      <a:pt x="294" y="125"/>
                    </a:lnTo>
                    <a:lnTo>
                      <a:pt x="288" y="131"/>
                    </a:lnTo>
                    <a:lnTo>
                      <a:pt x="276" y="131"/>
                    </a:lnTo>
                    <a:lnTo>
                      <a:pt x="276" y="120"/>
                    </a:lnTo>
                    <a:lnTo>
                      <a:pt x="276" y="120"/>
                    </a:lnTo>
                    <a:lnTo>
                      <a:pt x="282" y="114"/>
                    </a:lnTo>
                    <a:lnTo>
                      <a:pt x="264" y="114"/>
                    </a:lnTo>
                    <a:lnTo>
                      <a:pt x="276" y="102"/>
                    </a:lnTo>
                    <a:lnTo>
                      <a:pt x="288" y="90"/>
                    </a:lnTo>
                    <a:lnTo>
                      <a:pt x="306" y="78"/>
                    </a:lnTo>
                    <a:lnTo>
                      <a:pt x="318" y="66"/>
                    </a:lnTo>
                    <a:lnTo>
                      <a:pt x="336" y="54"/>
                    </a:lnTo>
                    <a:lnTo>
                      <a:pt x="348" y="42"/>
                    </a:lnTo>
                    <a:lnTo>
                      <a:pt x="366" y="30"/>
                    </a:lnTo>
                    <a:lnTo>
                      <a:pt x="378" y="12"/>
                    </a:lnTo>
                    <a:lnTo>
                      <a:pt x="360" y="12"/>
                    </a:lnTo>
                    <a:lnTo>
                      <a:pt x="342" y="6"/>
                    </a:lnTo>
                    <a:lnTo>
                      <a:pt x="324" y="6"/>
                    </a:lnTo>
                    <a:lnTo>
                      <a:pt x="306" y="6"/>
                    </a:lnTo>
                    <a:lnTo>
                      <a:pt x="300" y="6"/>
                    </a:lnTo>
                    <a:lnTo>
                      <a:pt x="294" y="0"/>
                    </a:lnTo>
                    <a:lnTo>
                      <a:pt x="288" y="0"/>
                    </a:lnTo>
                    <a:lnTo>
                      <a:pt x="288" y="0"/>
                    </a:lnTo>
                    <a:lnTo>
                      <a:pt x="276" y="0"/>
                    </a:lnTo>
                    <a:lnTo>
                      <a:pt x="282" y="0"/>
                    </a:lnTo>
                    <a:lnTo>
                      <a:pt x="276" y="0"/>
                    </a:lnTo>
                    <a:lnTo>
                      <a:pt x="258" y="6"/>
                    </a:lnTo>
                    <a:lnTo>
                      <a:pt x="252" y="0"/>
                    </a:lnTo>
                    <a:lnTo>
                      <a:pt x="240" y="6"/>
                    </a:lnTo>
                    <a:lnTo>
                      <a:pt x="240" y="6"/>
                    </a:lnTo>
                    <a:lnTo>
                      <a:pt x="240" y="6"/>
                    </a:lnTo>
                    <a:lnTo>
                      <a:pt x="240" y="6"/>
                    </a:lnTo>
                    <a:lnTo>
                      <a:pt x="222" y="6"/>
                    </a:lnTo>
                    <a:lnTo>
                      <a:pt x="204" y="18"/>
                    </a:lnTo>
                    <a:lnTo>
                      <a:pt x="186" y="24"/>
                    </a:lnTo>
                    <a:lnTo>
                      <a:pt x="168" y="24"/>
                    </a:lnTo>
                    <a:lnTo>
                      <a:pt x="156" y="30"/>
                    </a:lnTo>
                    <a:lnTo>
                      <a:pt x="162" y="42"/>
                    </a:lnTo>
                    <a:lnTo>
                      <a:pt x="162" y="42"/>
                    </a:lnTo>
                    <a:lnTo>
                      <a:pt x="174" y="42"/>
                    </a:lnTo>
                    <a:lnTo>
                      <a:pt x="168" y="48"/>
                    </a:lnTo>
                    <a:lnTo>
                      <a:pt x="180" y="48"/>
                    </a:lnTo>
                    <a:lnTo>
                      <a:pt x="168" y="48"/>
                    </a:lnTo>
                    <a:lnTo>
                      <a:pt x="168" y="42"/>
                    </a:lnTo>
                    <a:lnTo>
                      <a:pt x="162" y="48"/>
                    </a:lnTo>
                    <a:lnTo>
                      <a:pt x="168" y="54"/>
                    </a:lnTo>
                    <a:lnTo>
                      <a:pt x="162" y="54"/>
                    </a:lnTo>
                    <a:lnTo>
                      <a:pt x="144" y="54"/>
                    </a:lnTo>
                    <a:lnTo>
                      <a:pt x="150" y="48"/>
                    </a:lnTo>
                    <a:lnTo>
                      <a:pt x="132" y="54"/>
                    </a:lnTo>
                    <a:lnTo>
                      <a:pt x="102" y="60"/>
                    </a:lnTo>
                    <a:lnTo>
                      <a:pt x="114" y="60"/>
                    </a:lnTo>
                    <a:lnTo>
                      <a:pt x="108" y="60"/>
                    </a:lnTo>
                    <a:lnTo>
                      <a:pt x="102" y="72"/>
                    </a:lnTo>
                    <a:lnTo>
                      <a:pt x="126" y="72"/>
                    </a:lnTo>
                    <a:lnTo>
                      <a:pt x="132" y="72"/>
                    </a:lnTo>
                    <a:lnTo>
                      <a:pt x="150" y="66"/>
                    </a:lnTo>
                    <a:lnTo>
                      <a:pt x="144" y="72"/>
                    </a:lnTo>
                    <a:lnTo>
                      <a:pt x="144" y="72"/>
                    </a:lnTo>
                    <a:lnTo>
                      <a:pt x="138" y="78"/>
                    </a:lnTo>
                    <a:lnTo>
                      <a:pt x="120" y="84"/>
                    </a:lnTo>
                    <a:lnTo>
                      <a:pt x="102" y="84"/>
                    </a:lnTo>
                    <a:lnTo>
                      <a:pt x="108" y="84"/>
                    </a:lnTo>
                    <a:lnTo>
                      <a:pt x="96" y="84"/>
                    </a:lnTo>
                    <a:lnTo>
                      <a:pt x="84" y="90"/>
                    </a:lnTo>
                    <a:lnTo>
                      <a:pt x="90" y="90"/>
                    </a:lnTo>
                    <a:lnTo>
                      <a:pt x="84" y="90"/>
                    </a:lnTo>
                    <a:lnTo>
                      <a:pt x="72" y="102"/>
                    </a:lnTo>
                    <a:lnTo>
                      <a:pt x="66" y="102"/>
                    </a:lnTo>
                    <a:lnTo>
                      <a:pt x="66" y="102"/>
                    </a:lnTo>
                    <a:lnTo>
                      <a:pt x="60" y="102"/>
                    </a:lnTo>
                    <a:lnTo>
                      <a:pt x="60" y="108"/>
                    </a:lnTo>
                    <a:lnTo>
                      <a:pt x="72" y="102"/>
                    </a:lnTo>
                    <a:lnTo>
                      <a:pt x="60" y="108"/>
                    </a:lnTo>
                    <a:lnTo>
                      <a:pt x="60" y="108"/>
                    </a:lnTo>
                    <a:lnTo>
                      <a:pt x="72" y="108"/>
                    </a:lnTo>
                    <a:lnTo>
                      <a:pt x="72" y="108"/>
                    </a:lnTo>
                    <a:lnTo>
                      <a:pt x="72" y="114"/>
                    </a:lnTo>
                    <a:lnTo>
                      <a:pt x="66" y="114"/>
                    </a:lnTo>
                    <a:lnTo>
                      <a:pt x="60" y="108"/>
                    </a:lnTo>
                    <a:lnTo>
                      <a:pt x="54" y="114"/>
                    </a:lnTo>
                    <a:lnTo>
                      <a:pt x="60" y="120"/>
                    </a:lnTo>
                    <a:lnTo>
                      <a:pt x="72" y="120"/>
                    </a:lnTo>
                    <a:lnTo>
                      <a:pt x="84" y="114"/>
                    </a:lnTo>
                    <a:lnTo>
                      <a:pt x="72" y="120"/>
                    </a:lnTo>
                    <a:lnTo>
                      <a:pt x="66" y="125"/>
                    </a:lnTo>
                    <a:lnTo>
                      <a:pt x="66" y="131"/>
                    </a:lnTo>
                    <a:lnTo>
                      <a:pt x="60" y="137"/>
                    </a:lnTo>
                    <a:lnTo>
                      <a:pt x="78" y="131"/>
                    </a:lnTo>
                    <a:lnTo>
                      <a:pt x="84" y="131"/>
                    </a:lnTo>
                    <a:lnTo>
                      <a:pt x="84" y="137"/>
                    </a:lnTo>
                    <a:lnTo>
                      <a:pt x="90" y="131"/>
                    </a:lnTo>
                    <a:lnTo>
                      <a:pt x="96" y="131"/>
                    </a:lnTo>
                    <a:lnTo>
                      <a:pt x="90" y="131"/>
                    </a:lnTo>
                    <a:lnTo>
                      <a:pt x="90" y="137"/>
                    </a:lnTo>
                    <a:lnTo>
                      <a:pt x="108" y="131"/>
                    </a:lnTo>
                    <a:lnTo>
                      <a:pt x="90" y="143"/>
                    </a:lnTo>
                    <a:lnTo>
                      <a:pt x="96" y="143"/>
                    </a:lnTo>
                    <a:lnTo>
                      <a:pt x="90" y="143"/>
                    </a:lnTo>
                    <a:lnTo>
                      <a:pt x="84" y="149"/>
                    </a:lnTo>
                    <a:lnTo>
                      <a:pt x="78" y="149"/>
                    </a:lnTo>
                    <a:lnTo>
                      <a:pt x="60" y="155"/>
                    </a:lnTo>
                    <a:lnTo>
                      <a:pt x="42" y="161"/>
                    </a:lnTo>
                    <a:lnTo>
                      <a:pt x="36" y="167"/>
                    </a:lnTo>
                    <a:lnTo>
                      <a:pt x="36" y="167"/>
                    </a:lnTo>
                    <a:lnTo>
                      <a:pt x="30" y="167"/>
                    </a:lnTo>
                    <a:lnTo>
                      <a:pt x="30" y="167"/>
                    </a:lnTo>
                    <a:lnTo>
                      <a:pt x="24" y="167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6" y="179"/>
                    </a:lnTo>
                    <a:lnTo>
                      <a:pt x="18" y="173"/>
                    </a:lnTo>
                    <a:lnTo>
                      <a:pt x="24" y="173"/>
                    </a:lnTo>
                    <a:lnTo>
                      <a:pt x="18" y="173"/>
                    </a:lnTo>
                    <a:lnTo>
                      <a:pt x="36" y="167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4" y="167"/>
                    </a:lnTo>
                    <a:lnTo>
                      <a:pt x="54" y="167"/>
                    </a:lnTo>
                    <a:lnTo>
                      <a:pt x="60" y="161"/>
                    </a:lnTo>
                    <a:lnTo>
                      <a:pt x="90" y="149"/>
                    </a:lnTo>
                    <a:lnTo>
                      <a:pt x="114" y="143"/>
                    </a:lnTo>
                    <a:lnTo>
                      <a:pt x="138" y="131"/>
                    </a:lnTo>
                    <a:lnTo>
                      <a:pt x="132" y="131"/>
                    </a:lnTo>
                    <a:lnTo>
                      <a:pt x="150" y="120"/>
                    </a:lnTo>
                    <a:lnTo>
                      <a:pt x="156" y="120"/>
                    </a:lnTo>
                    <a:lnTo>
                      <a:pt x="156" y="120"/>
                    </a:lnTo>
                    <a:lnTo>
                      <a:pt x="174" y="108"/>
                    </a:lnTo>
                    <a:lnTo>
                      <a:pt x="192" y="108"/>
                    </a:lnTo>
                    <a:lnTo>
                      <a:pt x="204" y="102"/>
                    </a:lnTo>
                    <a:lnTo>
                      <a:pt x="198" y="108"/>
                    </a:lnTo>
                    <a:lnTo>
                      <a:pt x="198" y="108"/>
                    </a:lnTo>
                    <a:lnTo>
                      <a:pt x="192" y="108"/>
                    </a:lnTo>
                    <a:lnTo>
                      <a:pt x="174" y="114"/>
                    </a:lnTo>
                    <a:lnTo>
                      <a:pt x="162" y="125"/>
                    </a:lnTo>
                    <a:lnTo>
                      <a:pt x="168" y="120"/>
                    </a:lnTo>
                    <a:lnTo>
                      <a:pt x="156" y="125"/>
                    </a:lnTo>
                    <a:lnTo>
                      <a:pt x="162" y="125"/>
                    </a:lnTo>
                    <a:lnTo>
                      <a:pt x="174" y="125"/>
                    </a:lnTo>
                    <a:lnTo>
                      <a:pt x="168" y="125"/>
                    </a:lnTo>
                    <a:lnTo>
                      <a:pt x="174" y="125"/>
                    </a:lnTo>
                    <a:lnTo>
                      <a:pt x="180" y="125"/>
                    </a:lnTo>
                    <a:lnTo>
                      <a:pt x="180" y="120"/>
                    </a:lnTo>
                    <a:lnTo>
                      <a:pt x="180" y="120"/>
                    </a:lnTo>
                    <a:lnTo>
                      <a:pt x="186" y="120"/>
                    </a:lnTo>
                    <a:lnTo>
                      <a:pt x="192" y="120"/>
                    </a:lnTo>
                    <a:lnTo>
                      <a:pt x="204" y="114"/>
                    </a:lnTo>
                    <a:lnTo>
                      <a:pt x="198" y="114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108"/>
                    </a:lnTo>
                    <a:lnTo>
                      <a:pt x="216" y="108"/>
                    </a:lnTo>
                    <a:lnTo>
                      <a:pt x="210" y="108"/>
                    </a:lnTo>
                    <a:lnTo>
                      <a:pt x="210" y="108"/>
                    </a:lnTo>
                    <a:lnTo>
                      <a:pt x="210" y="108"/>
                    </a:lnTo>
                    <a:lnTo>
                      <a:pt x="228" y="108"/>
                    </a:lnTo>
                    <a:lnTo>
                      <a:pt x="222" y="108"/>
                    </a:lnTo>
                    <a:lnTo>
                      <a:pt x="222" y="108"/>
                    </a:lnTo>
                    <a:lnTo>
                      <a:pt x="222" y="114"/>
                    </a:lnTo>
                    <a:lnTo>
                      <a:pt x="222" y="114"/>
                    </a:lnTo>
                    <a:lnTo>
                      <a:pt x="222" y="114"/>
                    </a:lnTo>
                    <a:lnTo>
                      <a:pt x="222" y="114"/>
                    </a:lnTo>
                    <a:lnTo>
                      <a:pt x="222" y="114"/>
                    </a:lnTo>
                    <a:lnTo>
                      <a:pt x="234" y="114"/>
                    </a:lnTo>
                    <a:lnTo>
                      <a:pt x="228" y="114"/>
                    </a:lnTo>
                    <a:lnTo>
                      <a:pt x="234" y="120"/>
                    </a:lnTo>
                    <a:lnTo>
                      <a:pt x="246" y="120"/>
                    </a:lnTo>
                    <a:lnTo>
                      <a:pt x="258" y="120"/>
                    </a:lnTo>
                    <a:lnTo>
                      <a:pt x="258" y="120"/>
                    </a:lnTo>
                    <a:lnTo>
                      <a:pt x="270" y="120"/>
                    </a:lnTo>
                    <a:lnTo>
                      <a:pt x="276" y="120"/>
                    </a:lnTo>
                    <a:lnTo>
                      <a:pt x="270" y="125"/>
                    </a:lnTo>
                    <a:lnTo>
                      <a:pt x="270" y="120"/>
                    </a:lnTo>
                    <a:lnTo>
                      <a:pt x="264" y="125"/>
                    </a:lnTo>
                    <a:lnTo>
                      <a:pt x="270" y="131"/>
                    </a:lnTo>
                    <a:lnTo>
                      <a:pt x="276" y="137"/>
                    </a:lnTo>
                    <a:lnTo>
                      <a:pt x="282" y="137"/>
                    </a:lnTo>
                    <a:lnTo>
                      <a:pt x="282" y="131"/>
                    </a:lnTo>
                    <a:lnTo>
                      <a:pt x="288" y="131"/>
                    </a:lnTo>
                    <a:lnTo>
                      <a:pt x="288" y="131"/>
                    </a:lnTo>
                    <a:lnTo>
                      <a:pt x="294" y="131"/>
                    </a:lnTo>
                    <a:lnTo>
                      <a:pt x="288" y="137"/>
                    </a:lnTo>
                    <a:lnTo>
                      <a:pt x="288" y="137"/>
                    </a:lnTo>
                    <a:lnTo>
                      <a:pt x="288" y="137"/>
                    </a:lnTo>
                    <a:lnTo>
                      <a:pt x="300" y="125"/>
                    </a:lnTo>
                    <a:lnTo>
                      <a:pt x="300" y="137"/>
                    </a:lnTo>
                    <a:lnTo>
                      <a:pt x="300" y="143"/>
                    </a:lnTo>
                    <a:lnTo>
                      <a:pt x="300" y="137"/>
                    </a:lnTo>
                    <a:lnTo>
                      <a:pt x="300" y="143"/>
                    </a:lnTo>
                    <a:lnTo>
                      <a:pt x="300" y="143"/>
                    </a:lnTo>
                    <a:lnTo>
                      <a:pt x="306" y="143"/>
                    </a:lnTo>
                    <a:lnTo>
                      <a:pt x="300" y="143"/>
                    </a:lnTo>
                    <a:lnTo>
                      <a:pt x="300" y="149"/>
                    </a:lnTo>
                    <a:lnTo>
                      <a:pt x="300" y="143"/>
                    </a:lnTo>
                    <a:lnTo>
                      <a:pt x="300" y="149"/>
                    </a:lnTo>
                    <a:lnTo>
                      <a:pt x="294" y="149"/>
                    </a:lnTo>
                    <a:lnTo>
                      <a:pt x="294" y="149"/>
                    </a:lnTo>
                    <a:lnTo>
                      <a:pt x="300" y="155"/>
                    </a:lnTo>
                    <a:lnTo>
                      <a:pt x="300" y="161"/>
                    </a:lnTo>
                    <a:lnTo>
                      <a:pt x="300" y="161"/>
                    </a:lnTo>
                    <a:lnTo>
                      <a:pt x="288" y="167"/>
                    </a:lnTo>
                    <a:lnTo>
                      <a:pt x="294" y="167"/>
                    </a:lnTo>
                    <a:lnTo>
                      <a:pt x="306" y="161"/>
                    </a:lnTo>
                    <a:lnTo>
                      <a:pt x="300" y="173"/>
                    </a:lnTo>
                    <a:lnTo>
                      <a:pt x="294" y="173"/>
                    </a:lnTo>
                    <a:lnTo>
                      <a:pt x="300" y="173"/>
                    </a:lnTo>
                    <a:lnTo>
                      <a:pt x="300" y="179"/>
                    </a:lnTo>
                    <a:lnTo>
                      <a:pt x="294" y="179"/>
                    </a:lnTo>
                    <a:lnTo>
                      <a:pt x="306" y="173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75" name="Freeform 445">
                <a:extLst>
                  <a:ext uri="{FF2B5EF4-FFF2-40B4-BE49-F238E27FC236}">
                    <a16:creationId xmlns:a16="http://schemas.microsoft.com/office/drawing/2014/main" id="{BB0D898B-39D4-4EE9-90D4-0D843EBF693B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427" y="1395"/>
                <a:ext cx="24" cy="12"/>
              </a:xfrm>
              <a:custGeom>
                <a:avLst/>
                <a:gdLst>
                  <a:gd name="T0" fmla="*/ 24 w 24"/>
                  <a:gd name="T1" fmla="*/ 6 h 12"/>
                  <a:gd name="T2" fmla="*/ 24 w 24"/>
                  <a:gd name="T3" fmla="*/ 0 h 12"/>
                  <a:gd name="T4" fmla="*/ 24 w 24"/>
                  <a:gd name="T5" fmla="*/ 0 h 12"/>
                  <a:gd name="T6" fmla="*/ 24 w 24"/>
                  <a:gd name="T7" fmla="*/ 0 h 12"/>
                  <a:gd name="T8" fmla="*/ 18 w 24"/>
                  <a:gd name="T9" fmla="*/ 0 h 12"/>
                  <a:gd name="T10" fmla="*/ 18 w 24"/>
                  <a:gd name="T11" fmla="*/ 0 h 12"/>
                  <a:gd name="T12" fmla="*/ 12 w 24"/>
                  <a:gd name="T13" fmla="*/ 0 h 12"/>
                  <a:gd name="T14" fmla="*/ 12 w 24"/>
                  <a:gd name="T15" fmla="*/ 0 h 12"/>
                  <a:gd name="T16" fmla="*/ 6 w 24"/>
                  <a:gd name="T17" fmla="*/ 6 h 12"/>
                  <a:gd name="T18" fmla="*/ 6 w 24"/>
                  <a:gd name="T19" fmla="*/ 6 h 12"/>
                  <a:gd name="T20" fmla="*/ 0 w 24"/>
                  <a:gd name="T21" fmla="*/ 6 h 12"/>
                  <a:gd name="T22" fmla="*/ 0 w 24"/>
                  <a:gd name="T23" fmla="*/ 12 h 12"/>
                  <a:gd name="T24" fmla="*/ 0 w 24"/>
                  <a:gd name="T25" fmla="*/ 12 h 12"/>
                  <a:gd name="T26" fmla="*/ 0 w 24"/>
                  <a:gd name="T27" fmla="*/ 12 h 12"/>
                  <a:gd name="T28" fmla="*/ 0 w 24"/>
                  <a:gd name="T29" fmla="*/ 12 h 12"/>
                  <a:gd name="T30" fmla="*/ 0 w 24"/>
                  <a:gd name="T31" fmla="*/ 12 h 12"/>
                  <a:gd name="T32" fmla="*/ 12 w 24"/>
                  <a:gd name="T33" fmla="*/ 6 h 12"/>
                  <a:gd name="T34" fmla="*/ 18 w 24"/>
                  <a:gd name="T35" fmla="*/ 6 h 12"/>
                  <a:gd name="T36" fmla="*/ 24 w 24"/>
                  <a:gd name="T37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" h="12">
                    <a:moveTo>
                      <a:pt x="24" y="6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76" name="Freeform 446">
                <a:extLst>
                  <a:ext uri="{FF2B5EF4-FFF2-40B4-BE49-F238E27FC236}">
                    <a16:creationId xmlns:a16="http://schemas.microsoft.com/office/drawing/2014/main" id="{09B5387F-8DAD-4080-8C9A-702C020F7B3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361" y="1330"/>
                <a:ext cx="24" cy="6"/>
              </a:xfrm>
              <a:custGeom>
                <a:avLst/>
                <a:gdLst>
                  <a:gd name="T0" fmla="*/ 24 w 24"/>
                  <a:gd name="T1" fmla="*/ 6 h 6"/>
                  <a:gd name="T2" fmla="*/ 12 w 24"/>
                  <a:gd name="T3" fmla="*/ 6 h 6"/>
                  <a:gd name="T4" fmla="*/ 6 w 24"/>
                  <a:gd name="T5" fmla="*/ 6 h 6"/>
                  <a:gd name="T6" fmla="*/ 6 w 24"/>
                  <a:gd name="T7" fmla="*/ 6 h 6"/>
                  <a:gd name="T8" fmla="*/ 0 w 24"/>
                  <a:gd name="T9" fmla="*/ 6 h 6"/>
                  <a:gd name="T10" fmla="*/ 0 w 24"/>
                  <a:gd name="T11" fmla="*/ 0 h 6"/>
                  <a:gd name="T12" fmla="*/ 12 w 24"/>
                  <a:gd name="T13" fmla="*/ 0 h 6"/>
                  <a:gd name="T14" fmla="*/ 24 w 24"/>
                  <a:gd name="T15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6">
                    <a:moveTo>
                      <a:pt x="24" y="6"/>
                    </a:moveTo>
                    <a:lnTo>
                      <a:pt x="12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24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77" name="Freeform 447">
                <a:extLst>
                  <a:ext uri="{FF2B5EF4-FFF2-40B4-BE49-F238E27FC236}">
                    <a16:creationId xmlns:a16="http://schemas.microsoft.com/office/drawing/2014/main" id="{834CF7FC-0C02-4F85-8FEF-FB9A7942A5A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595" y="1413"/>
                <a:ext cx="12" cy="18"/>
              </a:xfrm>
              <a:custGeom>
                <a:avLst/>
                <a:gdLst>
                  <a:gd name="T0" fmla="*/ 6 w 12"/>
                  <a:gd name="T1" fmla="*/ 18 h 18"/>
                  <a:gd name="T2" fmla="*/ 6 w 12"/>
                  <a:gd name="T3" fmla="*/ 18 h 18"/>
                  <a:gd name="T4" fmla="*/ 6 w 12"/>
                  <a:gd name="T5" fmla="*/ 18 h 18"/>
                  <a:gd name="T6" fmla="*/ 0 w 12"/>
                  <a:gd name="T7" fmla="*/ 12 h 18"/>
                  <a:gd name="T8" fmla="*/ 6 w 12"/>
                  <a:gd name="T9" fmla="*/ 12 h 18"/>
                  <a:gd name="T10" fmla="*/ 6 w 12"/>
                  <a:gd name="T11" fmla="*/ 6 h 18"/>
                  <a:gd name="T12" fmla="*/ 6 w 12"/>
                  <a:gd name="T13" fmla="*/ 6 h 18"/>
                  <a:gd name="T14" fmla="*/ 6 w 12"/>
                  <a:gd name="T15" fmla="*/ 6 h 18"/>
                  <a:gd name="T16" fmla="*/ 6 w 12"/>
                  <a:gd name="T17" fmla="*/ 0 h 18"/>
                  <a:gd name="T18" fmla="*/ 12 w 12"/>
                  <a:gd name="T19" fmla="*/ 0 h 18"/>
                  <a:gd name="T20" fmla="*/ 12 w 12"/>
                  <a:gd name="T21" fmla="*/ 12 h 18"/>
                  <a:gd name="T22" fmla="*/ 12 w 12"/>
                  <a:gd name="T23" fmla="*/ 6 h 18"/>
                  <a:gd name="T24" fmla="*/ 12 w 12"/>
                  <a:gd name="T25" fmla="*/ 12 h 18"/>
                  <a:gd name="T26" fmla="*/ 6 w 12"/>
                  <a:gd name="T2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" h="18">
                    <a:moveTo>
                      <a:pt x="6" y="18"/>
                    </a:moveTo>
                    <a:lnTo>
                      <a:pt x="6" y="18"/>
                    </a:lnTo>
                    <a:lnTo>
                      <a:pt x="6" y="18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2" y="12"/>
                    </a:lnTo>
                    <a:lnTo>
                      <a:pt x="12" y="6"/>
                    </a:lnTo>
                    <a:lnTo>
                      <a:pt x="12" y="12"/>
                    </a:lnTo>
                    <a:lnTo>
                      <a:pt x="6" y="1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78" name="Freeform 448">
                <a:extLst>
                  <a:ext uri="{FF2B5EF4-FFF2-40B4-BE49-F238E27FC236}">
                    <a16:creationId xmlns:a16="http://schemas.microsoft.com/office/drawing/2014/main" id="{4D52E026-F978-4890-8FBF-42830B6A8701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601" y="1389"/>
                <a:ext cx="12" cy="18"/>
              </a:xfrm>
              <a:custGeom>
                <a:avLst/>
                <a:gdLst>
                  <a:gd name="T0" fmla="*/ 12 w 12"/>
                  <a:gd name="T1" fmla="*/ 12 h 18"/>
                  <a:gd name="T2" fmla="*/ 12 w 12"/>
                  <a:gd name="T3" fmla="*/ 12 h 18"/>
                  <a:gd name="T4" fmla="*/ 0 w 12"/>
                  <a:gd name="T5" fmla="*/ 18 h 18"/>
                  <a:gd name="T6" fmla="*/ 6 w 12"/>
                  <a:gd name="T7" fmla="*/ 12 h 18"/>
                  <a:gd name="T8" fmla="*/ 12 w 12"/>
                  <a:gd name="T9" fmla="*/ 0 h 18"/>
                  <a:gd name="T10" fmla="*/ 12 w 12"/>
                  <a:gd name="T11" fmla="*/ 6 h 18"/>
                  <a:gd name="T12" fmla="*/ 12 w 12"/>
                  <a:gd name="T1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8">
                    <a:moveTo>
                      <a:pt x="12" y="12"/>
                    </a:moveTo>
                    <a:lnTo>
                      <a:pt x="12" y="12"/>
                    </a:lnTo>
                    <a:lnTo>
                      <a:pt x="0" y="18"/>
                    </a:lnTo>
                    <a:lnTo>
                      <a:pt x="6" y="12"/>
                    </a:lnTo>
                    <a:lnTo>
                      <a:pt x="12" y="0"/>
                    </a:lnTo>
                    <a:lnTo>
                      <a:pt x="12" y="6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79" name="Freeform 449">
                <a:extLst>
                  <a:ext uri="{FF2B5EF4-FFF2-40B4-BE49-F238E27FC236}">
                    <a16:creationId xmlns:a16="http://schemas.microsoft.com/office/drawing/2014/main" id="{0CD3061F-44AD-4532-B13C-96265556A5E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295" y="1431"/>
                <a:ext cx="18" cy="6"/>
              </a:xfrm>
              <a:custGeom>
                <a:avLst/>
                <a:gdLst>
                  <a:gd name="T0" fmla="*/ 18 w 18"/>
                  <a:gd name="T1" fmla="*/ 0 h 6"/>
                  <a:gd name="T2" fmla="*/ 18 w 18"/>
                  <a:gd name="T3" fmla="*/ 0 h 6"/>
                  <a:gd name="T4" fmla="*/ 0 w 18"/>
                  <a:gd name="T5" fmla="*/ 6 h 6"/>
                  <a:gd name="T6" fmla="*/ 6 w 18"/>
                  <a:gd name="T7" fmla="*/ 6 h 6"/>
                  <a:gd name="T8" fmla="*/ 18 w 18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8" y="0"/>
                    </a:moveTo>
                    <a:lnTo>
                      <a:pt x="18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80" name="Freeform 450">
                <a:extLst>
                  <a:ext uri="{FF2B5EF4-FFF2-40B4-BE49-F238E27FC236}">
                    <a16:creationId xmlns:a16="http://schemas.microsoft.com/office/drawing/2014/main" id="{3DDFA87F-2080-4679-8FAB-578737DD4FE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349" y="1366"/>
                <a:ext cx="12" cy="6"/>
              </a:xfrm>
              <a:custGeom>
                <a:avLst/>
                <a:gdLst>
                  <a:gd name="T0" fmla="*/ 12 w 12"/>
                  <a:gd name="T1" fmla="*/ 6 h 6"/>
                  <a:gd name="T2" fmla="*/ 6 w 12"/>
                  <a:gd name="T3" fmla="*/ 6 h 6"/>
                  <a:gd name="T4" fmla="*/ 0 w 12"/>
                  <a:gd name="T5" fmla="*/ 6 h 6"/>
                  <a:gd name="T6" fmla="*/ 12 w 12"/>
                  <a:gd name="T7" fmla="*/ 0 h 6"/>
                  <a:gd name="T8" fmla="*/ 12 w 12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12" y="6"/>
                    </a:moveTo>
                    <a:lnTo>
                      <a:pt x="6" y="6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81" name="Freeform 451">
                <a:extLst>
                  <a:ext uri="{FF2B5EF4-FFF2-40B4-BE49-F238E27FC236}">
                    <a16:creationId xmlns:a16="http://schemas.microsoft.com/office/drawing/2014/main" id="{D5582B47-C69E-4B40-9A2B-04B37976CF2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595" y="1389"/>
                <a:ext cx="12" cy="12"/>
              </a:xfrm>
              <a:custGeom>
                <a:avLst/>
                <a:gdLst>
                  <a:gd name="T0" fmla="*/ 12 w 12"/>
                  <a:gd name="T1" fmla="*/ 12 h 12"/>
                  <a:gd name="T2" fmla="*/ 6 w 12"/>
                  <a:gd name="T3" fmla="*/ 6 h 12"/>
                  <a:gd name="T4" fmla="*/ 6 w 12"/>
                  <a:gd name="T5" fmla="*/ 6 h 12"/>
                  <a:gd name="T6" fmla="*/ 12 w 12"/>
                  <a:gd name="T7" fmla="*/ 6 h 12"/>
                  <a:gd name="T8" fmla="*/ 12 w 12"/>
                  <a:gd name="T9" fmla="*/ 6 h 12"/>
                  <a:gd name="T10" fmla="*/ 6 w 12"/>
                  <a:gd name="T11" fmla="*/ 6 h 12"/>
                  <a:gd name="T12" fmla="*/ 12 w 12"/>
                  <a:gd name="T13" fmla="*/ 0 h 12"/>
                  <a:gd name="T14" fmla="*/ 6 w 12"/>
                  <a:gd name="T15" fmla="*/ 6 h 12"/>
                  <a:gd name="T16" fmla="*/ 0 w 12"/>
                  <a:gd name="T17" fmla="*/ 6 h 12"/>
                  <a:gd name="T18" fmla="*/ 0 w 12"/>
                  <a:gd name="T19" fmla="*/ 6 h 12"/>
                  <a:gd name="T20" fmla="*/ 0 w 12"/>
                  <a:gd name="T21" fmla="*/ 12 h 12"/>
                  <a:gd name="T22" fmla="*/ 6 w 12"/>
                  <a:gd name="T23" fmla="*/ 6 h 12"/>
                  <a:gd name="T24" fmla="*/ 12 w 12"/>
                  <a:gd name="T2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" h="12">
                    <a:moveTo>
                      <a:pt x="12" y="12"/>
                    </a:moveTo>
                    <a:lnTo>
                      <a:pt x="6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82" name="Freeform 452">
                <a:extLst>
                  <a:ext uri="{FF2B5EF4-FFF2-40B4-BE49-F238E27FC236}">
                    <a16:creationId xmlns:a16="http://schemas.microsoft.com/office/drawing/2014/main" id="{C36C5D58-5F23-4576-B1F7-5329DE2D9416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595" y="1401"/>
                <a:ext cx="6" cy="12"/>
              </a:xfrm>
              <a:custGeom>
                <a:avLst/>
                <a:gdLst>
                  <a:gd name="T0" fmla="*/ 0 w 6"/>
                  <a:gd name="T1" fmla="*/ 12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83" name="Freeform 453">
                <a:extLst>
                  <a:ext uri="{FF2B5EF4-FFF2-40B4-BE49-F238E27FC236}">
                    <a16:creationId xmlns:a16="http://schemas.microsoft.com/office/drawing/2014/main" id="{275EBEBF-ADED-45A8-B880-3A36D3ED250D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607" y="1407"/>
                <a:ext cx="6" cy="6"/>
              </a:xfrm>
              <a:custGeom>
                <a:avLst/>
                <a:gdLst>
                  <a:gd name="T0" fmla="*/ 6 w 6"/>
                  <a:gd name="T1" fmla="*/ 0 h 6"/>
                  <a:gd name="T2" fmla="*/ 6 w 6"/>
                  <a:gd name="T3" fmla="*/ 0 h 6"/>
                  <a:gd name="T4" fmla="*/ 0 w 6"/>
                  <a:gd name="T5" fmla="*/ 0 h 6"/>
                  <a:gd name="T6" fmla="*/ 0 w 6"/>
                  <a:gd name="T7" fmla="*/ 6 h 6"/>
                  <a:gd name="T8" fmla="*/ 0 w 6"/>
                  <a:gd name="T9" fmla="*/ 6 h 6"/>
                  <a:gd name="T10" fmla="*/ 6 w 6"/>
                  <a:gd name="T11" fmla="*/ 0 h 6"/>
                  <a:gd name="T12" fmla="*/ 6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84" name="Freeform 454">
                <a:extLst>
                  <a:ext uri="{FF2B5EF4-FFF2-40B4-BE49-F238E27FC236}">
                    <a16:creationId xmlns:a16="http://schemas.microsoft.com/office/drawing/2014/main" id="{37F6B515-6AC5-4187-93B5-B5F24BA742EE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1595" y="1407"/>
                <a:ext cx="12" cy="6"/>
              </a:xfrm>
              <a:custGeom>
                <a:avLst/>
                <a:gdLst>
                  <a:gd name="T0" fmla="*/ 12 w 12"/>
                  <a:gd name="T1" fmla="*/ 6 h 6"/>
                  <a:gd name="T2" fmla="*/ 0 w 12"/>
                  <a:gd name="T3" fmla="*/ 6 h 6"/>
                  <a:gd name="T4" fmla="*/ 6 w 12"/>
                  <a:gd name="T5" fmla="*/ 0 h 6"/>
                  <a:gd name="T6" fmla="*/ 12 w 12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6">
                    <a:moveTo>
                      <a:pt x="12" y="6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85" name="Freeform 455">
                <a:extLst>
                  <a:ext uri="{FF2B5EF4-FFF2-40B4-BE49-F238E27FC236}">
                    <a16:creationId xmlns:a16="http://schemas.microsoft.com/office/drawing/2014/main" id="{18396B2D-85A8-4FA3-A1DA-BF7F30AC5B15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068" y="1599"/>
                <a:ext cx="24" cy="6"/>
              </a:xfrm>
              <a:custGeom>
                <a:avLst/>
                <a:gdLst>
                  <a:gd name="T0" fmla="*/ 24 w 24"/>
                  <a:gd name="T1" fmla="*/ 0 h 6"/>
                  <a:gd name="T2" fmla="*/ 18 w 24"/>
                  <a:gd name="T3" fmla="*/ 0 h 6"/>
                  <a:gd name="T4" fmla="*/ 18 w 24"/>
                  <a:gd name="T5" fmla="*/ 0 h 6"/>
                  <a:gd name="T6" fmla="*/ 0 w 24"/>
                  <a:gd name="T7" fmla="*/ 6 h 6"/>
                  <a:gd name="T8" fmla="*/ 12 w 24"/>
                  <a:gd name="T9" fmla="*/ 0 h 6"/>
                  <a:gd name="T10" fmla="*/ 24 w 24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" h="6">
                    <a:moveTo>
                      <a:pt x="24" y="0"/>
                    </a:moveTo>
                    <a:lnTo>
                      <a:pt x="18" y="0"/>
                    </a:lnTo>
                    <a:lnTo>
                      <a:pt x="18" y="0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  <p:sp>
            <p:nvSpPr>
              <p:cNvPr id="986" name="Freeform 456">
                <a:extLst>
                  <a:ext uri="{FF2B5EF4-FFF2-40B4-BE49-F238E27FC236}">
                    <a16:creationId xmlns:a16="http://schemas.microsoft.com/office/drawing/2014/main" id="{B3B9EA90-446C-44CC-BB6E-61A9C206AA2F}"/>
                  </a:ext>
                </a:extLst>
              </p:cNvPr>
              <p:cNvSpPr>
                <a:spLocks/>
              </p:cNvSpPr>
              <p:nvPr/>
            </p:nvSpPr>
            <p:spPr bwMode="gray">
              <a:xfrm>
                <a:off x="2625" y="1761"/>
                <a:ext cx="96" cy="90"/>
              </a:xfrm>
              <a:custGeom>
                <a:avLst/>
                <a:gdLst>
                  <a:gd name="T0" fmla="*/ 6 w 96"/>
                  <a:gd name="T1" fmla="*/ 78 h 90"/>
                  <a:gd name="T2" fmla="*/ 0 w 96"/>
                  <a:gd name="T3" fmla="*/ 90 h 90"/>
                  <a:gd name="T4" fmla="*/ 0 w 96"/>
                  <a:gd name="T5" fmla="*/ 78 h 90"/>
                  <a:gd name="T6" fmla="*/ 12 w 96"/>
                  <a:gd name="T7" fmla="*/ 66 h 90"/>
                  <a:gd name="T8" fmla="*/ 18 w 96"/>
                  <a:gd name="T9" fmla="*/ 48 h 90"/>
                  <a:gd name="T10" fmla="*/ 18 w 96"/>
                  <a:gd name="T11" fmla="*/ 54 h 90"/>
                  <a:gd name="T12" fmla="*/ 24 w 96"/>
                  <a:gd name="T13" fmla="*/ 42 h 90"/>
                  <a:gd name="T14" fmla="*/ 30 w 96"/>
                  <a:gd name="T15" fmla="*/ 30 h 90"/>
                  <a:gd name="T16" fmla="*/ 30 w 96"/>
                  <a:gd name="T17" fmla="*/ 24 h 90"/>
                  <a:gd name="T18" fmla="*/ 42 w 96"/>
                  <a:gd name="T19" fmla="*/ 12 h 90"/>
                  <a:gd name="T20" fmla="*/ 48 w 96"/>
                  <a:gd name="T21" fmla="*/ 0 h 90"/>
                  <a:gd name="T22" fmla="*/ 60 w 96"/>
                  <a:gd name="T23" fmla="*/ 0 h 90"/>
                  <a:gd name="T24" fmla="*/ 72 w 96"/>
                  <a:gd name="T25" fmla="*/ 0 h 90"/>
                  <a:gd name="T26" fmla="*/ 84 w 96"/>
                  <a:gd name="T27" fmla="*/ 0 h 90"/>
                  <a:gd name="T28" fmla="*/ 96 w 96"/>
                  <a:gd name="T29" fmla="*/ 0 h 90"/>
                  <a:gd name="T30" fmla="*/ 96 w 96"/>
                  <a:gd name="T31" fmla="*/ 6 h 90"/>
                  <a:gd name="T32" fmla="*/ 96 w 96"/>
                  <a:gd name="T33" fmla="*/ 24 h 90"/>
                  <a:gd name="T34" fmla="*/ 84 w 96"/>
                  <a:gd name="T35" fmla="*/ 24 h 90"/>
                  <a:gd name="T36" fmla="*/ 78 w 96"/>
                  <a:gd name="T37" fmla="*/ 24 h 90"/>
                  <a:gd name="T38" fmla="*/ 66 w 96"/>
                  <a:gd name="T39" fmla="*/ 24 h 90"/>
                  <a:gd name="T40" fmla="*/ 60 w 96"/>
                  <a:gd name="T41" fmla="*/ 24 h 90"/>
                  <a:gd name="T42" fmla="*/ 60 w 96"/>
                  <a:gd name="T43" fmla="*/ 36 h 90"/>
                  <a:gd name="T44" fmla="*/ 60 w 96"/>
                  <a:gd name="T45" fmla="*/ 54 h 90"/>
                  <a:gd name="T46" fmla="*/ 48 w 96"/>
                  <a:gd name="T47" fmla="*/ 60 h 90"/>
                  <a:gd name="T48" fmla="*/ 48 w 96"/>
                  <a:gd name="T49" fmla="*/ 72 h 90"/>
                  <a:gd name="T50" fmla="*/ 48 w 96"/>
                  <a:gd name="T51" fmla="*/ 78 h 90"/>
                  <a:gd name="T52" fmla="*/ 36 w 96"/>
                  <a:gd name="T53" fmla="*/ 78 h 90"/>
                  <a:gd name="T54" fmla="*/ 24 w 96"/>
                  <a:gd name="T55" fmla="*/ 78 h 90"/>
                  <a:gd name="T56" fmla="*/ 12 w 96"/>
                  <a:gd name="T57" fmla="*/ 78 h 90"/>
                  <a:gd name="T58" fmla="*/ 6 w 96"/>
                  <a:gd name="T59" fmla="*/ 78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6" h="90">
                    <a:moveTo>
                      <a:pt x="6" y="78"/>
                    </a:moveTo>
                    <a:lnTo>
                      <a:pt x="0" y="90"/>
                    </a:lnTo>
                    <a:lnTo>
                      <a:pt x="0" y="78"/>
                    </a:lnTo>
                    <a:lnTo>
                      <a:pt x="12" y="66"/>
                    </a:lnTo>
                    <a:lnTo>
                      <a:pt x="18" y="48"/>
                    </a:lnTo>
                    <a:lnTo>
                      <a:pt x="18" y="54"/>
                    </a:lnTo>
                    <a:lnTo>
                      <a:pt x="24" y="42"/>
                    </a:lnTo>
                    <a:lnTo>
                      <a:pt x="30" y="30"/>
                    </a:lnTo>
                    <a:lnTo>
                      <a:pt x="30" y="24"/>
                    </a:lnTo>
                    <a:lnTo>
                      <a:pt x="42" y="12"/>
                    </a:lnTo>
                    <a:lnTo>
                      <a:pt x="48" y="0"/>
                    </a:lnTo>
                    <a:lnTo>
                      <a:pt x="60" y="0"/>
                    </a:lnTo>
                    <a:lnTo>
                      <a:pt x="72" y="0"/>
                    </a:lnTo>
                    <a:lnTo>
                      <a:pt x="84" y="0"/>
                    </a:lnTo>
                    <a:lnTo>
                      <a:pt x="96" y="0"/>
                    </a:lnTo>
                    <a:lnTo>
                      <a:pt x="96" y="6"/>
                    </a:lnTo>
                    <a:lnTo>
                      <a:pt x="96" y="24"/>
                    </a:lnTo>
                    <a:lnTo>
                      <a:pt x="84" y="24"/>
                    </a:lnTo>
                    <a:lnTo>
                      <a:pt x="78" y="24"/>
                    </a:lnTo>
                    <a:lnTo>
                      <a:pt x="66" y="24"/>
                    </a:lnTo>
                    <a:lnTo>
                      <a:pt x="60" y="24"/>
                    </a:lnTo>
                    <a:lnTo>
                      <a:pt x="60" y="36"/>
                    </a:lnTo>
                    <a:lnTo>
                      <a:pt x="60" y="54"/>
                    </a:lnTo>
                    <a:lnTo>
                      <a:pt x="48" y="60"/>
                    </a:lnTo>
                    <a:lnTo>
                      <a:pt x="48" y="72"/>
                    </a:lnTo>
                    <a:lnTo>
                      <a:pt x="48" y="78"/>
                    </a:lnTo>
                    <a:lnTo>
                      <a:pt x="36" y="78"/>
                    </a:lnTo>
                    <a:lnTo>
                      <a:pt x="24" y="78"/>
                    </a:lnTo>
                    <a:lnTo>
                      <a:pt x="12" y="78"/>
                    </a:lnTo>
                    <a:lnTo>
                      <a:pt x="6" y="78"/>
                    </a:lnTo>
                    <a:close/>
                  </a:path>
                </a:pathLst>
              </a:custGeom>
              <a:grpFill/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cs typeface="Arial" charset="0"/>
                </a:endParaRPr>
              </a:p>
            </p:txBody>
          </p:sp>
        </p:grpSp>
        <p:sp>
          <p:nvSpPr>
            <p:cNvPr id="523" name="Ellipse 522">
              <a:extLst>
                <a:ext uri="{FF2B5EF4-FFF2-40B4-BE49-F238E27FC236}">
                  <a16:creationId xmlns:a16="http://schemas.microsoft.com/office/drawing/2014/main" id="{1B4114D5-DDB2-459E-A281-329BA712EBA0}"/>
                </a:ext>
              </a:extLst>
            </p:cNvPr>
            <p:cNvSpPr/>
            <p:nvPr/>
          </p:nvSpPr>
          <p:spPr bwMode="gray">
            <a:xfrm>
              <a:off x="7920814" y="3172972"/>
              <a:ext cx="86901" cy="84817"/>
            </a:xfrm>
            <a:prstGeom prst="ellipse">
              <a:avLst/>
            </a:prstGeom>
            <a:solidFill>
              <a:schemeClr val="bg1"/>
            </a:solidFill>
            <a:ln w="19050" cap="flat" cmpd="sng" algn="ctr">
              <a:solidFill>
                <a:srgbClr val="58585A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988" name="Ellipse 987">
              <a:extLst>
                <a:ext uri="{FF2B5EF4-FFF2-40B4-BE49-F238E27FC236}">
                  <a16:creationId xmlns:a16="http://schemas.microsoft.com/office/drawing/2014/main" id="{0215CA1B-F966-4790-B8F6-02409C10B8FF}"/>
                </a:ext>
              </a:extLst>
            </p:cNvPr>
            <p:cNvSpPr/>
            <p:nvPr/>
          </p:nvSpPr>
          <p:spPr bwMode="gray">
            <a:xfrm>
              <a:off x="9268697" y="3946847"/>
              <a:ext cx="86901" cy="84817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solidFill>
                <a:srgbClr val="58585A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989" name="Ellipse 988">
              <a:extLst>
                <a:ext uri="{FF2B5EF4-FFF2-40B4-BE49-F238E27FC236}">
                  <a16:creationId xmlns:a16="http://schemas.microsoft.com/office/drawing/2014/main" id="{77336268-1B7D-4255-B35D-3291B58BDCB1}"/>
                </a:ext>
              </a:extLst>
            </p:cNvPr>
            <p:cNvSpPr/>
            <p:nvPr/>
          </p:nvSpPr>
          <p:spPr bwMode="gray">
            <a:xfrm>
              <a:off x="9490034" y="3513205"/>
              <a:ext cx="86901" cy="84817"/>
            </a:xfrm>
            <a:prstGeom prst="ellipse">
              <a:avLst/>
            </a:prstGeom>
            <a:solidFill>
              <a:srgbClr val="FFFFFF"/>
            </a:solidFill>
            <a:ln w="19050" cap="flat" cmpd="sng" algn="ctr">
              <a:solidFill>
                <a:srgbClr val="58585A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</p:grpSp>
      <p:sp>
        <p:nvSpPr>
          <p:cNvPr id="514" name="Rechteck 513">
            <a:extLst>
              <a:ext uri="{FF2B5EF4-FFF2-40B4-BE49-F238E27FC236}">
                <a16:creationId xmlns:a16="http://schemas.microsoft.com/office/drawing/2014/main" id="{64516FA5-D306-4DB9-A64D-A46C500BBCD2}"/>
              </a:ext>
            </a:extLst>
          </p:cNvPr>
          <p:cNvSpPr>
            <a:spLocks/>
          </p:cNvSpPr>
          <p:nvPr/>
        </p:nvSpPr>
        <p:spPr bwMode="gray">
          <a:xfrm>
            <a:off x="9571978" y="1393459"/>
            <a:ext cx="1818026" cy="1661097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0D1D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000" tIns="72000" rIns="108000" bIns="7200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Wuxi, China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Since 2014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kern="0" dirty="0">
                <a:solidFill>
                  <a:srgbClr val="000000"/>
                </a:solidFill>
                <a:cs typeface="Arial" charset="0"/>
              </a:rPr>
              <a:t>Employees ~2,200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R&amp;D center</a:t>
            </a:r>
            <a:r>
              <a:rPr lang="en-US" sz="1200" dirty="0">
                <a:cs typeface="Arial" pitchFamily="34" charset="0"/>
              </a:rPr>
              <a:t> </a:t>
            </a:r>
            <a:br>
              <a:rPr lang="en-US" sz="1200" dirty="0">
                <a:cs typeface="Arial" pitchFamily="34" charset="0"/>
              </a:rPr>
            </a:br>
            <a:r>
              <a:rPr lang="en-US" sz="1200" dirty="0">
                <a:cs typeface="Arial" pitchFamily="34" charset="0"/>
              </a:rPr>
              <a:t>for LED assembly</a:t>
            </a: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Package assembly </a:t>
            </a:r>
            <a:br>
              <a:rPr lang="en-US" sz="1200" b="1" dirty="0">
                <a:cs typeface="Arial" pitchFamily="34" charset="0"/>
              </a:rPr>
            </a:br>
            <a:r>
              <a:rPr lang="en-US" sz="1200" dirty="0">
                <a:cs typeface="Arial" pitchFamily="34" charset="0"/>
              </a:rPr>
              <a:t>for LED and IR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990" name="Rechteck 989">
            <a:extLst>
              <a:ext uri="{FF2B5EF4-FFF2-40B4-BE49-F238E27FC236}">
                <a16:creationId xmlns:a16="http://schemas.microsoft.com/office/drawing/2014/main" id="{341EE160-5894-4BE8-8431-0C240BFBC472}"/>
              </a:ext>
            </a:extLst>
          </p:cNvPr>
          <p:cNvSpPr>
            <a:spLocks/>
          </p:cNvSpPr>
          <p:nvPr/>
        </p:nvSpPr>
        <p:spPr bwMode="gray">
          <a:xfrm>
            <a:off x="9832778" y="3694182"/>
            <a:ext cx="1818026" cy="1661097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0D1D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000" tIns="72000" rIns="108000" bIns="7200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Kulim, Malaysia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Since 2017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kern="0" dirty="0">
                <a:solidFill>
                  <a:srgbClr val="000000"/>
                </a:solidFill>
                <a:cs typeface="Arial" charset="0"/>
              </a:rPr>
              <a:t>Employees ~1,500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Chip production </a:t>
            </a:r>
            <a:br>
              <a:rPr lang="en-US" sz="1200" b="1" dirty="0">
                <a:cs typeface="Arial" pitchFamily="34" charset="0"/>
              </a:rPr>
            </a:br>
            <a:r>
              <a:rPr lang="en-US" sz="1200" dirty="0">
                <a:cs typeface="Arial" pitchFamily="34" charset="0"/>
              </a:rPr>
              <a:t>for LEDs</a:t>
            </a: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Package assembly </a:t>
            </a:r>
            <a:br>
              <a:rPr lang="en-US" sz="1200" b="1" dirty="0">
                <a:cs typeface="Arial" pitchFamily="34" charset="0"/>
              </a:rPr>
            </a:br>
            <a:r>
              <a:rPr lang="en-US" sz="1200" dirty="0">
                <a:cs typeface="Arial" pitchFamily="34" charset="0"/>
              </a:rPr>
              <a:t>for LED</a:t>
            </a:r>
          </a:p>
        </p:txBody>
      </p:sp>
      <p:sp>
        <p:nvSpPr>
          <p:cNvPr id="993" name="Rechteck 992">
            <a:extLst>
              <a:ext uri="{FF2B5EF4-FFF2-40B4-BE49-F238E27FC236}">
                <a16:creationId xmlns:a16="http://schemas.microsoft.com/office/drawing/2014/main" id="{C609E070-B291-4AF4-8B0A-3B8F0F6D2E18}"/>
              </a:ext>
            </a:extLst>
          </p:cNvPr>
          <p:cNvSpPr>
            <a:spLocks/>
          </p:cNvSpPr>
          <p:nvPr/>
        </p:nvSpPr>
        <p:spPr bwMode="gray">
          <a:xfrm>
            <a:off x="6242798" y="4710778"/>
            <a:ext cx="2895459" cy="164353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0D1D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000" tIns="72000" rIns="108000" bIns="7200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Penang, Malaysia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Since 1978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kern="0" dirty="0">
                <a:solidFill>
                  <a:srgbClr val="000000"/>
                </a:solidFill>
                <a:cs typeface="Arial" charset="0"/>
              </a:rPr>
              <a:t>Employees ~7,800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OS regional headquarter</a:t>
            </a: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R&amp;D center </a:t>
            </a:r>
            <a:r>
              <a:rPr lang="en-US" sz="1200" dirty="0">
                <a:cs typeface="Arial" pitchFamily="34" charset="0"/>
              </a:rPr>
              <a:t>for LED assembly</a:t>
            </a: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Chip production </a:t>
            </a:r>
            <a:r>
              <a:rPr lang="en-US" sz="1200" dirty="0">
                <a:cs typeface="Arial" pitchFamily="34" charset="0"/>
              </a:rPr>
              <a:t>for LEDs</a:t>
            </a: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Package assembly </a:t>
            </a:r>
            <a:r>
              <a:rPr lang="en-US" sz="1200" dirty="0">
                <a:cs typeface="Arial" pitchFamily="34" charset="0"/>
              </a:rPr>
              <a:t>for LED and IR</a:t>
            </a:r>
          </a:p>
        </p:txBody>
      </p:sp>
      <p:sp>
        <p:nvSpPr>
          <p:cNvPr id="994" name="Rechteck 993">
            <a:extLst>
              <a:ext uri="{FF2B5EF4-FFF2-40B4-BE49-F238E27FC236}">
                <a16:creationId xmlns:a16="http://schemas.microsoft.com/office/drawing/2014/main" id="{23D8BFA5-3C1F-4FC0-833D-F55D274899C6}"/>
              </a:ext>
            </a:extLst>
          </p:cNvPr>
          <p:cNvSpPr>
            <a:spLocks/>
          </p:cNvSpPr>
          <p:nvPr/>
        </p:nvSpPr>
        <p:spPr bwMode="gray">
          <a:xfrm>
            <a:off x="5607057" y="633796"/>
            <a:ext cx="2523603" cy="1961766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0D1D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8000" tIns="72000" rIns="108000" bIns="7200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Regensburg, Germany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rPr>
              <a:t>Since 1972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kern="0" dirty="0">
                <a:solidFill>
                  <a:srgbClr val="000000"/>
                </a:solidFill>
                <a:cs typeface="Arial" charset="0"/>
              </a:rPr>
              <a:t>Employees ~2,500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OS global headquarter</a:t>
            </a: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R&amp;D center </a:t>
            </a:r>
            <a:r>
              <a:rPr lang="en-US" sz="1200" dirty="0">
                <a:cs typeface="Arial" pitchFamily="34" charset="0"/>
              </a:rPr>
              <a:t>for chip </a:t>
            </a:r>
            <a:br>
              <a:rPr lang="en-US" sz="1200" dirty="0">
                <a:cs typeface="Arial" pitchFamily="34" charset="0"/>
              </a:rPr>
            </a:br>
            <a:r>
              <a:rPr lang="en-US" sz="1200" dirty="0">
                <a:cs typeface="Arial" pitchFamily="34" charset="0"/>
              </a:rPr>
              <a:t>and packaging technology</a:t>
            </a: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Chip production</a:t>
            </a:r>
            <a:r>
              <a:rPr lang="en-US" sz="1200" dirty="0">
                <a:cs typeface="Arial" pitchFamily="34" charset="0"/>
              </a:rPr>
              <a:t> for LEDs, </a:t>
            </a:r>
            <a:br>
              <a:rPr lang="en-US" sz="1200" dirty="0">
                <a:cs typeface="Arial" pitchFamily="34" charset="0"/>
              </a:rPr>
            </a:br>
            <a:r>
              <a:rPr lang="en-US" sz="1200" dirty="0">
                <a:cs typeface="Arial" pitchFamily="34" charset="0"/>
              </a:rPr>
              <a:t>IR and lasers</a:t>
            </a:r>
          </a:p>
          <a:p>
            <a:pPr marL="180975" lvl="3" indent="-180975"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cs typeface="Arial" pitchFamily="34" charset="0"/>
              </a:rPr>
              <a:t>OLED production </a:t>
            </a:r>
          </a:p>
          <a:p>
            <a:pPr marR="0" lvl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Arial" charset="0"/>
            </a:endParaRPr>
          </a:p>
        </p:txBody>
      </p:sp>
      <p:cxnSp>
        <p:nvCxnSpPr>
          <p:cNvPr id="996" name="Verbinder: gewinkelt 995">
            <a:extLst>
              <a:ext uri="{FF2B5EF4-FFF2-40B4-BE49-F238E27FC236}">
                <a16:creationId xmlns:a16="http://schemas.microsoft.com/office/drawing/2014/main" id="{BDA45A0B-145C-4B93-BA50-913BAB3C0057}"/>
              </a:ext>
            </a:extLst>
          </p:cNvPr>
          <p:cNvCxnSpPr>
            <a:cxnSpLocks/>
            <a:stCxn id="523" idx="0"/>
            <a:endCxn id="994" idx="2"/>
          </p:cNvCxnSpPr>
          <p:nvPr/>
        </p:nvCxnSpPr>
        <p:spPr>
          <a:xfrm rot="16200000" flipV="1">
            <a:off x="6948657" y="2515764"/>
            <a:ext cx="533872" cy="693468"/>
          </a:xfrm>
          <a:prstGeom prst="bentConnector3">
            <a:avLst>
              <a:gd name="adj1" fmla="val 5000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7" name="Verbinder: gewinkelt 996">
            <a:extLst>
              <a:ext uri="{FF2B5EF4-FFF2-40B4-BE49-F238E27FC236}">
                <a16:creationId xmlns:a16="http://schemas.microsoft.com/office/drawing/2014/main" id="{91FFC064-A563-4011-8C2B-AD1326890403}"/>
              </a:ext>
            </a:extLst>
          </p:cNvPr>
          <p:cNvCxnSpPr>
            <a:cxnSpLocks/>
            <a:stCxn id="988" idx="4"/>
            <a:endCxn id="993" idx="0"/>
          </p:cNvCxnSpPr>
          <p:nvPr/>
        </p:nvCxnSpPr>
        <p:spPr>
          <a:xfrm rot="5400000">
            <a:off x="8117116" y="3749950"/>
            <a:ext cx="534240" cy="1387416"/>
          </a:xfrm>
          <a:prstGeom prst="bentConnector3">
            <a:avLst>
              <a:gd name="adj1" fmla="val 5000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0" name="Verbinder: gewinkelt 999">
            <a:extLst>
              <a:ext uri="{FF2B5EF4-FFF2-40B4-BE49-F238E27FC236}">
                <a16:creationId xmlns:a16="http://schemas.microsoft.com/office/drawing/2014/main" id="{98E54027-D1C8-44DA-90C1-BD7D6975FAD0}"/>
              </a:ext>
            </a:extLst>
          </p:cNvPr>
          <p:cNvCxnSpPr>
            <a:cxnSpLocks/>
            <a:stCxn id="988" idx="6"/>
            <a:endCxn id="990" idx="1"/>
          </p:cNvCxnSpPr>
          <p:nvPr/>
        </p:nvCxnSpPr>
        <p:spPr>
          <a:xfrm>
            <a:off x="9126801" y="4124825"/>
            <a:ext cx="705977" cy="399906"/>
          </a:xfrm>
          <a:prstGeom prst="bentConnector3">
            <a:avLst>
              <a:gd name="adj1" fmla="val 5000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3" name="Verbinder: gewinkelt 1002">
            <a:extLst>
              <a:ext uri="{FF2B5EF4-FFF2-40B4-BE49-F238E27FC236}">
                <a16:creationId xmlns:a16="http://schemas.microsoft.com/office/drawing/2014/main" id="{ED804B9F-B3DA-4921-8796-4FBEACC4F2CD}"/>
              </a:ext>
            </a:extLst>
          </p:cNvPr>
          <p:cNvCxnSpPr>
            <a:cxnSpLocks/>
            <a:stCxn id="989" idx="0"/>
            <a:endCxn id="514" idx="2"/>
          </p:cNvCxnSpPr>
          <p:nvPr/>
        </p:nvCxnSpPr>
        <p:spPr>
          <a:xfrm rot="5400000" flipH="1" flipV="1">
            <a:off x="9659025" y="2722355"/>
            <a:ext cx="489764" cy="1154167"/>
          </a:xfrm>
          <a:prstGeom prst="bentConnector3">
            <a:avLst>
              <a:gd name="adj1" fmla="val 50000"/>
            </a:avLst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FF97CCAA-7A85-473B-9947-E7D203A3D1F4}"/>
              </a:ext>
            </a:extLst>
          </p:cNvPr>
          <p:cNvSpPr txBox="1"/>
          <p:nvPr/>
        </p:nvSpPr>
        <p:spPr>
          <a:xfrm>
            <a:off x="820310" y="6489050"/>
            <a:ext cx="793487" cy="1874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* from 2018</a:t>
            </a:r>
          </a:p>
        </p:txBody>
      </p:sp>
    </p:spTree>
    <p:extLst>
      <p:ext uri="{BB962C8B-B14F-4D97-AF65-F5344CB8AC3E}">
        <p14:creationId xmlns:p14="http://schemas.microsoft.com/office/powerpoint/2010/main" val="1781319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0E940-C2C9-EF43-8124-FF091505C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ams</a:t>
            </a:r>
            <a:r>
              <a:rPr lang="en-US" dirty="0"/>
              <a:t> OSRAM: Leading in light emitters</a:t>
            </a:r>
            <a:endParaRPr lang="en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05A1AA44-ED27-4008-8B2E-96690F9030FE}"/>
              </a:ext>
            </a:extLst>
          </p:cNvPr>
          <p:cNvGrpSpPr/>
          <p:nvPr/>
        </p:nvGrpSpPr>
        <p:grpSpPr>
          <a:xfrm>
            <a:off x="3255728" y="1650281"/>
            <a:ext cx="2573520" cy="3809181"/>
            <a:chOff x="547369" y="2530317"/>
            <a:chExt cx="2573520" cy="3809181"/>
          </a:xfrm>
        </p:grpSpPr>
        <p:sp>
          <p:nvSpPr>
            <p:cNvPr id="8" name="Rectangle 6">
              <a:extLst>
                <a:ext uri="{FF2B5EF4-FFF2-40B4-BE49-F238E27FC236}">
                  <a16:creationId xmlns:a16="http://schemas.microsoft.com/office/drawing/2014/main" id="{68BB624B-7958-3745-AD2B-F5BB33005397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50863" y="4083199"/>
              <a:ext cx="2570026" cy="225629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Tx/>
                <a:buNone/>
                <a:tabLst/>
                <a:defRPr/>
              </a:pPr>
              <a:r>
                <a:rPr kumimoji="0" lang="de-AT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D5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+mn-lt"/>
                </a:rPr>
                <a:t>Consumer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Emitters for 3D sensing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Sensing illumination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Display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IR Flash 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UV-C disinfection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D242C"/>
                </a:solidFill>
                <a:effectLst/>
                <a:uLnTx/>
                <a:uFillTx/>
                <a:latin typeface="Arial" panose="020B0604020202020204"/>
                <a:ea typeface="+mn-ea"/>
                <a:cs typeface="Arial" charset="0"/>
                <a:sym typeface="+mn-lt"/>
              </a:endParaRPr>
            </a:p>
          </p:txBody>
        </p:sp>
        <p:pic>
          <p:nvPicPr>
            <p:cNvPr id="27" name="Picture 33">
              <a:extLst>
                <a:ext uri="{FF2B5EF4-FFF2-40B4-BE49-F238E27FC236}">
                  <a16:creationId xmlns:a16="http://schemas.microsoft.com/office/drawing/2014/main" id="{5F32774D-7FB2-ED4F-A20E-0D8F912A98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3971"/>
            <a:stretch/>
          </p:blipFill>
          <p:spPr>
            <a:xfrm>
              <a:off x="547369" y="2530317"/>
              <a:ext cx="2551343" cy="1435129"/>
            </a:xfrm>
            <a:prstGeom prst="rect">
              <a:avLst/>
            </a:prstGeom>
          </p:spPr>
        </p:pic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3D981216-E2CF-47F6-8043-52A06C28BC7B}"/>
              </a:ext>
            </a:extLst>
          </p:cNvPr>
          <p:cNvGrpSpPr/>
          <p:nvPr/>
        </p:nvGrpSpPr>
        <p:grpSpPr>
          <a:xfrm>
            <a:off x="8796244" y="1650283"/>
            <a:ext cx="2840827" cy="3809179"/>
            <a:chOff x="6030296" y="2530316"/>
            <a:chExt cx="2840827" cy="3809179"/>
          </a:xfrm>
        </p:grpSpPr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02FAACA4-2A11-054E-BDD5-A47BB76405D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184529" y="4083198"/>
              <a:ext cx="2570026" cy="225629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 anchor="t">
              <a:noAutofit/>
            </a:bodyPr>
            <a:lstStyle/>
            <a:p>
              <a:pPr marL="0" marR="0" lvl="0" indent="0" algn="l" defTabSz="9143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D5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+mn-lt"/>
                </a:rPr>
                <a:t>Industrial &amp; Medical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Sensing illumination</a:t>
              </a:r>
            </a:p>
            <a:p>
              <a:pPr marL="171450" lvl="0" indent="-171450" defTabSz="801688">
                <a:spcAft>
                  <a:spcPts val="300"/>
                </a:spcAft>
                <a:buClr>
                  <a:srgbClr val="1D242C"/>
                </a:buClr>
                <a:buFont typeface="System Font Regular"/>
                <a:buChar char="–"/>
                <a:defRPr/>
              </a:pPr>
              <a:r>
                <a:rPr lang="en-US" sz="1400" dirty="0">
                  <a:solidFill>
                    <a:srgbClr val="1D242C"/>
                  </a:solidFill>
                  <a:cs typeface="Arial" charset="0"/>
                  <a:sym typeface="+mn-lt"/>
                </a:rPr>
                <a:t>Operation room lighting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Sign and signal lighting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Material processing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UV-C disinfection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Horticulture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Outdoor/indoor lighting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Stage lighting &amp; projection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D242C"/>
                </a:solidFill>
                <a:effectLst/>
                <a:uLnTx/>
                <a:uFillTx/>
                <a:latin typeface="Arial" panose="020B0604020202020204"/>
                <a:ea typeface="+mn-ea"/>
                <a:cs typeface="Arial" charset="0"/>
                <a:sym typeface="+mn-lt"/>
              </a:endParaRP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D242C"/>
                </a:solidFill>
                <a:effectLst/>
                <a:uLnTx/>
                <a:uFillTx/>
                <a:latin typeface="Arial" panose="020B0604020202020204"/>
                <a:ea typeface="+mn-ea"/>
                <a:cs typeface="Arial" charset="0"/>
                <a:sym typeface="+mn-lt"/>
              </a:endParaRPr>
            </a:p>
            <a:p>
              <a:pPr marL="285750" marR="0" lvl="0" indent="-2857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D242C"/>
                </a:solidFill>
                <a:effectLst/>
                <a:uLnTx/>
                <a:uFillTx/>
                <a:latin typeface="Arial" panose="020B0604020202020204"/>
                <a:ea typeface="+mn-ea"/>
                <a:cs typeface="Arial" charset="0"/>
                <a:sym typeface="+mn-lt"/>
              </a:endParaRPr>
            </a:p>
          </p:txBody>
        </p:sp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0F3F0B36-27CA-4257-8D0B-7D94DD94F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030296" y="2530316"/>
              <a:ext cx="2840827" cy="1435127"/>
            </a:xfrm>
            <a:prstGeom prst="rect">
              <a:avLst/>
            </a:prstGeom>
          </p:spPr>
        </p:pic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41E8069A-8835-4A97-A09E-BD795166D7ED}"/>
              </a:ext>
            </a:extLst>
          </p:cNvPr>
          <p:cNvGrpSpPr/>
          <p:nvPr/>
        </p:nvGrpSpPr>
        <p:grpSpPr>
          <a:xfrm>
            <a:off x="5892330" y="1650283"/>
            <a:ext cx="2840831" cy="3809181"/>
            <a:chOff x="4510402" y="2166978"/>
            <a:chExt cx="2840831" cy="3809181"/>
          </a:xfrm>
        </p:grpSpPr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B0E55B72-AE0A-E64C-8680-56584E1A14C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615399" y="3719861"/>
              <a:ext cx="2630838" cy="225629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 anchor="t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Tx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D5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Automotive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Lighting (exterior/interior)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3D LiDAR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Display functional lighting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Ambient lighting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Projection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Intelligent forward lighting</a:t>
              </a:r>
            </a:p>
            <a:p>
              <a:pPr marL="171450" marR="0" lvl="0" indent="-171450" algn="l" defTabSz="8016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>
                  <a:srgbClr val="1D242C"/>
                </a:buClr>
                <a:buSzTx/>
                <a:buFont typeface="System Font Regular"/>
                <a:buChar char="–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1D242C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charset="0"/>
                  <a:sym typeface="+mn-lt"/>
                </a:rPr>
                <a:t>Adaptive driving beam</a:t>
              </a:r>
            </a:p>
          </p:txBody>
        </p:sp>
        <p:pic>
          <p:nvPicPr>
            <p:cNvPr id="20" name="Grafik 35" descr="Ein Bild, das Text, Auto, Straße, draußen enthält.&#10;&#10;Automatisch generierte Beschreibung">
              <a:extLst>
                <a:ext uri="{FF2B5EF4-FFF2-40B4-BE49-F238E27FC236}">
                  <a16:creationId xmlns:a16="http://schemas.microsoft.com/office/drawing/2014/main" id="{D44F178E-BA00-4DEB-89BA-40F12B1528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10402" y="2166978"/>
              <a:ext cx="2840831" cy="1435128"/>
            </a:xfrm>
            <a:prstGeom prst="rect">
              <a:avLst/>
            </a:prstGeom>
          </p:spPr>
        </p:pic>
      </p:grpSp>
      <p:graphicFrame>
        <p:nvGraphicFramePr>
          <p:cNvPr id="19" name="Diagramm 18">
            <a:extLst>
              <a:ext uri="{FF2B5EF4-FFF2-40B4-BE49-F238E27FC236}">
                <a16:creationId xmlns:a16="http://schemas.microsoft.com/office/drawing/2014/main" id="{B4BC5B8B-E054-4911-9C83-47516980FB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1404989"/>
              </p:ext>
            </p:extLst>
          </p:nvPr>
        </p:nvGraphicFramePr>
        <p:xfrm>
          <a:off x="107995" y="1595583"/>
          <a:ext cx="3087955" cy="3934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29652281-D65A-4BA7-977E-D915670D52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6670" y="899735"/>
            <a:ext cx="11076174" cy="290239"/>
          </a:xfrm>
        </p:spPr>
        <p:txBody>
          <a:bodyPr/>
          <a:lstStyle/>
          <a:p>
            <a:r>
              <a:rPr lang="en-US" sz="1600" dirty="0"/>
              <a:t>OSRAM Opto Semiconductors – Key Products</a:t>
            </a: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492AB633-A91A-4941-AFE6-3C0422C5075A}"/>
              </a:ext>
            </a:extLst>
          </p:cNvPr>
          <p:cNvGrpSpPr>
            <a:grpSpLocks/>
          </p:cNvGrpSpPr>
          <p:nvPr/>
        </p:nvGrpSpPr>
        <p:grpSpPr bwMode="gray">
          <a:xfrm>
            <a:off x="5993275" y="5542553"/>
            <a:ext cx="2342032" cy="487036"/>
            <a:chOff x="3997466" y="2823998"/>
            <a:chExt cx="3811577" cy="710113"/>
          </a:xfrm>
        </p:grpSpPr>
        <p:pic>
          <p:nvPicPr>
            <p:cNvPr id="31" name="Picture 8" descr="http://www.osram-os.com/media/resource/lightbox/350999/oslon-black-flat.jpg">
              <a:extLst>
                <a:ext uri="{FF2B5EF4-FFF2-40B4-BE49-F238E27FC236}">
                  <a16:creationId xmlns:a16="http://schemas.microsoft.com/office/drawing/2014/main" id="{A60E2137-4F6C-4429-BEA4-860BAFDAE98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035" t="10020" r="6240" b="10909"/>
            <a:stretch/>
          </p:blipFill>
          <p:spPr bwMode="gray">
            <a:xfrm>
              <a:off x="4969466" y="2921879"/>
              <a:ext cx="771526" cy="514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0" descr="SYNIOS, super red (632 nm)">
              <a:extLst>
                <a:ext uri="{FF2B5EF4-FFF2-40B4-BE49-F238E27FC236}">
                  <a16:creationId xmlns:a16="http://schemas.microsoft.com/office/drawing/2014/main" id="{747D0F3D-30DF-473A-BE5A-B5DC4A8E78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997466" y="2898147"/>
              <a:ext cx="900000" cy="561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4" descr="http://www.osram-os.com/media/resource/lightbox/358750/smartlaser-pulsed-laser-diodes.jpg">
              <a:extLst>
                <a:ext uri="{FF2B5EF4-FFF2-40B4-BE49-F238E27FC236}">
                  <a16:creationId xmlns:a16="http://schemas.microsoft.com/office/drawing/2014/main" id="{F563F8AD-017C-4FE0-B5B1-AA7C220F1D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140" t="10240" r="2655" b="14803"/>
            <a:stretch/>
          </p:blipFill>
          <p:spPr bwMode="gray">
            <a:xfrm>
              <a:off x="5812992" y="2895684"/>
              <a:ext cx="1128713" cy="5667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4" descr="http://www.osram-os.com/media/resource/lightbox/388113/oslon-compact-lcy-ceup.jpg">
              <a:extLst>
                <a:ext uri="{FF2B5EF4-FFF2-40B4-BE49-F238E27FC236}">
                  <a16:creationId xmlns:a16="http://schemas.microsoft.com/office/drawing/2014/main" id="{48E273EC-1459-47F0-B802-815EECDCD78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768" r="4861"/>
            <a:stretch/>
          </p:blipFill>
          <p:spPr bwMode="gray">
            <a:xfrm>
              <a:off x="7013705" y="2823998"/>
              <a:ext cx="795338" cy="7101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A72C0B77-B734-48A0-88D6-18C763A3F30D}"/>
              </a:ext>
            </a:extLst>
          </p:cNvPr>
          <p:cNvGrpSpPr>
            <a:grpSpLocks/>
          </p:cNvGrpSpPr>
          <p:nvPr/>
        </p:nvGrpSpPr>
        <p:grpSpPr bwMode="gray">
          <a:xfrm>
            <a:off x="8950477" y="5542552"/>
            <a:ext cx="2352675" cy="487036"/>
            <a:chOff x="1526680" y="4251567"/>
            <a:chExt cx="2716315" cy="562314"/>
          </a:xfrm>
        </p:grpSpPr>
        <p:pic>
          <p:nvPicPr>
            <p:cNvPr id="36" name="Picture 14" descr="http://www.osram-os.com/media/resource/lightbox/541052/osram-ostar-stage-le-rtduw-s2wp.jpg">
              <a:extLst>
                <a:ext uri="{FF2B5EF4-FFF2-40B4-BE49-F238E27FC236}">
                  <a16:creationId xmlns:a16="http://schemas.microsoft.com/office/drawing/2014/main" id="{15295F7D-1F3C-4655-B1F5-96CD96C7365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888" r="8984"/>
            <a:stretch/>
          </p:blipFill>
          <p:spPr bwMode="gray">
            <a:xfrm>
              <a:off x="1526680" y="4299864"/>
              <a:ext cx="611982" cy="465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12" descr="Blue single and multi mode lasers in TO package">
              <a:extLst>
                <a:ext uri="{FF2B5EF4-FFF2-40B4-BE49-F238E27FC236}">
                  <a16:creationId xmlns:a16="http://schemas.microsoft.com/office/drawing/2014/main" id="{F999E5DE-98E9-4E01-A43A-8A40E61EB0B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57" t="11686" r="7718"/>
            <a:stretch/>
          </p:blipFill>
          <p:spPr bwMode="gray">
            <a:xfrm>
              <a:off x="2210662" y="4314888"/>
              <a:ext cx="635794" cy="4356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16" descr="http://www.osram-os.com/media/resource/lightbox/490017/displix-oval.jpg">
              <a:extLst>
                <a:ext uri="{FF2B5EF4-FFF2-40B4-BE49-F238E27FC236}">
                  <a16:creationId xmlns:a16="http://schemas.microsoft.com/office/drawing/2014/main" id="{98793A6C-9E74-4F20-BE1D-30402990B79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922" r="6794"/>
            <a:stretch/>
          </p:blipFill>
          <p:spPr bwMode="gray">
            <a:xfrm>
              <a:off x="2918456" y="4251567"/>
              <a:ext cx="642938" cy="562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18" descr="http://www.osram-os.com/media/resource/lightbox/607411/ir-oslon-sfh-4713a.jpg">
              <a:extLst>
                <a:ext uri="{FF2B5EF4-FFF2-40B4-BE49-F238E27FC236}">
                  <a16:creationId xmlns:a16="http://schemas.microsoft.com/office/drawing/2014/main" id="{F3968EE5-B54E-4F77-B993-1D998EB2B18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285" r="8905"/>
            <a:stretch/>
          </p:blipFill>
          <p:spPr bwMode="gray">
            <a:xfrm>
              <a:off x="3633394" y="4299864"/>
              <a:ext cx="609601" cy="465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DCEA6BF4-8410-4D3E-9B44-BB35DE645A16}"/>
              </a:ext>
            </a:extLst>
          </p:cNvPr>
          <p:cNvGrpSpPr>
            <a:grpSpLocks/>
          </p:cNvGrpSpPr>
          <p:nvPr/>
        </p:nvGrpSpPr>
        <p:grpSpPr bwMode="gray">
          <a:xfrm>
            <a:off x="3424441" y="5618643"/>
            <a:ext cx="2027427" cy="334858"/>
            <a:chOff x="4797424" y="2896451"/>
            <a:chExt cx="2968724" cy="564407"/>
          </a:xfrm>
        </p:grpSpPr>
        <p:pic>
          <p:nvPicPr>
            <p:cNvPr id="41" name="Picture 20" descr="http://www.osram-os.com/media/resource/lightbox/601167/reflexlichtschranke-sfh-7060---version-2.jpg">
              <a:extLst>
                <a:ext uri="{FF2B5EF4-FFF2-40B4-BE49-F238E27FC236}">
                  <a16:creationId xmlns:a16="http://schemas.microsoft.com/office/drawing/2014/main" id="{CF5487B3-1998-4A39-98FF-DAE6FB3F5C5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482" t="10833" r="11380" b="10135"/>
            <a:stretch/>
          </p:blipFill>
          <p:spPr bwMode="gray">
            <a:xfrm>
              <a:off x="5513949" y="2918304"/>
              <a:ext cx="730250" cy="520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22" descr="http://www.osram-os.com/media/resource/lightbox/544433/ir-oslux-sfh-4780s.jpg">
              <a:extLst>
                <a:ext uri="{FF2B5EF4-FFF2-40B4-BE49-F238E27FC236}">
                  <a16:creationId xmlns:a16="http://schemas.microsoft.com/office/drawing/2014/main" id="{0403882B-1DA0-4B2A-8F03-9AD4A59E8E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4164" r="17044"/>
            <a:stretch/>
          </p:blipFill>
          <p:spPr bwMode="gray">
            <a:xfrm>
              <a:off x="6316199" y="2897967"/>
              <a:ext cx="619125" cy="561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28" descr="CURAMOS 3020 - High efficient lightsource at small dimensions">
              <a:extLst>
                <a:ext uri="{FF2B5EF4-FFF2-40B4-BE49-F238E27FC236}">
                  <a16:creationId xmlns:a16="http://schemas.microsoft.com/office/drawing/2014/main" id="{7EEBAB13-E2E0-4307-8058-90E1DBA44BE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8003" r="7682"/>
            <a:stretch/>
          </p:blipFill>
          <p:spPr bwMode="gray">
            <a:xfrm>
              <a:off x="7007323" y="2897745"/>
              <a:ext cx="758825" cy="561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38" descr="OSLUX Phaser III.1, ultra white (UW), SMD package with lens">
              <a:extLst>
                <a:ext uri="{FF2B5EF4-FFF2-40B4-BE49-F238E27FC236}">
                  <a16:creationId xmlns:a16="http://schemas.microsoft.com/office/drawing/2014/main" id="{75CB396A-9CE1-4924-A6AE-DF88CA9A1B9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67" r="15279"/>
            <a:stretch/>
          </p:blipFill>
          <p:spPr bwMode="gray">
            <a:xfrm>
              <a:off x="4797424" y="2896451"/>
              <a:ext cx="644525" cy="564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305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0475C8-F148-4E76-8BAC-2B1C6F42D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Kathrin Meindl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E5DCD3-09BD-43E7-9EDF-2555BCEE93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Short Introduction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98C5F62-F2D3-48E3-88FD-2FA59C487C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0899" y="1394086"/>
            <a:ext cx="5862012" cy="4331654"/>
          </a:xfrm>
        </p:spPr>
        <p:txBody>
          <a:bodyPr anchor="ctr"/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2012:</a:t>
            </a:r>
            <a:r>
              <a:rPr lang="en-US" dirty="0"/>
              <a:t> B.Sc. Mathematics, University of Regensburg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2015: </a:t>
            </a:r>
            <a:r>
              <a:rPr lang="en-US" dirty="0"/>
              <a:t>M.Sc. Business Informatics, University of Regensburg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2015 – 2017: </a:t>
            </a:r>
            <a:r>
              <a:rPr lang="en-US" dirty="0"/>
              <a:t>Consultant, Big Data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2017 – 2020: </a:t>
            </a:r>
            <a:r>
              <a:rPr lang="en-US" dirty="0"/>
              <a:t>Big Data Architect, Cloud Development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b="1" dirty="0"/>
              <a:t>2020 – now: </a:t>
            </a:r>
            <a:r>
              <a:rPr lang="en-US" dirty="0"/>
              <a:t>Data Scientist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7148903-935E-45EC-8155-6263C55A53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986" y="1082127"/>
            <a:ext cx="4681783" cy="3125733"/>
          </a:xfrm>
          <a:prstGeom prst="rect">
            <a:avLst/>
          </a:prstGeom>
        </p:spPr>
      </p:pic>
      <p:graphicFrame>
        <p:nvGraphicFramePr>
          <p:cNvPr id="15" name="Objekt 14">
            <a:extLst>
              <a:ext uri="{FF2B5EF4-FFF2-40B4-BE49-F238E27FC236}">
                <a16:creationId xmlns:a16="http://schemas.microsoft.com/office/drawing/2014/main" id="{23E6D73B-4DC8-496C-BEC9-1B728F1B79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3767205"/>
              </p:ext>
            </p:extLst>
          </p:nvPr>
        </p:nvGraphicFramePr>
        <p:xfrm>
          <a:off x="7349169" y="4439567"/>
          <a:ext cx="5761037" cy="184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760720" imgH="1841213" progId="Word.Document.12">
                  <p:embed/>
                </p:oleObj>
              </mc:Choice>
              <mc:Fallback>
                <p:oleObj name="Document" r:id="rId3" imgW="5760720" imgH="1841213" progId="Word.Document.12">
                  <p:embed/>
                  <p:pic>
                    <p:nvPicPr>
                      <p:cNvPr id="15" name="Objekt 14">
                        <a:extLst>
                          <a:ext uri="{FF2B5EF4-FFF2-40B4-BE49-F238E27FC236}">
                            <a16:creationId xmlns:a16="http://schemas.microsoft.com/office/drawing/2014/main" id="{23E6D73B-4DC8-496C-BEC9-1B728F1B79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349169" y="4439567"/>
                        <a:ext cx="5761037" cy="184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17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A72966-4EB0-46D7-8835-5FEC3C303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LED Value Chain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42FBED2-7EE9-4013-9B5C-FEA9948948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46670" y="899735"/>
            <a:ext cx="11076174" cy="494351"/>
          </a:xfrm>
        </p:spPr>
        <p:txBody>
          <a:bodyPr/>
          <a:lstStyle/>
          <a:p>
            <a:r>
              <a:rPr lang="en-US" dirty="0"/>
              <a:t>Front-end and Back-end production processes</a:t>
            </a:r>
          </a:p>
        </p:txBody>
      </p:sp>
      <p:sp>
        <p:nvSpPr>
          <p:cNvPr id="329" name="Text Box 416">
            <a:extLst>
              <a:ext uri="{FF2B5EF4-FFF2-40B4-BE49-F238E27FC236}">
                <a16:creationId xmlns:a16="http://schemas.microsoft.com/office/drawing/2014/main" id="{EBB1ACAB-2D6F-4B2C-8540-5A8D4ACE949C}"/>
              </a:ext>
            </a:extLst>
          </p:cNvPr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55893" y="2027641"/>
            <a:ext cx="4593311" cy="51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process steps applied on wafer level, i.e., at the same time for later up to 100.000 chips !!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BFE95BA1-C168-49F9-82DA-3F754B7DA168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38004" y="1394086"/>
            <a:ext cx="1121995" cy="22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9388" indent="-1778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79388" marR="0" lvl="1" indent="-1778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0813" algn="l"/>
              </a:tabLst>
              <a:defRPr/>
            </a:pPr>
            <a:r>
              <a:rPr kumimoji="0" lang="en-US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Input</a:t>
            </a:r>
          </a:p>
        </p:txBody>
      </p:sp>
      <p:pic>
        <p:nvPicPr>
          <p:cNvPr id="7" name="Picture 412" descr="Bild2">
            <a:extLst>
              <a:ext uri="{FF2B5EF4-FFF2-40B4-BE49-F238E27FC236}">
                <a16:creationId xmlns:a16="http://schemas.microsoft.com/office/drawing/2014/main" id="{96CF7683-0D76-4B9D-AC02-44B0BDB5B09D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693" y="2865888"/>
            <a:ext cx="1333591" cy="963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13">
            <a:extLst>
              <a:ext uri="{FF2B5EF4-FFF2-40B4-BE49-F238E27FC236}">
                <a16:creationId xmlns:a16="http://schemas.microsoft.com/office/drawing/2014/main" id="{CC3DBD3B-A9BB-4C42-81CB-5D075153C049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72874" y="1682816"/>
            <a:ext cx="2013200" cy="316778"/>
          </a:xfrm>
          <a:prstGeom prst="chevron">
            <a:avLst>
              <a:gd name="adj" fmla="val 38309"/>
            </a:avLst>
          </a:prstGeom>
          <a:solidFill>
            <a:schemeClr val="bg1">
              <a:lumMod val="65000"/>
            </a:schemeClr>
          </a:solidFill>
          <a:ln w="635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  Substrates and others</a:t>
            </a:r>
          </a:p>
        </p:txBody>
      </p:sp>
      <p:sp>
        <p:nvSpPr>
          <p:cNvPr id="9" name="Text Box 21">
            <a:extLst>
              <a:ext uri="{FF2B5EF4-FFF2-40B4-BE49-F238E27FC236}">
                <a16:creationId xmlns:a16="http://schemas.microsoft.com/office/drawing/2014/main" id="{7F3AAA0E-17E0-43D9-84B1-C0783328B285}"/>
              </a:ext>
            </a:extLst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572873" y="2027641"/>
            <a:ext cx="1910232" cy="80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95250" indent="-952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61950" indent="-873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Substrates / wafer</a:t>
            </a:r>
          </a:p>
          <a:p>
            <a:pPr marL="361950" marR="0" lvl="1" indent="-87313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Materials: Sapphire,</a:t>
            </a:r>
            <a:br>
              <a:rPr kumimoji="0" lang="en-US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GaAs, Silicon, ..</a:t>
            </a:r>
          </a:p>
          <a:p>
            <a:pPr marL="361950" marR="0" lvl="1" indent="-87313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Diameters: 2 .. 6 inch</a:t>
            </a:r>
          </a:p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Gases, metals, ..</a:t>
            </a:r>
          </a:p>
        </p:txBody>
      </p:sp>
      <p:grpSp>
        <p:nvGrpSpPr>
          <p:cNvPr id="20" name="Group 38">
            <a:extLst>
              <a:ext uri="{FF2B5EF4-FFF2-40B4-BE49-F238E27FC236}">
                <a16:creationId xmlns:a16="http://schemas.microsoft.com/office/drawing/2014/main" id="{2505FA4B-7924-4A5C-945F-A69DA4DC8ACA}"/>
              </a:ext>
            </a:extLst>
          </p:cNvPr>
          <p:cNvGrpSpPr>
            <a:grpSpLocks/>
          </p:cNvGrpSpPr>
          <p:nvPr>
            <p:custDataLst>
              <p:tags r:id="rId6"/>
            </p:custDataLst>
          </p:nvPr>
        </p:nvGrpSpPr>
        <p:grpSpPr bwMode="auto">
          <a:xfrm>
            <a:off x="6998219" y="2916952"/>
            <a:ext cx="903632" cy="823292"/>
            <a:chOff x="2559" y="1961"/>
            <a:chExt cx="1022" cy="731"/>
          </a:xfrm>
        </p:grpSpPr>
        <p:grpSp>
          <p:nvGrpSpPr>
            <p:cNvPr id="21" name="Group 39">
              <a:extLst>
                <a:ext uri="{FF2B5EF4-FFF2-40B4-BE49-F238E27FC236}">
                  <a16:creationId xmlns:a16="http://schemas.microsoft.com/office/drawing/2014/main" id="{4D8CA6AB-01BC-4B71-B138-6C5607BE8D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59" y="1961"/>
              <a:ext cx="1022" cy="731"/>
              <a:chOff x="2381" y="2251"/>
              <a:chExt cx="1022" cy="731"/>
            </a:xfrm>
          </p:grpSpPr>
          <p:grpSp>
            <p:nvGrpSpPr>
              <p:cNvPr id="23" name="Group 40">
                <a:extLst>
                  <a:ext uri="{FF2B5EF4-FFF2-40B4-BE49-F238E27FC236}">
                    <a16:creationId xmlns:a16="http://schemas.microsoft.com/office/drawing/2014/main" id="{89BC8B7C-222B-4822-BC6B-EB69F77883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251"/>
                <a:ext cx="1010" cy="136"/>
                <a:chOff x="2381" y="2251"/>
                <a:chExt cx="1010" cy="136"/>
              </a:xfrm>
            </p:grpSpPr>
            <p:grpSp>
              <p:nvGrpSpPr>
                <p:cNvPr id="299" name="Group 41">
                  <a:extLst>
                    <a:ext uri="{FF2B5EF4-FFF2-40B4-BE49-F238E27FC236}">
                      <a16:creationId xmlns:a16="http://schemas.microsoft.com/office/drawing/2014/main" id="{A5C7D53F-AB72-445A-A3C0-67A78772B2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321" name="AutoShape 42">
                    <a:extLst>
                      <a:ext uri="{FF2B5EF4-FFF2-40B4-BE49-F238E27FC236}">
                        <a16:creationId xmlns:a16="http://schemas.microsoft.com/office/drawing/2014/main" id="{7D830623-E76B-490C-A860-870B669ECE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2" name="Line 43">
                    <a:extLst>
                      <a:ext uri="{FF2B5EF4-FFF2-40B4-BE49-F238E27FC236}">
                        <a16:creationId xmlns:a16="http://schemas.microsoft.com/office/drawing/2014/main" id="{0675D9EC-381B-4615-B17A-ADB04B73E6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00" name="Group 44">
                  <a:extLst>
                    <a:ext uri="{FF2B5EF4-FFF2-40B4-BE49-F238E27FC236}">
                      <a16:creationId xmlns:a16="http://schemas.microsoft.com/office/drawing/2014/main" id="{03EA18F4-0EE9-4C3F-A2B4-7882B45F1FE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319" name="AutoShape 45">
                    <a:extLst>
                      <a:ext uri="{FF2B5EF4-FFF2-40B4-BE49-F238E27FC236}">
                        <a16:creationId xmlns:a16="http://schemas.microsoft.com/office/drawing/2014/main" id="{B119EC30-9BBD-4A4E-9D47-397B41A621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0" name="Line 46">
                    <a:extLst>
                      <a:ext uri="{FF2B5EF4-FFF2-40B4-BE49-F238E27FC236}">
                        <a16:creationId xmlns:a16="http://schemas.microsoft.com/office/drawing/2014/main" id="{133B24DA-915D-4ABF-A6ED-4B48F393DC2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01" name="Group 47">
                  <a:extLst>
                    <a:ext uri="{FF2B5EF4-FFF2-40B4-BE49-F238E27FC236}">
                      <a16:creationId xmlns:a16="http://schemas.microsoft.com/office/drawing/2014/main" id="{C25EE3E6-B19F-42BB-89E4-8833EC6B9D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317" name="AutoShape 48">
                    <a:extLst>
                      <a:ext uri="{FF2B5EF4-FFF2-40B4-BE49-F238E27FC236}">
                        <a16:creationId xmlns:a16="http://schemas.microsoft.com/office/drawing/2014/main" id="{D8590426-38C0-47CA-9F92-A8EBB84D06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8" name="Line 49">
                    <a:extLst>
                      <a:ext uri="{FF2B5EF4-FFF2-40B4-BE49-F238E27FC236}">
                        <a16:creationId xmlns:a16="http://schemas.microsoft.com/office/drawing/2014/main" id="{53E79809-9200-4429-AD5F-5493AF7F99E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02" name="Group 50">
                  <a:extLst>
                    <a:ext uri="{FF2B5EF4-FFF2-40B4-BE49-F238E27FC236}">
                      <a16:creationId xmlns:a16="http://schemas.microsoft.com/office/drawing/2014/main" id="{0F7599C2-15E5-4DEE-8A34-DF7C884FA1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315" name="AutoShape 51">
                    <a:extLst>
                      <a:ext uri="{FF2B5EF4-FFF2-40B4-BE49-F238E27FC236}">
                        <a16:creationId xmlns:a16="http://schemas.microsoft.com/office/drawing/2014/main" id="{FDBD5AE6-3A61-4C15-9B6E-140CF5279D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6" name="Line 52">
                    <a:extLst>
                      <a:ext uri="{FF2B5EF4-FFF2-40B4-BE49-F238E27FC236}">
                        <a16:creationId xmlns:a16="http://schemas.microsoft.com/office/drawing/2014/main" id="{AAFFC8AE-968A-4EBE-8186-3231265CC28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03" name="Group 53">
                  <a:extLst>
                    <a:ext uri="{FF2B5EF4-FFF2-40B4-BE49-F238E27FC236}">
                      <a16:creationId xmlns:a16="http://schemas.microsoft.com/office/drawing/2014/main" id="{3F65A57B-BF64-49C7-9B62-F15B61A2F6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313" name="AutoShape 54">
                    <a:extLst>
                      <a:ext uri="{FF2B5EF4-FFF2-40B4-BE49-F238E27FC236}">
                        <a16:creationId xmlns:a16="http://schemas.microsoft.com/office/drawing/2014/main" id="{CC10B836-165B-4B10-9F28-B36287D5A2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4" name="Line 55">
                    <a:extLst>
                      <a:ext uri="{FF2B5EF4-FFF2-40B4-BE49-F238E27FC236}">
                        <a16:creationId xmlns:a16="http://schemas.microsoft.com/office/drawing/2014/main" id="{7C4A45BB-A0EE-4349-B174-A74180969D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04" name="Group 56">
                  <a:extLst>
                    <a:ext uri="{FF2B5EF4-FFF2-40B4-BE49-F238E27FC236}">
                      <a16:creationId xmlns:a16="http://schemas.microsoft.com/office/drawing/2014/main" id="{70BFBAAF-5F6D-4BC1-B2C2-5493816F84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311" name="AutoShape 57">
                    <a:extLst>
                      <a:ext uri="{FF2B5EF4-FFF2-40B4-BE49-F238E27FC236}">
                        <a16:creationId xmlns:a16="http://schemas.microsoft.com/office/drawing/2014/main" id="{944E3D31-D47E-41FC-9A88-8470DA8FDE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2" name="Line 58">
                    <a:extLst>
                      <a:ext uri="{FF2B5EF4-FFF2-40B4-BE49-F238E27FC236}">
                        <a16:creationId xmlns:a16="http://schemas.microsoft.com/office/drawing/2014/main" id="{E5EF91DA-260B-4FED-A5F4-7FFADC91E9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05" name="Group 59">
                  <a:extLst>
                    <a:ext uri="{FF2B5EF4-FFF2-40B4-BE49-F238E27FC236}">
                      <a16:creationId xmlns:a16="http://schemas.microsoft.com/office/drawing/2014/main" id="{C7EF4F53-1192-4E7B-90EE-E74110E5AB5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309" name="AutoShape 60">
                    <a:extLst>
                      <a:ext uri="{FF2B5EF4-FFF2-40B4-BE49-F238E27FC236}">
                        <a16:creationId xmlns:a16="http://schemas.microsoft.com/office/drawing/2014/main" id="{BC2D93CD-C28A-45C8-9F88-6EF47158AE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0" name="Line 61">
                    <a:extLst>
                      <a:ext uri="{FF2B5EF4-FFF2-40B4-BE49-F238E27FC236}">
                        <a16:creationId xmlns:a16="http://schemas.microsoft.com/office/drawing/2014/main" id="{76EAE2E5-5648-4617-8607-2733E99A61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06" name="Group 62">
                  <a:extLst>
                    <a:ext uri="{FF2B5EF4-FFF2-40B4-BE49-F238E27FC236}">
                      <a16:creationId xmlns:a16="http://schemas.microsoft.com/office/drawing/2014/main" id="{D9308BFA-33F7-4554-B627-A01E7FB250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307" name="AutoShape 63">
                    <a:extLst>
                      <a:ext uri="{FF2B5EF4-FFF2-40B4-BE49-F238E27FC236}">
                        <a16:creationId xmlns:a16="http://schemas.microsoft.com/office/drawing/2014/main" id="{9962CD09-44B0-469B-B630-B78B9E8F59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08" name="Line 64">
                    <a:extLst>
                      <a:ext uri="{FF2B5EF4-FFF2-40B4-BE49-F238E27FC236}">
                        <a16:creationId xmlns:a16="http://schemas.microsoft.com/office/drawing/2014/main" id="{F188045B-0049-4331-AB0D-BDBE11B8164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24" name="Group 65">
                <a:extLst>
                  <a:ext uri="{FF2B5EF4-FFF2-40B4-BE49-F238E27FC236}">
                    <a16:creationId xmlns:a16="http://schemas.microsoft.com/office/drawing/2014/main" id="{05652815-12FC-4AA2-8BA1-2CCE1EA54E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1" y="2305"/>
                <a:ext cx="1010" cy="136"/>
                <a:chOff x="2381" y="2251"/>
                <a:chExt cx="1010" cy="136"/>
              </a:xfrm>
            </p:grpSpPr>
            <p:grpSp>
              <p:nvGrpSpPr>
                <p:cNvPr id="275" name="Group 66">
                  <a:extLst>
                    <a:ext uri="{FF2B5EF4-FFF2-40B4-BE49-F238E27FC236}">
                      <a16:creationId xmlns:a16="http://schemas.microsoft.com/office/drawing/2014/main" id="{F27D4388-6479-4340-9099-8AF3695D6A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97" name="AutoShape 67">
                    <a:extLst>
                      <a:ext uri="{FF2B5EF4-FFF2-40B4-BE49-F238E27FC236}">
                        <a16:creationId xmlns:a16="http://schemas.microsoft.com/office/drawing/2014/main" id="{7319F8FE-3411-4BB4-97AA-539C6CB4A8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8" name="Line 68">
                    <a:extLst>
                      <a:ext uri="{FF2B5EF4-FFF2-40B4-BE49-F238E27FC236}">
                        <a16:creationId xmlns:a16="http://schemas.microsoft.com/office/drawing/2014/main" id="{2F96D1CA-F74E-4F55-B8C6-7CDE232CC1C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76" name="Group 69">
                  <a:extLst>
                    <a:ext uri="{FF2B5EF4-FFF2-40B4-BE49-F238E27FC236}">
                      <a16:creationId xmlns:a16="http://schemas.microsoft.com/office/drawing/2014/main" id="{246A4842-4C12-4D14-BD16-53FE0A2A91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95" name="AutoShape 70">
                    <a:extLst>
                      <a:ext uri="{FF2B5EF4-FFF2-40B4-BE49-F238E27FC236}">
                        <a16:creationId xmlns:a16="http://schemas.microsoft.com/office/drawing/2014/main" id="{A31BFDC8-403E-49EF-BF8B-9C9AAAFD7D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6" name="Line 71">
                    <a:extLst>
                      <a:ext uri="{FF2B5EF4-FFF2-40B4-BE49-F238E27FC236}">
                        <a16:creationId xmlns:a16="http://schemas.microsoft.com/office/drawing/2014/main" id="{2DE54D9C-A522-4505-B802-F93E4D90B92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77" name="Group 72">
                  <a:extLst>
                    <a:ext uri="{FF2B5EF4-FFF2-40B4-BE49-F238E27FC236}">
                      <a16:creationId xmlns:a16="http://schemas.microsoft.com/office/drawing/2014/main" id="{5E742BA3-A4CA-4E28-8573-C436A908DF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93" name="AutoShape 73">
                    <a:extLst>
                      <a:ext uri="{FF2B5EF4-FFF2-40B4-BE49-F238E27FC236}">
                        <a16:creationId xmlns:a16="http://schemas.microsoft.com/office/drawing/2014/main" id="{00E60F39-2319-4A1A-815C-055F89A1B8F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4" name="Line 74">
                    <a:extLst>
                      <a:ext uri="{FF2B5EF4-FFF2-40B4-BE49-F238E27FC236}">
                        <a16:creationId xmlns:a16="http://schemas.microsoft.com/office/drawing/2014/main" id="{D2B52B04-F95F-4C51-A1F3-35EC01A0A52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78" name="Group 75">
                  <a:extLst>
                    <a:ext uri="{FF2B5EF4-FFF2-40B4-BE49-F238E27FC236}">
                      <a16:creationId xmlns:a16="http://schemas.microsoft.com/office/drawing/2014/main" id="{F0D84E4D-973A-45B7-9DF7-B389D422204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91" name="AutoShape 76">
                    <a:extLst>
                      <a:ext uri="{FF2B5EF4-FFF2-40B4-BE49-F238E27FC236}">
                        <a16:creationId xmlns:a16="http://schemas.microsoft.com/office/drawing/2014/main" id="{DD5857AD-EC06-432A-90C5-6B92B7F05D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2" name="Line 77">
                    <a:extLst>
                      <a:ext uri="{FF2B5EF4-FFF2-40B4-BE49-F238E27FC236}">
                        <a16:creationId xmlns:a16="http://schemas.microsoft.com/office/drawing/2014/main" id="{4101D3D7-D046-4D7D-A97C-ED1F2ECF7D6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79" name="Group 78">
                  <a:extLst>
                    <a:ext uri="{FF2B5EF4-FFF2-40B4-BE49-F238E27FC236}">
                      <a16:creationId xmlns:a16="http://schemas.microsoft.com/office/drawing/2014/main" id="{C12839BB-CB20-47C8-9649-0D0F3859CA1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89" name="AutoShape 79">
                    <a:extLst>
                      <a:ext uri="{FF2B5EF4-FFF2-40B4-BE49-F238E27FC236}">
                        <a16:creationId xmlns:a16="http://schemas.microsoft.com/office/drawing/2014/main" id="{AA3FBCB5-1FC3-4FCF-8CC4-18CE4E52B7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0" name="Line 80">
                    <a:extLst>
                      <a:ext uri="{FF2B5EF4-FFF2-40B4-BE49-F238E27FC236}">
                        <a16:creationId xmlns:a16="http://schemas.microsoft.com/office/drawing/2014/main" id="{CB90A09F-8C9F-4952-88A3-F067E440EBC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0" name="Group 81">
                  <a:extLst>
                    <a:ext uri="{FF2B5EF4-FFF2-40B4-BE49-F238E27FC236}">
                      <a16:creationId xmlns:a16="http://schemas.microsoft.com/office/drawing/2014/main" id="{04B262B5-946E-4ABE-AE8F-CF912879F29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87" name="AutoShape 82">
                    <a:extLst>
                      <a:ext uri="{FF2B5EF4-FFF2-40B4-BE49-F238E27FC236}">
                        <a16:creationId xmlns:a16="http://schemas.microsoft.com/office/drawing/2014/main" id="{A872A306-D495-48E8-9730-57DD5E1C38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8" name="Line 83">
                    <a:extLst>
                      <a:ext uri="{FF2B5EF4-FFF2-40B4-BE49-F238E27FC236}">
                        <a16:creationId xmlns:a16="http://schemas.microsoft.com/office/drawing/2014/main" id="{DBBA793B-F4CF-4E60-9028-C69AB7006F1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1" name="Group 84">
                  <a:extLst>
                    <a:ext uri="{FF2B5EF4-FFF2-40B4-BE49-F238E27FC236}">
                      <a16:creationId xmlns:a16="http://schemas.microsoft.com/office/drawing/2014/main" id="{CAFC415E-115A-4CA0-AC63-E8FF9D1F14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85" name="AutoShape 85">
                    <a:extLst>
                      <a:ext uri="{FF2B5EF4-FFF2-40B4-BE49-F238E27FC236}">
                        <a16:creationId xmlns:a16="http://schemas.microsoft.com/office/drawing/2014/main" id="{CD8350EE-A0FF-4CB9-BE08-FB9240B3EA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6" name="Line 86">
                    <a:extLst>
                      <a:ext uri="{FF2B5EF4-FFF2-40B4-BE49-F238E27FC236}">
                        <a16:creationId xmlns:a16="http://schemas.microsoft.com/office/drawing/2014/main" id="{C4B0E762-8F96-4894-8F3B-6F66B4E0D2F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2" name="Group 87">
                  <a:extLst>
                    <a:ext uri="{FF2B5EF4-FFF2-40B4-BE49-F238E27FC236}">
                      <a16:creationId xmlns:a16="http://schemas.microsoft.com/office/drawing/2014/main" id="{B9FA2898-1672-42DC-8795-A559B55190A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83" name="AutoShape 88">
                    <a:extLst>
                      <a:ext uri="{FF2B5EF4-FFF2-40B4-BE49-F238E27FC236}">
                        <a16:creationId xmlns:a16="http://schemas.microsoft.com/office/drawing/2014/main" id="{BA53646D-B7EE-4068-8AD7-B7606B000BE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4" name="Line 89">
                    <a:extLst>
                      <a:ext uri="{FF2B5EF4-FFF2-40B4-BE49-F238E27FC236}">
                        <a16:creationId xmlns:a16="http://schemas.microsoft.com/office/drawing/2014/main" id="{A683A903-2F35-4D88-BCC4-E14F15318B8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25" name="Group 90">
                <a:extLst>
                  <a:ext uri="{FF2B5EF4-FFF2-40B4-BE49-F238E27FC236}">
                    <a16:creationId xmlns:a16="http://schemas.microsoft.com/office/drawing/2014/main" id="{2E2ACF21-D2C1-4B91-9917-38F62F3EC9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5" y="2363"/>
                <a:ext cx="1010" cy="136"/>
                <a:chOff x="2381" y="2251"/>
                <a:chExt cx="1010" cy="136"/>
              </a:xfrm>
            </p:grpSpPr>
            <p:grpSp>
              <p:nvGrpSpPr>
                <p:cNvPr id="251" name="Group 91">
                  <a:extLst>
                    <a:ext uri="{FF2B5EF4-FFF2-40B4-BE49-F238E27FC236}">
                      <a16:creationId xmlns:a16="http://schemas.microsoft.com/office/drawing/2014/main" id="{1911667C-B16D-41E8-8E2C-78FD0FE9FC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73" name="AutoShape 92">
                    <a:extLst>
                      <a:ext uri="{FF2B5EF4-FFF2-40B4-BE49-F238E27FC236}">
                        <a16:creationId xmlns:a16="http://schemas.microsoft.com/office/drawing/2014/main" id="{E830B521-B0DE-49DA-8F55-5BD7E02E5F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4" name="Line 93">
                    <a:extLst>
                      <a:ext uri="{FF2B5EF4-FFF2-40B4-BE49-F238E27FC236}">
                        <a16:creationId xmlns:a16="http://schemas.microsoft.com/office/drawing/2014/main" id="{EB660E0F-F99D-4AAE-B7E2-5709DC44376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52" name="Group 94">
                  <a:extLst>
                    <a:ext uri="{FF2B5EF4-FFF2-40B4-BE49-F238E27FC236}">
                      <a16:creationId xmlns:a16="http://schemas.microsoft.com/office/drawing/2014/main" id="{1A8B1F58-7BA2-47A8-B2CD-BDEF3DE92A7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71" name="AutoShape 95">
                    <a:extLst>
                      <a:ext uri="{FF2B5EF4-FFF2-40B4-BE49-F238E27FC236}">
                        <a16:creationId xmlns:a16="http://schemas.microsoft.com/office/drawing/2014/main" id="{5E6363F5-1572-402E-BAAC-6BAB22E934E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2" name="Line 96">
                    <a:extLst>
                      <a:ext uri="{FF2B5EF4-FFF2-40B4-BE49-F238E27FC236}">
                        <a16:creationId xmlns:a16="http://schemas.microsoft.com/office/drawing/2014/main" id="{9131D09B-9874-4ACD-9AF7-E6F0EC11CEE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53" name="Group 97">
                  <a:extLst>
                    <a:ext uri="{FF2B5EF4-FFF2-40B4-BE49-F238E27FC236}">
                      <a16:creationId xmlns:a16="http://schemas.microsoft.com/office/drawing/2014/main" id="{7AE619A8-6962-4420-9793-4808E6FA1F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69" name="AutoShape 98">
                    <a:extLst>
                      <a:ext uri="{FF2B5EF4-FFF2-40B4-BE49-F238E27FC236}">
                        <a16:creationId xmlns:a16="http://schemas.microsoft.com/office/drawing/2014/main" id="{C1C1339B-38E8-4BC9-98FC-EFEC2A607F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0" name="Line 99">
                    <a:extLst>
                      <a:ext uri="{FF2B5EF4-FFF2-40B4-BE49-F238E27FC236}">
                        <a16:creationId xmlns:a16="http://schemas.microsoft.com/office/drawing/2014/main" id="{5E7BE109-91EB-4C70-ADDB-8CCF3842EA5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54" name="Group 100">
                  <a:extLst>
                    <a:ext uri="{FF2B5EF4-FFF2-40B4-BE49-F238E27FC236}">
                      <a16:creationId xmlns:a16="http://schemas.microsoft.com/office/drawing/2014/main" id="{CF82EDA6-6FF2-405B-BD16-CDF37CC5E55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67" name="AutoShape 101">
                    <a:extLst>
                      <a:ext uri="{FF2B5EF4-FFF2-40B4-BE49-F238E27FC236}">
                        <a16:creationId xmlns:a16="http://schemas.microsoft.com/office/drawing/2014/main" id="{3FAEB2D7-3900-43FA-9B38-5E9FE0CE535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8" name="Line 102">
                    <a:extLst>
                      <a:ext uri="{FF2B5EF4-FFF2-40B4-BE49-F238E27FC236}">
                        <a16:creationId xmlns:a16="http://schemas.microsoft.com/office/drawing/2014/main" id="{B36D2235-CD90-476F-A7FE-8B48CA1F7D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55" name="Group 103">
                  <a:extLst>
                    <a:ext uri="{FF2B5EF4-FFF2-40B4-BE49-F238E27FC236}">
                      <a16:creationId xmlns:a16="http://schemas.microsoft.com/office/drawing/2014/main" id="{8DBD8539-90C6-4161-A5D3-DAE95687792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65" name="AutoShape 104">
                    <a:extLst>
                      <a:ext uri="{FF2B5EF4-FFF2-40B4-BE49-F238E27FC236}">
                        <a16:creationId xmlns:a16="http://schemas.microsoft.com/office/drawing/2014/main" id="{872E2287-3316-4876-BF7C-64CF55FFEA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6" name="Line 105">
                    <a:extLst>
                      <a:ext uri="{FF2B5EF4-FFF2-40B4-BE49-F238E27FC236}">
                        <a16:creationId xmlns:a16="http://schemas.microsoft.com/office/drawing/2014/main" id="{A78A0BBA-3FA5-4CFB-9098-31368D62147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56" name="Group 106">
                  <a:extLst>
                    <a:ext uri="{FF2B5EF4-FFF2-40B4-BE49-F238E27FC236}">
                      <a16:creationId xmlns:a16="http://schemas.microsoft.com/office/drawing/2014/main" id="{55969454-3B08-4185-8034-7FF8D1E654A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63" name="AutoShape 107">
                    <a:extLst>
                      <a:ext uri="{FF2B5EF4-FFF2-40B4-BE49-F238E27FC236}">
                        <a16:creationId xmlns:a16="http://schemas.microsoft.com/office/drawing/2014/main" id="{54B27B0C-2DBC-497D-AACC-A57D17353FD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4" name="Line 108">
                    <a:extLst>
                      <a:ext uri="{FF2B5EF4-FFF2-40B4-BE49-F238E27FC236}">
                        <a16:creationId xmlns:a16="http://schemas.microsoft.com/office/drawing/2014/main" id="{F0DB0159-DDC7-478B-B547-1142F7959F7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57" name="Group 109">
                  <a:extLst>
                    <a:ext uri="{FF2B5EF4-FFF2-40B4-BE49-F238E27FC236}">
                      <a16:creationId xmlns:a16="http://schemas.microsoft.com/office/drawing/2014/main" id="{C1A7A9D6-FCDC-4549-84B1-6560DF3F82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61" name="AutoShape 110">
                    <a:extLst>
                      <a:ext uri="{FF2B5EF4-FFF2-40B4-BE49-F238E27FC236}">
                        <a16:creationId xmlns:a16="http://schemas.microsoft.com/office/drawing/2014/main" id="{4B7709FD-18CF-4DA0-815C-3551949FE3E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2" name="Line 111">
                    <a:extLst>
                      <a:ext uri="{FF2B5EF4-FFF2-40B4-BE49-F238E27FC236}">
                        <a16:creationId xmlns:a16="http://schemas.microsoft.com/office/drawing/2014/main" id="{506F0E21-2B03-4BF2-A51B-27A73E33159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58" name="Group 112">
                  <a:extLst>
                    <a:ext uri="{FF2B5EF4-FFF2-40B4-BE49-F238E27FC236}">
                      <a16:creationId xmlns:a16="http://schemas.microsoft.com/office/drawing/2014/main" id="{5C8FCCB2-DE30-484D-90CB-49A3C4E425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59" name="AutoShape 113">
                    <a:extLst>
                      <a:ext uri="{FF2B5EF4-FFF2-40B4-BE49-F238E27FC236}">
                        <a16:creationId xmlns:a16="http://schemas.microsoft.com/office/drawing/2014/main" id="{AAB95725-95AD-470C-90D5-668216E893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0" name="Line 114">
                    <a:extLst>
                      <a:ext uri="{FF2B5EF4-FFF2-40B4-BE49-F238E27FC236}">
                        <a16:creationId xmlns:a16="http://schemas.microsoft.com/office/drawing/2014/main" id="{DFC4D2C1-32C7-47C4-97B7-7EA27E9FC15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26" name="Group 115">
                <a:extLst>
                  <a:ext uri="{FF2B5EF4-FFF2-40B4-BE49-F238E27FC236}">
                    <a16:creationId xmlns:a16="http://schemas.microsoft.com/office/drawing/2014/main" id="{A2A3AD11-C934-4855-9BD3-4A056DF4F7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5" y="2405"/>
                <a:ext cx="1010" cy="136"/>
                <a:chOff x="2381" y="2251"/>
                <a:chExt cx="1010" cy="136"/>
              </a:xfrm>
            </p:grpSpPr>
            <p:grpSp>
              <p:nvGrpSpPr>
                <p:cNvPr id="227" name="Group 116">
                  <a:extLst>
                    <a:ext uri="{FF2B5EF4-FFF2-40B4-BE49-F238E27FC236}">
                      <a16:creationId xmlns:a16="http://schemas.microsoft.com/office/drawing/2014/main" id="{ABD019FB-B9F4-407F-BE5C-0AB793E5C09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49" name="AutoShape 117">
                    <a:extLst>
                      <a:ext uri="{FF2B5EF4-FFF2-40B4-BE49-F238E27FC236}">
                        <a16:creationId xmlns:a16="http://schemas.microsoft.com/office/drawing/2014/main" id="{6518BA71-8F37-4EFC-A442-574F56A239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0" name="Line 118">
                    <a:extLst>
                      <a:ext uri="{FF2B5EF4-FFF2-40B4-BE49-F238E27FC236}">
                        <a16:creationId xmlns:a16="http://schemas.microsoft.com/office/drawing/2014/main" id="{1342C45C-0712-4071-904C-537B44D4CF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28" name="Group 119">
                  <a:extLst>
                    <a:ext uri="{FF2B5EF4-FFF2-40B4-BE49-F238E27FC236}">
                      <a16:creationId xmlns:a16="http://schemas.microsoft.com/office/drawing/2014/main" id="{69B4BC17-8754-4E30-9980-AC5FFA9325A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47" name="AutoShape 120">
                    <a:extLst>
                      <a:ext uri="{FF2B5EF4-FFF2-40B4-BE49-F238E27FC236}">
                        <a16:creationId xmlns:a16="http://schemas.microsoft.com/office/drawing/2014/main" id="{F1267A37-3283-415C-ACB2-FE437805FA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8" name="Line 121">
                    <a:extLst>
                      <a:ext uri="{FF2B5EF4-FFF2-40B4-BE49-F238E27FC236}">
                        <a16:creationId xmlns:a16="http://schemas.microsoft.com/office/drawing/2014/main" id="{8B98CFED-E1E8-4949-ACA3-7ED64FE9F10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29" name="Group 122">
                  <a:extLst>
                    <a:ext uri="{FF2B5EF4-FFF2-40B4-BE49-F238E27FC236}">
                      <a16:creationId xmlns:a16="http://schemas.microsoft.com/office/drawing/2014/main" id="{8B8A56BB-A401-40F3-A203-B4C01C12548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45" name="AutoShape 123">
                    <a:extLst>
                      <a:ext uri="{FF2B5EF4-FFF2-40B4-BE49-F238E27FC236}">
                        <a16:creationId xmlns:a16="http://schemas.microsoft.com/office/drawing/2014/main" id="{D4C66E3C-4035-47BB-AA9A-633172B8F2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6" name="Line 124">
                    <a:extLst>
                      <a:ext uri="{FF2B5EF4-FFF2-40B4-BE49-F238E27FC236}">
                        <a16:creationId xmlns:a16="http://schemas.microsoft.com/office/drawing/2014/main" id="{A72873C3-7BD7-4456-A7D3-81B0C3CA7CE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30" name="Group 125">
                  <a:extLst>
                    <a:ext uri="{FF2B5EF4-FFF2-40B4-BE49-F238E27FC236}">
                      <a16:creationId xmlns:a16="http://schemas.microsoft.com/office/drawing/2014/main" id="{6A29E2A8-6C44-4960-BCE0-FCC26E040BD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43" name="AutoShape 126">
                    <a:extLst>
                      <a:ext uri="{FF2B5EF4-FFF2-40B4-BE49-F238E27FC236}">
                        <a16:creationId xmlns:a16="http://schemas.microsoft.com/office/drawing/2014/main" id="{B75D9C0B-FB8A-4AF9-B4C5-A9CA79F5182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4" name="Line 127">
                    <a:extLst>
                      <a:ext uri="{FF2B5EF4-FFF2-40B4-BE49-F238E27FC236}">
                        <a16:creationId xmlns:a16="http://schemas.microsoft.com/office/drawing/2014/main" id="{43A02392-427F-44B7-A010-BCB9F093EED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31" name="Group 128">
                  <a:extLst>
                    <a:ext uri="{FF2B5EF4-FFF2-40B4-BE49-F238E27FC236}">
                      <a16:creationId xmlns:a16="http://schemas.microsoft.com/office/drawing/2014/main" id="{DF317AE3-3A43-49DC-9C7C-031AB3C3014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41" name="AutoShape 129">
                    <a:extLst>
                      <a:ext uri="{FF2B5EF4-FFF2-40B4-BE49-F238E27FC236}">
                        <a16:creationId xmlns:a16="http://schemas.microsoft.com/office/drawing/2014/main" id="{F3CE8EFD-FE2C-47E4-AFE8-C1091EC78F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2" name="Line 130">
                    <a:extLst>
                      <a:ext uri="{FF2B5EF4-FFF2-40B4-BE49-F238E27FC236}">
                        <a16:creationId xmlns:a16="http://schemas.microsoft.com/office/drawing/2014/main" id="{1AF2E8B8-76C4-4937-A5A2-205ED456798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32" name="Group 131">
                  <a:extLst>
                    <a:ext uri="{FF2B5EF4-FFF2-40B4-BE49-F238E27FC236}">
                      <a16:creationId xmlns:a16="http://schemas.microsoft.com/office/drawing/2014/main" id="{7B9647AD-E36F-486F-B4DC-FFA2B8DC9DB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39" name="AutoShape 132">
                    <a:extLst>
                      <a:ext uri="{FF2B5EF4-FFF2-40B4-BE49-F238E27FC236}">
                        <a16:creationId xmlns:a16="http://schemas.microsoft.com/office/drawing/2014/main" id="{98E02D09-EBEF-4EC1-86FB-F51054B0F0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0" name="Line 133">
                    <a:extLst>
                      <a:ext uri="{FF2B5EF4-FFF2-40B4-BE49-F238E27FC236}">
                        <a16:creationId xmlns:a16="http://schemas.microsoft.com/office/drawing/2014/main" id="{AC758384-34D3-43CF-A50C-56E322E4A12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33" name="Group 134">
                  <a:extLst>
                    <a:ext uri="{FF2B5EF4-FFF2-40B4-BE49-F238E27FC236}">
                      <a16:creationId xmlns:a16="http://schemas.microsoft.com/office/drawing/2014/main" id="{3A0B531F-D64B-4489-BFD4-C13CA325524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37" name="AutoShape 135">
                    <a:extLst>
                      <a:ext uri="{FF2B5EF4-FFF2-40B4-BE49-F238E27FC236}">
                        <a16:creationId xmlns:a16="http://schemas.microsoft.com/office/drawing/2014/main" id="{19C164F7-B3F7-4B04-843F-21D8106900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8" name="Line 136">
                    <a:extLst>
                      <a:ext uri="{FF2B5EF4-FFF2-40B4-BE49-F238E27FC236}">
                        <a16:creationId xmlns:a16="http://schemas.microsoft.com/office/drawing/2014/main" id="{8E5B1A61-04C1-45CA-96CB-20DEC3FE15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34" name="Group 137">
                  <a:extLst>
                    <a:ext uri="{FF2B5EF4-FFF2-40B4-BE49-F238E27FC236}">
                      <a16:creationId xmlns:a16="http://schemas.microsoft.com/office/drawing/2014/main" id="{E5EC6AC9-E48E-422F-A1D3-D1B76217888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35" name="AutoShape 138">
                    <a:extLst>
                      <a:ext uri="{FF2B5EF4-FFF2-40B4-BE49-F238E27FC236}">
                        <a16:creationId xmlns:a16="http://schemas.microsoft.com/office/drawing/2014/main" id="{FD36E386-BAB6-4E1E-8077-E9C09F5EBE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6" name="Line 139">
                    <a:extLst>
                      <a:ext uri="{FF2B5EF4-FFF2-40B4-BE49-F238E27FC236}">
                        <a16:creationId xmlns:a16="http://schemas.microsoft.com/office/drawing/2014/main" id="{BDAB2D9E-F034-4F3E-AB7E-483C41367B9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27" name="Group 140">
                <a:extLst>
                  <a:ext uri="{FF2B5EF4-FFF2-40B4-BE49-F238E27FC236}">
                    <a16:creationId xmlns:a16="http://schemas.microsoft.com/office/drawing/2014/main" id="{29544EBA-3441-4FA5-9556-95C2E6C5D3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5" y="2459"/>
                <a:ext cx="1010" cy="136"/>
                <a:chOff x="2381" y="2251"/>
                <a:chExt cx="1010" cy="136"/>
              </a:xfrm>
            </p:grpSpPr>
            <p:grpSp>
              <p:nvGrpSpPr>
                <p:cNvPr id="203" name="Group 141">
                  <a:extLst>
                    <a:ext uri="{FF2B5EF4-FFF2-40B4-BE49-F238E27FC236}">
                      <a16:creationId xmlns:a16="http://schemas.microsoft.com/office/drawing/2014/main" id="{2F935AD4-D578-408F-B352-B9E8870C7D5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25" name="AutoShape 142">
                    <a:extLst>
                      <a:ext uri="{FF2B5EF4-FFF2-40B4-BE49-F238E27FC236}">
                        <a16:creationId xmlns:a16="http://schemas.microsoft.com/office/drawing/2014/main" id="{1A93D014-AA4C-4D09-A659-80564E12A0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6" name="Line 143">
                    <a:extLst>
                      <a:ext uri="{FF2B5EF4-FFF2-40B4-BE49-F238E27FC236}">
                        <a16:creationId xmlns:a16="http://schemas.microsoft.com/office/drawing/2014/main" id="{19D1B8F7-E266-4826-9865-D4A87188C57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04" name="Group 144">
                  <a:extLst>
                    <a:ext uri="{FF2B5EF4-FFF2-40B4-BE49-F238E27FC236}">
                      <a16:creationId xmlns:a16="http://schemas.microsoft.com/office/drawing/2014/main" id="{059F29BD-7BCB-4BC2-B35B-C732BAA3D7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23" name="AutoShape 145">
                    <a:extLst>
                      <a:ext uri="{FF2B5EF4-FFF2-40B4-BE49-F238E27FC236}">
                        <a16:creationId xmlns:a16="http://schemas.microsoft.com/office/drawing/2014/main" id="{417B9448-1FB6-46CF-89AF-9BE5A78036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4" name="Line 146">
                    <a:extLst>
                      <a:ext uri="{FF2B5EF4-FFF2-40B4-BE49-F238E27FC236}">
                        <a16:creationId xmlns:a16="http://schemas.microsoft.com/office/drawing/2014/main" id="{8C64ABA2-5B0C-442B-9EA4-63C8CB0E4A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05" name="Group 147">
                  <a:extLst>
                    <a:ext uri="{FF2B5EF4-FFF2-40B4-BE49-F238E27FC236}">
                      <a16:creationId xmlns:a16="http://schemas.microsoft.com/office/drawing/2014/main" id="{757D132C-5AF8-4DA7-AEE1-54068062BF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21" name="AutoShape 148">
                    <a:extLst>
                      <a:ext uri="{FF2B5EF4-FFF2-40B4-BE49-F238E27FC236}">
                        <a16:creationId xmlns:a16="http://schemas.microsoft.com/office/drawing/2014/main" id="{FA4D57E1-013A-4554-BCD5-E6E87B355CA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2" name="Line 149">
                    <a:extLst>
                      <a:ext uri="{FF2B5EF4-FFF2-40B4-BE49-F238E27FC236}">
                        <a16:creationId xmlns:a16="http://schemas.microsoft.com/office/drawing/2014/main" id="{08DF8300-393C-4B3A-A71E-503D74832F8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06" name="Group 150">
                  <a:extLst>
                    <a:ext uri="{FF2B5EF4-FFF2-40B4-BE49-F238E27FC236}">
                      <a16:creationId xmlns:a16="http://schemas.microsoft.com/office/drawing/2014/main" id="{EF9D3A59-28D5-4086-8D26-FC683E00E5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19" name="AutoShape 151">
                    <a:extLst>
                      <a:ext uri="{FF2B5EF4-FFF2-40B4-BE49-F238E27FC236}">
                        <a16:creationId xmlns:a16="http://schemas.microsoft.com/office/drawing/2014/main" id="{22AA97FB-0050-4A58-A344-2CEE8948CA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0" name="Line 152">
                    <a:extLst>
                      <a:ext uri="{FF2B5EF4-FFF2-40B4-BE49-F238E27FC236}">
                        <a16:creationId xmlns:a16="http://schemas.microsoft.com/office/drawing/2014/main" id="{1D329417-2499-44F1-8312-4629936F0F6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07" name="Group 153">
                  <a:extLst>
                    <a:ext uri="{FF2B5EF4-FFF2-40B4-BE49-F238E27FC236}">
                      <a16:creationId xmlns:a16="http://schemas.microsoft.com/office/drawing/2014/main" id="{8BAC21C7-5F29-4CE5-9D92-8110E6CD5EC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17" name="AutoShape 154">
                    <a:extLst>
                      <a:ext uri="{FF2B5EF4-FFF2-40B4-BE49-F238E27FC236}">
                        <a16:creationId xmlns:a16="http://schemas.microsoft.com/office/drawing/2014/main" id="{8D6840C0-DCF0-4A9A-8938-15802956DFC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8" name="Line 155">
                    <a:extLst>
                      <a:ext uri="{FF2B5EF4-FFF2-40B4-BE49-F238E27FC236}">
                        <a16:creationId xmlns:a16="http://schemas.microsoft.com/office/drawing/2014/main" id="{5B94171B-3533-4A21-B020-1A02537CB00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08" name="Group 156">
                  <a:extLst>
                    <a:ext uri="{FF2B5EF4-FFF2-40B4-BE49-F238E27FC236}">
                      <a16:creationId xmlns:a16="http://schemas.microsoft.com/office/drawing/2014/main" id="{788ACEB0-D065-4CC0-87F1-403935091C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15" name="AutoShape 157">
                    <a:extLst>
                      <a:ext uri="{FF2B5EF4-FFF2-40B4-BE49-F238E27FC236}">
                        <a16:creationId xmlns:a16="http://schemas.microsoft.com/office/drawing/2014/main" id="{2AB251C5-837E-4211-A457-11D977AC37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6" name="Line 158">
                    <a:extLst>
                      <a:ext uri="{FF2B5EF4-FFF2-40B4-BE49-F238E27FC236}">
                        <a16:creationId xmlns:a16="http://schemas.microsoft.com/office/drawing/2014/main" id="{1D7B516B-1EEA-4974-9A91-C04F676ED85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09" name="Group 159">
                  <a:extLst>
                    <a:ext uri="{FF2B5EF4-FFF2-40B4-BE49-F238E27FC236}">
                      <a16:creationId xmlns:a16="http://schemas.microsoft.com/office/drawing/2014/main" id="{C9C60F4B-67C2-4FD0-BEDF-F8A017B3EE8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13" name="AutoShape 160">
                    <a:extLst>
                      <a:ext uri="{FF2B5EF4-FFF2-40B4-BE49-F238E27FC236}">
                        <a16:creationId xmlns:a16="http://schemas.microsoft.com/office/drawing/2014/main" id="{064A2DA1-0477-42DC-BFC4-450E07AF1D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4" name="Line 161">
                    <a:extLst>
                      <a:ext uri="{FF2B5EF4-FFF2-40B4-BE49-F238E27FC236}">
                        <a16:creationId xmlns:a16="http://schemas.microsoft.com/office/drawing/2014/main" id="{0DF5EB55-80F8-4804-AD37-9E1972BEEF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10" name="Group 162">
                  <a:extLst>
                    <a:ext uri="{FF2B5EF4-FFF2-40B4-BE49-F238E27FC236}">
                      <a16:creationId xmlns:a16="http://schemas.microsoft.com/office/drawing/2014/main" id="{5101DB50-D908-4A6F-B025-69756E849D0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11" name="AutoShape 163">
                    <a:extLst>
                      <a:ext uri="{FF2B5EF4-FFF2-40B4-BE49-F238E27FC236}">
                        <a16:creationId xmlns:a16="http://schemas.microsoft.com/office/drawing/2014/main" id="{08C1F67D-3D8B-4172-84CA-D9DECBCAC9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2" name="Line 164">
                    <a:extLst>
                      <a:ext uri="{FF2B5EF4-FFF2-40B4-BE49-F238E27FC236}">
                        <a16:creationId xmlns:a16="http://schemas.microsoft.com/office/drawing/2014/main" id="{B0CDF9A2-BB98-4B90-B740-CEBE09D9147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28" name="Group 165">
                <a:extLst>
                  <a:ext uri="{FF2B5EF4-FFF2-40B4-BE49-F238E27FC236}">
                    <a16:creationId xmlns:a16="http://schemas.microsoft.com/office/drawing/2014/main" id="{CF64B2B2-F44F-4FA6-B029-74EBBE189D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9" y="2517"/>
                <a:ext cx="1010" cy="136"/>
                <a:chOff x="2381" y="2251"/>
                <a:chExt cx="1010" cy="136"/>
              </a:xfrm>
            </p:grpSpPr>
            <p:grpSp>
              <p:nvGrpSpPr>
                <p:cNvPr id="179" name="Group 166">
                  <a:extLst>
                    <a:ext uri="{FF2B5EF4-FFF2-40B4-BE49-F238E27FC236}">
                      <a16:creationId xmlns:a16="http://schemas.microsoft.com/office/drawing/2014/main" id="{72752ECD-0DBD-4257-84B4-F50E4F14800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201" name="AutoShape 167">
                    <a:extLst>
                      <a:ext uri="{FF2B5EF4-FFF2-40B4-BE49-F238E27FC236}">
                        <a16:creationId xmlns:a16="http://schemas.microsoft.com/office/drawing/2014/main" id="{1C841886-262B-4BA6-975E-C29A6B1B80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2" name="Line 168">
                    <a:extLst>
                      <a:ext uri="{FF2B5EF4-FFF2-40B4-BE49-F238E27FC236}">
                        <a16:creationId xmlns:a16="http://schemas.microsoft.com/office/drawing/2014/main" id="{38AA9851-8C4B-47E1-AB02-595BE2C096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80" name="Group 169">
                  <a:extLst>
                    <a:ext uri="{FF2B5EF4-FFF2-40B4-BE49-F238E27FC236}">
                      <a16:creationId xmlns:a16="http://schemas.microsoft.com/office/drawing/2014/main" id="{14145059-4F40-4969-BF6B-773F44F728A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99" name="AutoShape 170">
                    <a:extLst>
                      <a:ext uri="{FF2B5EF4-FFF2-40B4-BE49-F238E27FC236}">
                        <a16:creationId xmlns:a16="http://schemas.microsoft.com/office/drawing/2014/main" id="{C35568C2-8707-4930-9A3A-7C20A0125F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0" name="Line 171">
                    <a:extLst>
                      <a:ext uri="{FF2B5EF4-FFF2-40B4-BE49-F238E27FC236}">
                        <a16:creationId xmlns:a16="http://schemas.microsoft.com/office/drawing/2014/main" id="{D394462F-AC53-4C54-8E34-83C6618CA3C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81" name="Group 172">
                  <a:extLst>
                    <a:ext uri="{FF2B5EF4-FFF2-40B4-BE49-F238E27FC236}">
                      <a16:creationId xmlns:a16="http://schemas.microsoft.com/office/drawing/2014/main" id="{E06A41F0-7941-4258-9CA8-FE0AA43E41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97" name="AutoShape 173">
                    <a:extLst>
                      <a:ext uri="{FF2B5EF4-FFF2-40B4-BE49-F238E27FC236}">
                        <a16:creationId xmlns:a16="http://schemas.microsoft.com/office/drawing/2014/main" id="{D57A1102-04C0-4248-AE4E-8886960C07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8" name="Line 174">
                    <a:extLst>
                      <a:ext uri="{FF2B5EF4-FFF2-40B4-BE49-F238E27FC236}">
                        <a16:creationId xmlns:a16="http://schemas.microsoft.com/office/drawing/2014/main" id="{9A3C7D42-0252-41EE-8351-8635BA7F27D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82" name="Group 175">
                  <a:extLst>
                    <a:ext uri="{FF2B5EF4-FFF2-40B4-BE49-F238E27FC236}">
                      <a16:creationId xmlns:a16="http://schemas.microsoft.com/office/drawing/2014/main" id="{370A8A30-1D04-416E-B1A6-586D30FC6E2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95" name="AutoShape 176">
                    <a:extLst>
                      <a:ext uri="{FF2B5EF4-FFF2-40B4-BE49-F238E27FC236}">
                        <a16:creationId xmlns:a16="http://schemas.microsoft.com/office/drawing/2014/main" id="{C2984C28-8961-4068-B119-9799B947F0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6" name="Line 177">
                    <a:extLst>
                      <a:ext uri="{FF2B5EF4-FFF2-40B4-BE49-F238E27FC236}">
                        <a16:creationId xmlns:a16="http://schemas.microsoft.com/office/drawing/2014/main" id="{BF466E40-EA1E-4CA5-904D-00F47D835DF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83" name="Group 178">
                  <a:extLst>
                    <a:ext uri="{FF2B5EF4-FFF2-40B4-BE49-F238E27FC236}">
                      <a16:creationId xmlns:a16="http://schemas.microsoft.com/office/drawing/2014/main" id="{5A285447-62C8-41D4-8D4D-75D7E252B04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93" name="AutoShape 179">
                    <a:extLst>
                      <a:ext uri="{FF2B5EF4-FFF2-40B4-BE49-F238E27FC236}">
                        <a16:creationId xmlns:a16="http://schemas.microsoft.com/office/drawing/2014/main" id="{FB9C5E11-8ABD-454B-9A5F-1E5EDC1707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4" name="Line 180">
                    <a:extLst>
                      <a:ext uri="{FF2B5EF4-FFF2-40B4-BE49-F238E27FC236}">
                        <a16:creationId xmlns:a16="http://schemas.microsoft.com/office/drawing/2014/main" id="{76C9B148-E568-4345-A6DF-84A7A03741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84" name="Group 181">
                  <a:extLst>
                    <a:ext uri="{FF2B5EF4-FFF2-40B4-BE49-F238E27FC236}">
                      <a16:creationId xmlns:a16="http://schemas.microsoft.com/office/drawing/2014/main" id="{FB932C9F-F66E-4277-BC88-DB1C056F3A3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91" name="AutoShape 182">
                    <a:extLst>
                      <a:ext uri="{FF2B5EF4-FFF2-40B4-BE49-F238E27FC236}">
                        <a16:creationId xmlns:a16="http://schemas.microsoft.com/office/drawing/2014/main" id="{50A30872-A552-4ED6-96FB-21B6A8084D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2" name="Line 183">
                    <a:extLst>
                      <a:ext uri="{FF2B5EF4-FFF2-40B4-BE49-F238E27FC236}">
                        <a16:creationId xmlns:a16="http://schemas.microsoft.com/office/drawing/2014/main" id="{2E519718-F5C4-4C30-B7F5-2E08B6056E5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85" name="Group 184">
                  <a:extLst>
                    <a:ext uri="{FF2B5EF4-FFF2-40B4-BE49-F238E27FC236}">
                      <a16:creationId xmlns:a16="http://schemas.microsoft.com/office/drawing/2014/main" id="{CD687BA2-CB80-4B32-B056-733261DC0F1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89" name="AutoShape 185">
                    <a:extLst>
                      <a:ext uri="{FF2B5EF4-FFF2-40B4-BE49-F238E27FC236}">
                        <a16:creationId xmlns:a16="http://schemas.microsoft.com/office/drawing/2014/main" id="{63812C41-99EB-4F04-B35F-7099A0570A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0" name="Line 186">
                    <a:extLst>
                      <a:ext uri="{FF2B5EF4-FFF2-40B4-BE49-F238E27FC236}">
                        <a16:creationId xmlns:a16="http://schemas.microsoft.com/office/drawing/2014/main" id="{C8CD6AD6-AC28-4282-A3FE-7A7011C2836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86" name="Group 187">
                  <a:extLst>
                    <a:ext uri="{FF2B5EF4-FFF2-40B4-BE49-F238E27FC236}">
                      <a16:creationId xmlns:a16="http://schemas.microsoft.com/office/drawing/2014/main" id="{1738DC3D-97CE-4FDB-A922-92101D7048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87" name="AutoShape 188">
                    <a:extLst>
                      <a:ext uri="{FF2B5EF4-FFF2-40B4-BE49-F238E27FC236}">
                        <a16:creationId xmlns:a16="http://schemas.microsoft.com/office/drawing/2014/main" id="{E8B46069-0677-4C49-B35A-92C9FAF0477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8" name="Line 189">
                    <a:extLst>
                      <a:ext uri="{FF2B5EF4-FFF2-40B4-BE49-F238E27FC236}">
                        <a16:creationId xmlns:a16="http://schemas.microsoft.com/office/drawing/2014/main" id="{965A3D90-41BF-4233-83EC-C387D8E5C35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29" name="Group 190">
                <a:extLst>
                  <a:ext uri="{FF2B5EF4-FFF2-40B4-BE49-F238E27FC236}">
                    <a16:creationId xmlns:a16="http://schemas.microsoft.com/office/drawing/2014/main" id="{15026F73-7093-46BE-B413-CDCEFFAFBC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9" y="2574"/>
                <a:ext cx="1010" cy="136"/>
                <a:chOff x="2381" y="2251"/>
                <a:chExt cx="1010" cy="136"/>
              </a:xfrm>
            </p:grpSpPr>
            <p:grpSp>
              <p:nvGrpSpPr>
                <p:cNvPr id="155" name="Group 191">
                  <a:extLst>
                    <a:ext uri="{FF2B5EF4-FFF2-40B4-BE49-F238E27FC236}">
                      <a16:creationId xmlns:a16="http://schemas.microsoft.com/office/drawing/2014/main" id="{2FB7297E-B9DE-463A-AB60-24A2232E2C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77" name="AutoShape 192">
                    <a:extLst>
                      <a:ext uri="{FF2B5EF4-FFF2-40B4-BE49-F238E27FC236}">
                        <a16:creationId xmlns:a16="http://schemas.microsoft.com/office/drawing/2014/main" id="{FBAC9603-AAA9-41EB-8AA2-C6427680915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8" name="Line 193">
                    <a:extLst>
                      <a:ext uri="{FF2B5EF4-FFF2-40B4-BE49-F238E27FC236}">
                        <a16:creationId xmlns:a16="http://schemas.microsoft.com/office/drawing/2014/main" id="{85DBE143-F756-4BB0-9A5A-81AA3389642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6" name="Group 194">
                  <a:extLst>
                    <a:ext uri="{FF2B5EF4-FFF2-40B4-BE49-F238E27FC236}">
                      <a16:creationId xmlns:a16="http://schemas.microsoft.com/office/drawing/2014/main" id="{FE7688E2-C16C-4D15-8E5E-659B0FF985D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75" name="AutoShape 195">
                    <a:extLst>
                      <a:ext uri="{FF2B5EF4-FFF2-40B4-BE49-F238E27FC236}">
                        <a16:creationId xmlns:a16="http://schemas.microsoft.com/office/drawing/2014/main" id="{01AF8B5D-76EB-4725-A0DF-4DF2A56AFC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6" name="Line 196">
                    <a:extLst>
                      <a:ext uri="{FF2B5EF4-FFF2-40B4-BE49-F238E27FC236}">
                        <a16:creationId xmlns:a16="http://schemas.microsoft.com/office/drawing/2014/main" id="{47025043-D0AC-4F71-BF8D-7C882803F55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7" name="Group 197">
                  <a:extLst>
                    <a:ext uri="{FF2B5EF4-FFF2-40B4-BE49-F238E27FC236}">
                      <a16:creationId xmlns:a16="http://schemas.microsoft.com/office/drawing/2014/main" id="{0ACAE6D5-2EA9-44C8-9CF4-BFFB89C8C16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73" name="AutoShape 198">
                    <a:extLst>
                      <a:ext uri="{FF2B5EF4-FFF2-40B4-BE49-F238E27FC236}">
                        <a16:creationId xmlns:a16="http://schemas.microsoft.com/office/drawing/2014/main" id="{0C7F2D0A-6A1B-4688-BA04-348CE3142F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4" name="Line 199">
                    <a:extLst>
                      <a:ext uri="{FF2B5EF4-FFF2-40B4-BE49-F238E27FC236}">
                        <a16:creationId xmlns:a16="http://schemas.microsoft.com/office/drawing/2014/main" id="{45B87043-2B5D-4428-A325-FF2718F3022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" name="Group 200">
                  <a:extLst>
                    <a:ext uri="{FF2B5EF4-FFF2-40B4-BE49-F238E27FC236}">
                      <a16:creationId xmlns:a16="http://schemas.microsoft.com/office/drawing/2014/main" id="{F74A3139-3AFE-49CC-A3F2-BD971C0542E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71" name="AutoShape 201">
                    <a:extLst>
                      <a:ext uri="{FF2B5EF4-FFF2-40B4-BE49-F238E27FC236}">
                        <a16:creationId xmlns:a16="http://schemas.microsoft.com/office/drawing/2014/main" id="{F9664377-D397-4648-9A21-7F33E52F48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2" name="Line 202">
                    <a:extLst>
                      <a:ext uri="{FF2B5EF4-FFF2-40B4-BE49-F238E27FC236}">
                        <a16:creationId xmlns:a16="http://schemas.microsoft.com/office/drawing/2014/main" id="{C3C98A51-B576-4B6C-994F-AF15AD2F2A7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" name="Group 203">
                  <a:extLst>
                    <a:ext uri="{FF2B5EF4-FFF2-40B4-BE49-F238E27FC236}">
                      <a16:creationId xmlns:a16="http://schemas.microsoft.com/office/drawing/2014/main" id="{23F82D63-0D77-47F4-BAB4-DE2EE6FE5F4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69" name="AutoShape 204">
                    <a:extLst>
                      <a:ext uri="{FF2B5EF4-FFF2-40B4-BE49-F238E27FC236}">
                        <a16:creationId xmlns:a16="http://schemas.microsoft.com/office/drawing/2014/main" id="{2117BB83-6FCB-4E08-9F86-8A82DB2A42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0" name="Line 205">
                    <a:extLst>
                      <a:ext uri="{FF2B5EF4-FFF2-40B4-BE49-F238E27FC236}">
                        <a16:creationId xmlns:a16="http://schemas.microsoft.com/office/drawing/2014/main" id="{F03D6BA3-4FE1-40BD-A1C8-22BFC925F06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60" name="Group 206">
                  <a:extLst>
                    <a:ext uri="{FF2B5EF4-FFF2-40B4-BE49-F238E27FC236}">
                      <a16:creationId xmlns:a16="http://schemas.microsoft.com/office/drawing/2014/main" id="{D9A1FAD9-251C-4116-A022-1211C8049F0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67" name="AutoShape 207">
                    <a:extLst>
                      <a:ext uri="{FF2B5EF4-FFF2-40B4-BE49-F238E27FC236}">
                        <a16:creationId xmlns:a16="http://schemas.microsoft.com/office/drawing/2014/main" id="{ABB959ED-6490-4B0A-8EAD-C16D5698EC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8" name="Line 208">
                    <a:extLst>
                      <a:ext uri="{FF2B5EF4-FFF2-40B4-BE49-F238E27FC236}">
                        <a16:creationId xmlns:a16="http://schemas.microsoft.com/office/drawing/2014/main" id="{892ED51F-E730-4B5F-B0EF-AB6C53BE0B5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61" name="Group 209">
                  <a:extLst>
                    <a:ext uri="{FF2B5EF4-FFF2-40B4-BE49-F238E27FC236}">
                      <a16:creationId xmlns:a16="http://schemas.microsoft.com/office/drawing/2014/main" id="{B083A761-148C-4FBF-B889-96EEE39D9D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65" name="AutoShape 210">
                    <a:extLst>
                      <a:ext uri="{FF2B5EF4-FFF2-40B4-BE49-F238E27FC236}">
                        <a16:creationId xmlns:a16="http://schemas.microsoft.com/office/drawing/2014/main" id="{F2838E7F-BEC5-4F3F-9481-20A0770C01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6" name="Line 211">
                    <a:extLst>
                      <a:ext uri="{FF2B5EF4-FFF2-40B4-BE49-F238E27FC236}">
                        <a16:creationId xmlns:a16="http://schemas.microsoft.com/office/drawing/2014/main" id="{654D08CB-BAF0-4750-A4E8-61C5C8AA519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62" name="Group 212">
                  <a:extLst>
                    <a:ext uri="{FF2B5EF4-FFF2-40B4-BE49-F238E27FC236}">
                      <a16:creationId xmlns:a16="http://schemas.microsoft.com/office/drawing/2014/main" id="{ED1CE2F4-0E30-4A5F-80CE-CE921F3947B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63" name="AutoShape 213">
                    <a:extLst>
                      <a:ext uri="{FF2B5EF4-FFF2-40B4-BE49-F238E27FC236}">
                        <a16:creationId xmlns:a16="http://schemas.microsoft.com/office/drawing/2014/main" id="{1F4522C6-7905-4B1D-AFE5-E6B2D4F825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4" name="Line 214">
                    <a:extLst>
                      <a:ext uri="{FF2B5EF4-FFF2-40B4-BE49-F238E27FC236}">
                        <a16:creationId xmlns:a16="http://schemas.microsoft.com/office/drawing/2014/main" id="{A583190D-2258-4A7F-AE10-A3C4E4FF3CD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30" name="Group 215">
                <a:extLst>
                  <a:ext uri="{FF2B5EF4-FFF2-40B4-BE49-F238E27FC236}">
                    <a16:creationId xmlns:a16="http://schemas.microsoft.com/office/drawing/2014/main" id="{1C160033-12B7-4CBC-9F86-7B94A02BD9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9" y="2628"/>
                <a:ext cx="1010" cy="136"/>
                <a:chOff x="2381" y="2251"/>
                <a:chExt cx="1010" cy="136"/>
              </a:xfrm>
            </p:grpSpPr>
            <p:grpSp>
              <p:nvGrpSpPr>
                <p:cNvPr id="131" name="Group 216">
                  <a:extLst>
                    <a:ext uri="{FF2B5EF4-FFF2-40B4-BE49-F238E27FC236}">
                      <a16:creationId xmlns:a16="http://schemas.microsoft.com/office/drawing/2014/main" id="{9F5BDD51-7C8C-43CE-8745-01EBADD0516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53" name="AutoShape 217">
                    <a:extLst>
                      <a:ext uri="{FF2B5EF4-FFF2-40B4-BE49-F238E27FC236}">
                        <a16:creationId xmlns:a16="http://schemas.microsoft.com/office/drawing/2014/main" id="{57A4C07E-AA55-4179-9FFE-58AEA0919A3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4" name="Line 218">
                    <a:extLst>
                      <a:ext uri="{FF2B5EF4-FFF2-40B4-BE49-F238E27FC236}">
                        <a16:creationId xmlns:a16="http://schemas.microsoft.com/office/drawing/2014/main" id="{56074F4A-20D4-4E0E-A799-96409C4F93A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2" name="Group 219">
                  <a:extLst>
                    <a:ext uri="{FF2B5EF4-FFF2-40B4-BE49-F238E27FC236}">
                      <a16:creationId xmlns:a16="http://schemas.microsoft.com/office/drawing/2014/main" id="{088382F3-C497-4F2D-9DBE-AF9FCE6187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51" name="AutoShape 220">
                    <a:extLst>
                      <a:ext uri="{FF2B5EF4-FFF2-40B4-BE49-F238E27FC236}">
                        <a16:creationId xmlns:a16="http://schemas.microsoft.com/office/drawing/2014/main" id="{B3B886E8-F621-42D8-9B84-D58687F7FD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2" name="Line 221">
                    <a:extLst>
                      <a:ext uri="{FF2B5EF4-FFF2-40B4-BE49-F238E27FC236}">
                        <a16:creationId xmlns:a16="http://schemas.microsoft.com/office/drawing/2014/main" id="{A103B34A-D63A-48C3-AED2-79D30B2E0C8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3" name="Group 222">
                  <a:extLst>
                    <a:ext uri="{FF2B5EF4-FFF2-40B4-BE49-F238E27FC236}">
                      <a16:creationId xmlns:a16="http://schemas.microsoft.com/office/drawing/2014/main" id="{1A478C79-E5C9-480B-95AC-C8056844F11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49" name="AutoShape 223">
                    <a:extLst>
                      <a:ext uri="{FF2B5EF4-FFF2-40B4-BE49-F238E27FC236}">
                        <a16:creationId xmlns:a16="http://schemas.microsoft.com/office/drawing/2014/main" id="{B5932BDE-35EA-4631-8E3B-6A708917D4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0" name="Line 224">
                    <a:extLst>
                      <a:ext uri="{FF2B5EF4-FFF2-40B4-BE49-F238E27FC236}">
                        <a16:creationId xmlns:a16="http://schemas.microsoft.com/office/drawing/2014/main" id="{75E85DE7-5B86-4757-B77B-715E6223766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4" name="Group 225">
                  <a:extLst>
                    <a:ext uri="{FF2B5EF4-FFF2-40B4-BE49-F238E27FC236}">
                      <a16:creationId xmlns:a16="http://schemas.microsoft.com/office/drawing/2014/main" id="{698106DF-7318-4763-85DC-32E8BC1F331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47" name="AutoShape 226">
                    <a:extLst>
                      <a:ext uri="{FF2B5EF4-FFF2-40B4-BE49-F238E27FC236}">
                        <a16:creationId xmlns:a16="http://schemas.microsoft.com/office/drawing/2014/main" id="{743AC575-1F57-4D03-9BC2-A17B0653E1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8" name="Line 227">
                    <a:extLst>
                      <a:ext uri="{FF2B5EF4-FFF2-40B4-BE49-F238E27FC236}">
                        <a16:creationId xmlns:a16="http://schemas.microsoft.com/office/drawing/2014/main" id="{7A2432D7-8C89-4D0C-AF50-094F08C3F5F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5" name="Group 228">
                  <a:extLst>
                    <a:ext uri="{FF2B5EF4-FFF2-40B4-BE49-F238E27FC236}">
                      <a16:creationId xmlns:a16="http://schemas.microsoft.com/office/drawing/2014/main" id="{66803A59-D614-4CEF-9DED-968DB43F9A7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45" name="AutoShape 229">
                    <a:extLst>
                      <a:ext uri="{FF2B5EF4-FFF2-40B4-BE49-F238E27FC236}">
                        <a16:creationId xmlns:a16="http://schemas.microsoft.com/office/drawing/2014/main" id="{2BD51D77-9713-4ED9-8F6C-189E66D5C2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6" name="Line 230">
                    <a:extLst>
                      <a:ext uri="{FF2B5EF4-FFF2-40B4-BE49-F238E27FC236}">
                        <a16:creationId xmlns:a16="http://schemas.microsoft.com/office/drawing/2014/main" id="{7B56F8AD-D016-4DA2-AB0A-D2DC23DA262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6" name="Group 231">
                  <a:extLst>
                    <a:ext uri="{FF2B5EF4-FFF2-40B4-BE49-F238E27FC236}">
                      <a16:creationId xmlns:a16="http://schemas.microsoft.com/office/drawing/2014/main" id="{309BFC7C-3C2F-49D9-B74A-953E06A128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43" name="AutoShape 232">
                    <a:extLst>
                      <a:ext uri="{FF2B5EF4-FFF2-40B4-BE49-F238E27FC236}">
                        <a16:creationId xmlns:a16="http://schemas.microsoft.com/office/drawing/2014/main" id="{ADE7D521-EC50-49FB-95AB-F49377EE26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4" name="Line 233">
                    <a:extLst>
                      <a:ext uri="{FF2B5EF4-FFF2-40B4-BE49-F238E27FC236}">
                        <a16:creationId xmlns:a16="http://schemas.microsoft.com/office/drawing/2014/main" id="{5455AA97-0451-4C62-BA8A-554F62BBE47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7" name="Group 234">
                  <a:extLst>
                    <a:ext uri="{FF2B5EF4-FFF2-40B4-BE49-F238E27FC236}">
                      <a16:creationId xmlns:a16="http://schemas.microsoft.com/office/drawing/2014/main" id="{4DC09E79-6639-4A49-B6F0-492160876BD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41" name="AutoShape 235">
                    <a:extLst>
                      <a:ext uri="{FF2B5EF4-FFF2-40B4-BE49-F238E27FC236}">
                        <a16:creationId xmlns:a16="http://schemas.microsoft.com/office/drawing/2014/main" id="{4B13A7AE-E842-4B0D-A919-CADEAB496E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2" name="Line 236">
                    <a:extLst>
                      <a:ext uri="{FF2B5EF4-FFF2-40B4-BE49-F238E27FC236}">
                        <a16:creationId xmlns:a16="http://schemas.microsoft.com/office/drawing/2014/main" id="{6432AAD5-A667-445F-8457-99F1C591351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8" name="Group 237">
                  <a:extLst>
                    <a:ext uri="{FF2B5EF4-FFF2-40B4-BE49-F238E27FC236}">
                      <a16:creationId xmlns:a16="http://schemas.microsoft.com/office/drawing/2014/main" id="{0FA8E25E-B05E-43FF-8550-C88FF29AD97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39" name="AutoShape 238">
                    <a:extLst>
                      <a:ext uri="{FF2B5EF4-FFF2-40B4-BE49-F238E27FC236}">
                        <a16:creationId xmlns:a16="http://schemas.microsoft.com/office/drawing/2014/main" id="{70415B27-5718-4861-9005-EA4F3F7047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0" name="Line 239">
                    <a:extLst>
                      <a:ext uri="{FF2B5EF4-FFF2-40B4-BE49-F238E27FC236}">
                        <a16:creationId xmlns:a16="http://schemas.microsoft.com/office/drawing/2014/main" id="{365283FD-3F8E-41D7-B9CF-659F9CEE4E8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31" name="Group 240">
                <a:extLst>
                  <a:ext uri="{FF2B5EF4-FFF2-40B4-BE49-F238E27FC236}">
                    <a16:creationId xmlns:a16="http://schemas.microsoft.com/office/drawing/2014/main" id="{EBEC229F-E010-4116-8E7E-EE5A7C69FE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93" y="2686"/>
                <a:ext cx="1010" cy="136"/>
                <a:chOff x="2381" y="2251"/>
                <a:chExt cx="1010" cy="136"/>
              </a:xfrm>
            </p:grpSpPr>
            <p:grpSp>
              <p:nvGrpSpPr>
                <p:cNvPr id="107" name="Group 241">
                  <a:extLst>
                    <a:ext uri="{FF2B5EF4-FFF2-40B4-BE49-F238E27FC236}">
                      <a16:creationId xmlns:a16="http://schemas.microsoft.com/office/drawing/2014/main" id="{F03B88B1-9283-4337-ACAE-9D90DC7A64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29" name="AutoShape 242">
                    <a:extLst>
                      <a:ext uri="{FF2B5EF4-FFF2-40B4-BE49-F238E27FC236}">
                        <a16:creationId xmlns:a16="http://schemas.microsoft.com/office/drawing/2014/main" id="{032CDD4A-36F5-4892-AC46-7FCB76603AA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0" name="Line 243">
                    <a:extLst>
                      <a:ext uri="{FF2B5EF4-FFF2-40B4-BE49-F238E27FC236}">
                        <a16:creationId xmlns:a16="http://schemas.microsoft.com/office/drawing/2014/main" id="{03BFAC67-4F5D-4E36-A63D-881BD6E9E14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08" name="Group 244">
                  <a:extLst>
                    <a:ext uri="{FF2B5EF4-FFF2-40B4-BE49-F238E27FC236}">
                      <a16:creationId xmlns:a16="http://schemas.microsoft.com/office/drawing/2014/main" id="{8795BAFF-AD78-47E1-B5C9-BDF9613EF01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27" name="AutoShape 245">
                    <a:extLst>
                      <a:ext uri="{FF2B5EF4-FFF2-40B4-BE49-F238E27FC236}">
                        <a16:creationId xmlns:a16="http://schemas.microsoft.com/office/drawing/2014/main" id="{21D727EF-1590-4C8B-A942-29DE3589CD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8" name="Line 246">
                    <a:extLst>
                      <a:ext uri="{FF2B5EF4-FFF2-40B4-BE49-F238E27FC236}">
                        <a16:creationId xmlns:a16="http://schemas.microsoft.com/office/drawing/2014/main" id="{3D3E7568-B596-4EC7-BFC6-7CB5D155471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09" name="Group 247">
                  <a:extLst>
                    <a:ext uri="{FF2B5EF4-FFF2-40B4-BE49-F238E27FC236}">
                      <a16:creationId xmlns:a16="http://schemas.microsoft.com/office/drawing/2014/main" id="{11B44B40-1BC7-4FFE-A178-FA60FC6AD0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25" name="AutoShape 248">
                    <a:extLst>
                      <a:ext uri="{FF2B5EF4-FFF2-40B4-BE49-F238E27FC236}">
                        <a16:creationId xmlns:a16="http://schemas.microsoft.com/office/drawing/2014/main" id="{B8909BAD-55F7-423A-AB5C-B126331520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Line 249">
                    <a:extLst>
                      <a:ext uri="{FF2B5EF4-FFF2-40B4-BE49-F238E27FC236}">
                        <a16:creationId xmlns:a16="http://schemas.microsoft.com/office/drawing/2014/main" id="{56327A8A-C4B0-43E6-B277-B5B5265F5FD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10" name="Group 250">
                  <a:extLst>
                    <a:ext uri="{FF2B5EF4-FFF2-40B4-BE49-F238E27FC236}">
                      <a16:creationId xmlns:a16="http://schemas.microsoft.com/office/drawing/2014/main" id="{F214F4EC-0880-40C4-9CE7-A4B9E5E8A11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23" name="AutoShape 251">
                    <a:extLst>
                      <a:ext uri="{FF2B5EF4-FFF2-40B4-BE49-F238E27FC236}">
                        <a16:creationId xmlns:a16="http://schemas.microsoft.com/office/drawing/2014/main" id="{0C40CB69-B1D5-4169-83C4-221FB975B13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Line 252">
                    <a:extLst>
                      <a:ext uri="{FF2B5EF4-FFF2-40B4-BE49-F238E27FC236}">
                        <a16:creationId xmlns:a16="http://schemas.microsoft.com/office/drawing/2014/main" id="{F6609685-AE17-4DBF-8231-EF62A8771C4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11" name="Group 253">
                  <a:extLst>
                    <a:ext uri="{FF2B5EF4-FFF2-40B4-BE49-F238E27FC236}">
                      <a16:creationId xmlns:a16="http://schemas.microsoft.com/office/drawing/2014/main" id="{D2E2CA03-E325-496F-9C08-D9339485BB2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21" name="AutoShape 254">
                    <a:extLst>
                      <a:ext uri="{FF2B5EF4-FFF2-40B4-BE49-F238E27FC236}">
                        <a16:creationId xmlns:a16="http://schemas.microsoft.com/office/drawing/2014/main" id="{71B2BF3A-6452-43C6-A72A-45F28BAF40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2" name="Line 255">
                    <a:extLst>
                      <a:ext uri="{FF2B5EF4-FFF2-40B4-BE49-F238E27FC236}">
                        <a16:creationId xmlns:a16="http://schemas.microsoft.com/office/drawing/2014/main" id="{E59AA882-2546-4F15-A034-649B50F2B09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12" name="Group 256">
                  <a:extLst>
                    <a:ext uri="{FF2B5EF4-FFF2-40B4-BE49-F238E27FC236}">
                      <a16:creationId xmlns:a16="http://schemas.microsoft.com/office/drawing/2014/main" id="{B8736949-F0CF-49FA-ADA7-AC937D493B4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19" name="AutoShape 257">
                    <a:extLst>
                      <a:ext uri="{FF2B5EF4-FFF2-40B4-BE49-F238E27FC236}">
                        <a16:creationId xmlns:a16="http://schemas.microsoft.com/office/drawing/2014/main" id="{0606D5EE-9583-4983-B4D1-E94BBA808C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0" name="Line 258">
                    <a:extLst>
                      <a:ext uri="{FF2B5EF4-FFF2-40B4-BE49-F238E27FC236}">
                        <a16:creationId xmlns:a16="http://schemas.microsoft.com/office/drawing/2014/main" id="{AD6AF9BE-BD0D-4D8F-98C5-7E538D2DD60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13" name="Group 259">
                  <a:extLst>
                    <a:ext uri="{FF2B5EF4-FFF2-40B4-BE49-F238E27FC236}">
                      <a16:creationId xmlns:a16="http://schemas.microsoft.com/office/drawing/2014/main" id="{FC32A573-7D1C-436C-80D1-266A5CB4671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17" name="AutoShape 260">
                    <a:extLst>
                      <a:ext uri="{FF2B5EF4-FFF2-40B4-BE49-F238E27FC236}">
                        <a16:creationId xmlns:a16="http://schemas.microsoft.com/office/drawing/2014/main" id="{987EE541-D67A-4B43-B809-C5F876F9AB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8" name="Line 261">
                    <a:extLst>
                      <a:ext uri="{FF2B5EF4-FFF2-40B4-BE49-F238E27FC236}">
                        <a16:creationId xmlns:a16="http://schemas.microsoft.com/office/drawing/2014/main" id="{345AFCCE-8B7E-4646-BCEC-F2643082A38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14" name="Group 262">
                  <a:extLst>
                    <a:ext uri="{FF2B5EF4-FFF2-40B4-BE49-F238E27FC236}">
                      <a16:creationId xmlns:a16="http://schemas.microsoft.com/office/drawing/2014/main" id="{F8638916-E2E3-4686-9BDC-FE62D3450D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15" name="AutoShape 263">
                    <a:extLst>
                      <a:ext uri="{FF2B5EF4-FFF2-40B4-BE49-F238E27FC236}">
                        <a16:creationId xmlns:a16="http://schemas.microsoft.com/office/drawing/2014/main" id="{6C3D2F4E-E82F-4CF4-BEFE-A08074034FF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6" name="Line 264">
                    <a:extLst>
                      <a:ext uri="{FF2B5EF4-FFF2-40B4-BE49-F238E27FC236}">
                        <a16:creationId xmlns:a16="http://schemas.microsoft.com/office/drawing/2014/main" id="{A367BBFA-809E-4153-9AF8-9213AC6E3E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32" name="Group 265">
                <a:extLst>
                  <a:ext uri="{FF2B5EF4-FFF2-40B4-BE49-F238E27FC236}">
                    <a16:creationId xmlns:a16="http://schemas.microsoft.com/office/drawing/2014/main" id="{F77467D6-555E-401C-83C8-4E30E26A30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3" y="2734"/>
                <a:ext cx="1010" cy="136"/>
                <a:chOff x="2381" y="2251"/>
                <a:chExt cx="1010" cy="136"/>
              </a:xfrm>
            </p:grpSpPr>
            <p:grpSp>
              <p:nvGrpSpPr>
                <p:cNvPr id="83" name="Group 266">
                  <a:extLst>
                    <a:ext uri="{FF2B5EF4-FFF2-40B4-BE49-F238E27FC236}">
                      <a16:creationId xmlns:a16="http://schemas.microsoft.com/office/drawing/2014/main" id="{611F5092-395D-4A24-983F-85709EAEDE5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05" name="AutoShape 267">
                    <a:extLst>
                      <a:ext uri="{FF2B5EF4-FFF2-40B4-BE49-F238E27FC236}">
                        <a16:creationId xmlns:a16="http://schemas.microsoft.com/office/drawing/2014/main" id="{D0395414-4DA9-4413-A505-3C8A135A0F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6" name="Line 268">
                    <a:extLst>
                      <a:ext uri="{FF2B5EF4-FFF2-40B4-BE49-F238E27FC236}">
                        <a16:creationId xmlns:a16="http://schemas.microsoft.com/office/drawing/2014/main" id="{BFFA6ED5-C96D-4BB2-8184-D8D4EAB0AF2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4" name="Group 269">
                  <a:extLst>
                    <a:ext uri="{FF2B5EF4-FFF2-40B4-BE49-F238E27FC236}">
                      <a16:creationId xmlns:a16="http://schemas.microsoft.com/office/drawing/2014/main" id="{45097738-B0EC-4451-BB26-79B11D7FB68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03" name="AutoShape 270">
                    <a:extLst>
                      <a:ext uri="{FF2B5EF4-FFF2-40B4-BE49-F238E27FC236}">
                        <a16:creationId xmlns:a16="http://schemas.microsoft.com/office/drawing/2014/main" id="{16F0DD36-26A6-41A6-B364-343599658FF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4" name="Line 271">
                    <a:extLst>
                      <a:ext uri="{FF2B5EF4-FFF2-40B4-BE49-F238E27FC236}">
                        <a16:creationId xmlns:a16="http://schemas.microsoft.com/office/drawing/2014/main" id="{6120ADF6-C593-4AF7-838F-7E3D0F8E3D4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5" name="Group 272">
                  <a:extLst>
                    <a:ext uri="{FF2B5EF4-FFF2-40B4-BE49-F238E27FC236}">
                      <a16:creationId xmlns:a16="http://schemas.microsoft.com/office/drawing/2014/main" id="{3D97EA19-1928-4D2E-B4CD-7C2E8BC723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101" name="AutoShape 273">
                    <a:extLst>
                      <a:ext uri="{FF2B5EF4-FFF2-40B4-BE49-F238E27FC236}">
                        <a16:creationId xmlns:a16="http://schemas.microsoft.com/office/drawing/2014/main" id="{4ABAAD36-6279-4C50-964A-175C033970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2" name="Line 274">
                    <a:extLst>
                      <a:ext uri="{FF2B5EF4-FFF2-40B4-BE49-F238E27FC236}">
                        <a16:creationId xmlns:a16="http://schemas.microsoft.com/office/drawing/2014/main" id="{5AD54FA8-458B-4F38-962E-854391C07B2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6" name="Group 275">
                  <a:extLst>
                    <a:ext uri="{FF2B5EF4-FFF2-40B4-BE49-F238E27FC236}">
                      <a16:creationId xmlns:a16="http://schemas.microsoft.com/office/drawing/2014/main" id="{461427AC-8CF8-49DE-9193-7C28ADFA5C9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99" name="AutoShape 276">
                    <a:extLst>
                      <a:ext uri="{FF2B5EF4-FFF2-40B4-BE49-F238E27FC236}">
                        <a16:creationId xmlns:a16="http://schemas.microsoft.com/office/drawing/2014/main" id="{1330E57A-F71B-4AD5-AAC5-1463D1703D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0" name="Line 277">
                    <a:extLst>
                      <a:ext uri="{FF2B5EF4-FFF2-40B4-BE49-F238E27FC236}">
                        <a16:creationId xmlns:a16="http://schemas.microsoft.com/office/drawing/2014/main" id="{6C11E63E-6C9B-4F76-9777-FECA05D0DAA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7" name="Group 278">
                  <a:extLst>
                    <a:ext uri="{FF2B5EF4-FFF2-40B4-BE49-F238E27FC236}">
                      <a16:creationId xmlns:a16="http://schemas.microsoft.com/office/drawing/2014/main" id="{39DDCFA6-E61D-4786-A85D-83C1742AF9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97" name="AutoShape 279">
                    <a:extLst>
                      <a:ext uri="{FF2B5EF4-FFF2-40B4-BE49-F238E27FC236}">
                        <a16:creationId xmlns:a16="http://schemas.microsoft.com/office/drawing/2014/main" id="{BEB95CAE-DA77-483F-A344-D3EF78E605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8" name="Line 280">
                    <a:extLst>
                      <a:ext uri="{FF2B5EF4-FFF2-40B4-BE49-F238E27FC236}">
                        <a16:creationId xmlns:a16="http://schemas.microsoft.com/office/drawing/2014/main" id="{41ABD817-FB27-4942-9728-10D41DFEA6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8" name="Group 281">
                  <a:extLst>
                    <a:ext uri="{FF2B5EF4-FFF2-40B4-BE49-F238E27FC236}">
                      <a16:creationId xmlns:a16="http://schemas.microsoft.com/office/drawing/2014/main" id="{538E921C-FCA3-4747-A617-41EB13114ED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95" name="AutoShape 282">
                    <a:extLst>
                      <a:ext uri="{FF2B5EF4-FFF2-40B4-BE49-F238E27FC236}">
                        <a16:creationId xmlns:a16="http://schemas.microsoft.com/office/drawing/2014/main" id="{9D19DFCA-D5C1-4ECF-8E79-6FCEE02631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6" name="Line 283">
                    <a:extLst>
                      <a:ext uri="{FF2B5EF4-FFF2-40B4-BE49-F238E27FC236}">
                        <a16:creationId xmlns:a16="http://schemas.microsoft.com/office/drawing/2014/main" id="{8E4E6619-A3D6-46B7-ADE7-2DBD30FF20B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9" name="Group 284">
                  <a:extLst>
                    <a:ext uri="{FF2B5EF4-FFF2-40B4-BE49-F238E27FC236}">
                      <a16:creationId xmlns:a16="http://schemas.microsoft.com/office/drawing/2014/main" id="{CC7EC2B0-4972-43C0-8FE0-BD582A29011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93" name="AutoShape 285">
                    <a:extLst>
                      <a:ext uri="{FF2B5EF4-FFF2-40B4-BE49-F238E27FC236}">
                        <a16:creationId xmlns:a16="http://schemas.microsoft.com/office/drawing/2014/main" id="{83BA4926-253D-4BB0-95D1-10B38318B0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4" name="Line 286">
                    <a:extLst>
                      <a:ext uri="{FF2B5EF4-FFF2-40B4-BE49-F238E27FC236}">
                        <a16:creationId xmlns:a16="http://schemas.microsoft.com/office/drawing/2014/main" id="{0077A331-AC55-4C15-933F-09DBC3F04A9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0" name="Group 287">
                  <a:extLst>
                    <a:ext uri="{FF2B5EF4-FFF2-40B4-BE49-F238E27FC236}">
                      <a16:creationId xmlns:a16="http://schemas.microsoft.com/office/drawing/2014/main" id="{158FDC63-6F50-453E-A3C0-B4E9602AFAC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91" name="AutoShape 288">
                    <a:extLst>
                      <a:ext uri="{FF2B5EF4-FFF2-40B4-BE49-F238E27FC236}">
                        <a16:creationId xmlns:a16="http://schemas.microsoft.com/office/drawing/2014/main" id="{3AC7E1F9-08D7-4489-A707-17A2C48C90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2" name="Line 289">
                    <a:extLst>
                      <a:ext uri="{FF2B5EF4-FFF2-40B4-BE49-F238E27FC236}">
                        <a16:creationId xmlns:a16="http://schemas.microsoft.com/office/drawing/2014/main" id="{F457585D-68CB-40BE-8BFB-12A56A75305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33" name="Group 290">
                <a:extLst>
                  <a:ext uri="{FF2B5EF4-FFF2-40B4-BE49-F238E27FC236}">
                    <a16:creationId xmlns:a16="http://schemas.microsoft.com/office/drawing/2014/main" id="{A34BF951-0B74-4AA4-AB12-552B8FF604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3" y="2788"/>
                <a:ext cx="1010" cy="136"/>
                <a:chOff x="2381" y="2251"/>
                <a:chExt cx="1010" cy="136"/>
              </a:xfrm>
            </p:grpSpPr>
            <p:grpSp>
              <p:nvGrpSpPr>
                <p:cNvPr id="59" name="Group 291">
                  <a:extLst>
                    <a:ext uri="{FF2B5EF4-FFF2-40B4-BE49-F238E27FC236}">
                      <a16:creationId xmlns:a16="http://schemas.microsoft.com/office/drawing/2014/main" id="{1B0BB070-BF40-45D7-BB35-A9B1798CD97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81" name="AutoShape 292">
                    <a:extLst>
                      <a:ext uri="{FF2B5EF4-FFF2-40B4-BE49-F238E27FC236}">
                        <a16:creationId xmlns:a16="http://schemas.microsoft.com/office/drawing/2014/main" id="{8F5A2448-5B87-45AA-B3EC-41660AD9C02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2" name="Line 293">
                    <a:extLst>
                      <a:ext uri="{FF2B5EF4-FFF2-40B4-BE49-F238E27FC236}">
                        <a16:creationId xmlns:a16="http://schemas.microsoft.com/office/drawing/2014/main" id="{4CF22E59-7FFC-441E-8CDA-F63BE8DA6BD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60" name="Group 294">
                  <a:extLst>
                    <a:ext uri="{FF2B5EF4-FFF2-40B4-BE49-F238E27FC236}">
                      <a16:creationId xmlns:a16="http://schemas.microsoft.com/office/drawing/2014/main" id="{90349657-0AB3-45E8-8485-C2F752F6C5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79" name="AutoShape 295">
                    <a:extLst>
                      <a:ext uri="{FF2B5EF4-FFF2-40B4-BE49-F238E27FC236}">
                        <a16:creationId xmlns:a16="http://schemas.microsoft.com/office/drawing/2014/main" id="{E86CC5C0-4A51-40E8-BEA1-C360D3393AF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0" name="Line 296">
                    <a:extLst>
                      <a:ext uri="{FF2B5EF4-FFF2-40B4-BE49-F238E27FC236}">
                        <a16:creationId xmlns:a16="http://schemas.microsoft.com/office/drawing/2014/main" id="{34C828EC-349E-49B3-951C-3E64612FEA9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61" name="Group 297">
                  <a:extLst>
                    <a:ext uri="{FF2B5EF4-FFF2-40B4-BE49-F238E27FC236}">
                      <a16:creationId xmlns:a16="http://schemas.microsoft.com/office/drawing/2014/main" id="{0CD7ECAF-C928-4DD5-A00D-4FA7720CBB0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77" name="AutoShape 298">
                    <a:extLst>
                      <a:ext uri="{FF2B5EF4-FFF2-40B4-BE49-F238E27FC236}">
                        <a16:creationId xmlns:a16="http://schemas.microsoft.com/office/drawing/2014/main" id="{CADCBC13-F8B3-4935-B261-31DEF07F81E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8" name="Line 299">
                    <a:extLst>
                      <a:ext uri="{FF2B5EF4-FFF2-40B4-BE49-F238E27FC236}">
                        <a16:creationId xmlns:a16="http://schemas.microsoft.com/office/drawing/2014/main" id="{B6B817F8-C742-4378-B788-342CAFD51E2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62" name="Group 300">
                  <a:extLst>
                    <a:ext uri="{FF2B5EF4-FFF2-40B4-BE49-F238E27FC236}">
                      <a16:creationId xmlns:a16="http://schemas.microsoft.com/office/drawing/2014/main" id="{07255A61-1E98-4D1D-ADF0-31C181D443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75" name="AutoShape 301">
                    <a:extLst>
                      <a:ext uri="{FF2B5EF4-FFF2-40B4-BE49-F238E27FC236}">
                        <a16:creationId xmlns:a16="http://schemas.microsoft.com/office/drawing/2014/main" id="{6AA104D3-2F50-4377-BEBE-EEBF87963A0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6" name="Line 302">
                    <a:extLst>
                      <a:ext uri="{FF2B5EF4-FFF2-40B4-BE49-F238E27FC236}">
                        <a16:creationId xmlns:a16="http://schemas.microsoft.com/office/drawing/2014/main" id="{BBF08087-97B0-4D63-AD0A-EC4E7EAB5CC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63" name="Group 303">
                  <a:extLst>
                    <a:ext uri="{FF2B5EF4-FFF2-40B4-BE49-F238E27FC236}">
                      <a16:creationId xmlns:a16="http://schemas.microsoft.com/office/drawing/2014/main" id="{740870BB-4D9B-456B-97AF-F22A9B9EBAA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73" name="AutoShape 304">
                    <a:extLst>
                      <a:ext uri="{FF2B5EF4-FFF2-40B4-BE49-F238E27FC236}">
                        <a16:creationId xmlns:a16="http://schemas.microsoft.com/office/drawing/2014/main" id="{AC62A781-419C-407C-8A23-6080C39B4A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4" name="Line 305">
                    <a:extLst>
                      <a:ext uri="{FF2B5EF4-FFF2-40B4-BE49-F238E27FC236}">
                        <a16:creationId xmlns:a16="http://schemas.microsoft.com/office/drawing/2014/main" id="{3B376241-9696-4C86-B181-D58ED319933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64" name="Group 306">
                  <a:extLst>
                    <a:ext uri="{FF2B5EF4-FFF2-40B4-BE49-F238E27FC236}">
                      <a16:creationId xmlns:a16="http://schemas.microsoft.com/office/drawing/2014/main" id="{4B6F793B-5473-499B-AD71-C0F37F7B29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71" name="AutoShape 307">
                    <a:extLst>
                      <a:ext uri="{FF2B5EF4-FFF2-40B4-BE49-F238E27FC236}">
                        <a16:creationId xmlns:a16="http://schemas.microsoft.com/office/drawing/2014/main" id="{3EF16C79-8279-4BD7-9A4C-C43B21CE3D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2" name="Line 308">
                    <a:extLst>
                      <a:ext uri="{FF2B5EF4-FFF2-40B4-BE49-F238E27FC236}">
                        <a16:creationId xmlns:a16="http://schemas.microsoft.com/office/drawing/2014/main" id="{55D2E28A-5BA1-49B1-B6ED-9A13436C661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65" name="Group 309">
                  <a:extLst>
                    <a:ext uri="{FF2B5EF4-FFF2-40B4-BE49-F238E27FC236}">
                      <a16:creationId xmlns:a16="http://schemas.microsoft.com/office/drawing/2014/main" id="{E6845023-FAE4-475A-AD23-6980A602F2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69" name="AutoShape 310">
                    <a:extLst>
                      <a:ext uri="{FF2B5EF4-FFF2-40B4-BE49-F238E27FC236}">
                        <a16:creationId xmlns:a16="http://schemas.microsoft.com/office/drawing/2014/main" id="{FEFBC261-0B46-42BB-A43C-19532EDF5F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0" name="Line 311">
                    <a:extLst>
                      <a:ext uri="{FF2B5EF4-FFF2-40B4-BE49-F238E27FC236}">
                        <a16:creationId xmlns:a16="http://schemas.microsoft.com/office/drawing/2014/main" id="{8EA3E435-F5D6-4EDE-B1F6-EFEAA00A670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66" name="Group 312">
                  <a:extLst>
                    <a:ext uri="{FF2B5EF4-FFF2-40B4-BE49-F238E27FC236}">
                      <a16:creationId xmlns:a16="http://schemas.microsoft.com/office/drawing/2014/main" id="{D0C9E1C2-3585-4C89-BC84-D47CD8E5B16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67" name="AutoShape 313">
                    <a:extLst>
                      <a:ext uri="{FF2B5EF4-FFF2-40B4-BE49-F238E27FC236}">
                        <a16:creationId xmlns:a16="http://schemas.microsoft.com/office/drawing/2014/main" id="{D7666DB8-35CB-42C2-865C-7CBA9475DC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8" name="Line 314">
                    <a:extLst>
                      <a:ext uri="{FF2B5EF4-FFF2-40B4-BE49-F238E27FC236}">
                        <a16:creationId xmlns:a16="http://schemas.microsoft.com/office/drawing/2014/main" id="{D53D2E20-9FCE-48A0-AF0D-0B8AF9CC202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34" name="Group 315">
                <a:extLst>
                  <a:ext uri="{FF2B5EF4-FFF2-40B4-BE49-F238E27FC236}">
                    <a16:creationId xmlns:a16="http://schemas.microsoft.com/office/drawing/2014/main" id="{EA094C67-8E9A-475F-8240-5963AA724C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87" y="2846"/>
                <a:ext cx="1010" cy="136"/>
                <a:chOff x="2381" y="2251"/>
                <a:chExt cx="1010" cy="136"/>
              </a:xfrm>
            </p:grpSpPr>
            <p:grpSp>
              <p:nvGrpSpPr>
                <p:cNvPr id="35" name="Group 316">
                  <a:extLst>
                    <a:ext uri="{FF2B5EF4-FFF2-40B4-BE49-F238E27FC236}">
                      <a16:creationId xmlns:a16="http://schemas.microsoft.com/office/drawing/2014/main" id="{043559E3-39E0-4EAC-A283-9166EADE0C8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38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57" name="AutoShape 317">
                    <a:extLst>
                      <a:ext uri="{FF2B5EF4-FFF2-40B4-BE49-F238E27FC236}">
                        <a16:creationId xmlns:a16="http://schemas.microsoft.com/office/drawing/2014/main" id="{428EDB89-BCD1-4EE7-BBAB-7D79427550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8" name="Line 318">
                    <a:extLst>
                      <a:ext uri="{FF2B5EF4-FFF2-40B4-BE49-F238E27FC236}">
                        <a16:creationId xmlns:a16="http://schemas.microsoft.com/office/drawing/2014/main" id="{76B5A000-8B4E-4F65-A0E9-3F5557FDE44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6" name="Group 319">
                  <a:extLst>
                    <a:ext uri="{FF2B5EF4-FFF2-40B4-BE49-F238E27FC236}">
                      <a16:creationId xmlns:a16="http://schemas.microsoft.com/office/drawing/2014/main" id="{057063D8-95A3-458D-BFE3-0FCC96F4152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0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55" name="AutoShape 320">
                    <a:extLst>
                      <a:ext uri="{FF2B5EF4-FFF2-40B4-BE49-F238E27FC236}">
                        <a16:creationId xmlns:a16="http://schemas.microsoft.com/office/drawing/2014/main" id="{73D1297F-60C6-4F71-B98B-4D15AAD6A6C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6" name="Line 321">
                    <a:extLst>
                      <a:ext uri="{FF2B5EF4-FFF2-40B4-BE49-F238E27FC236}">
                        <a16:creationId xmlns:a16="http://schemas.microsoft.com/office/drawing/2014/main" id="{685D7E41-0BC0-4779-BA4C-2DC21D00911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7" name="Group 322">
                  <a:extLst>
                    <a:ext uri="{FF2B5EF4-FFF2-40B4-BE49-F238E27FC236}">
                      <a16:creationId xmlns:a16="http://schemas.microsoft.com/office/drawing/2014/main" id="{01913256-3AD2-4D2B-B23E-5496E8C7ECD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32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53" name="AutoShape 323">
                    <a:extLst>
                      <a:ext uri="{FF2B5EF4-FFF2-40B4-BE49-F238E27FC236}">
                        <a16:creationId xmlns:a16="http://schemas.microsoft.com/office/drawing/2014/main" id="{ECD4C616-3F56-41D8-96C9-2166ADAC4B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" name="Line 324">
                    <a:extLst>
                      <a:ext uri="{FF2B5EF4-FFF2-40B4-BE49-F238E27FC236}">
                        <a16:creationId xmlns:a16="http://schemas.microsoft.com/office/drawing/2014/main" id="{96FF41F3-ACAD-42DF-BD43-01F072F97D4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8" name="Group 325">
                  <a:extLst>
                    <a:ext uri="{FF2B5EF4-FFF2-40B4-BE49-F238E27FC236}">
                      <a16:creationId xmlns:a16="http://schemas.microsoft.com/office/drawing/2014/main" id="{A7E0E7E8-7C0F-46A6-9612-7EA41A99ADE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56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51" name="AutoShape 326">
                    <a:extLst>
                      <a:ext uri="{FF2B5EF4-FFF2-40B4-BE49-F238E27FC236}">
                        <a16:creationId xmlns:a16="http://schemas.microsoft.com/office/drawing/2014/main" id="{D079B31E-F515-4196-928E-6A0FFF6BEE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" name="Line 327">
                    <a:extLst>
                      <a:ext uri="{FF2B5EF4-FFF2-40B4-BE49-F238E27FC236}">
                        <a16:creationId xmlns:a16="http://schemas.microsoft.com/office/drawing/2014/main" id="{247F2F6A-8949-4C60-9393-1114505157A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9" name="Group 328">
                  <a:extLst>
                    <a:ext uri="{FF2B5EF4-FFF2-40B4-BE49-F238E27FC236}">
                      <a16:creationId xmlns:a16="http://schemas.microsoft.com/office/drawing/2014/main" id="{C8631094-BEFD-4274-8AB3-AA0D37C2A1F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0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49" name="AutoShape 329">
                    <a:extLst>
                      <a:ext uri="{FF2B5EF4-FFF2-40B4-BE49-F238E27FC236}">
                        <a16:creationId xmlns:a16="http://schemas.microsoft.com/office/drawing/2014/main" id="{4099E20A-5E7C-42B1-A545-ECEBD4AC6B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" name="Line 330">
                    <a:extLst>
                      <a:ext uri="{FF2B5EF4-FFF2-40B4-BE49-F238E27FC236}">
                        <a16:creationId xmlns:a16="http://schemas.microsoft.com/office/drawing/2014/main" id="{5541E56E-A2D0-43A4-A822-5C2D6EDA49D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0" name="Group 331">
                  <a:extLst>
                    <a:ext uri="{FF2B5EF4-FFF2-40B4-BE49-F238E27FC236}">
                      <a16:creationId xmlns:a16="http://schemas.microsoft.com/office/drawing/2014/main" id="{2987EE09-39C6-41CE-9C51-FECFD4A950A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004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47" name="AutoShape 332">
                    <a:extLst>
                      <a:ext uri="{FF2B5EF4-FFF2-40B4-BE49-F238E27FC236}">
                        <a16:creationId xmlns:a16="http://schemas.microsoft.com/office/drawing/2014/main" id="{37B633DB-860C-4B2A-B7A8-EEFC4E5D6F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" name="Line 333">
                    <a:extLst>
                      <a:ext uri="{FF2B5EF4-FFF2-40B4-BE49-F238E27FC236}">
                        <a16:creationId xmlns:a16="http://schemas.microsoft.com/office/drawing/2014/main" id="{00685354-2E9E-40F3-815F-28A90E23B8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1" name="Group 334">
                  <a:extLst>
                    <a:ext uri="{FF2B5EF4-FFF2-40B4-BE49-F238E27FC236}">
                      <a16:creationId xmlns:a16="http://schemas.microsoft.com/office/drawing/2014/main" id="{33658051-DB7C-4193-ABF3-83D0D7D7CD7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131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45" name="AutoShape 335">
                    <a:extLst>
                      <a:ext uri="{FF2B5EF4-FFF2-40B4-BE49-F238E27FC236}">
                        <a16:creationId xmlns:a16="http://schemas.microsoft.com/office/drawing/2014/main" id="{B04B1729-900D-4BD3-B9FD-E36933033A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6" name="Line 336">
                    <a:extLst>
                      <a:ext uri="{FF2B5EF4-FFF2-40B4-BE49-F238E27FC236}">
                        <a16:creationId xmlns:a16="http://schemas.microsoft.com/office/drawing/2014/main" id="{B97492EC-8181-426A-8A07-6F3812300DE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2" name="Group 337">
                  <a:extLst>
                    <a:ext uri="{FF2B5EF4-FFF2-40B4-BE49-F238E27FC236}">
                      <a16:creationId xmlns:a16="http://schemas.microsoft.com/office/drawing/2014/main" id="{652F6533-4930-46F8-A0FB-29FAEAA033B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255" y="2251"/>
                  <a:ext cx="136" cy="136"/>
                  <a:chOff x="2381" y="2251"/>
                  <a:chExt cx="136" cy="136"/>
                </a:xfrm>
              </p:grpSpPr>
              <p:sp>
                <p:nvSpPr>
                  <p:cNvPr id="43" name="AutoShape 338">
                    <a:extLst>
                      <a:ext uri="{FF2B5EF4-FFF2-40B4-BE49-F238E27FC236}">
                        <a16:creationId xmlns:a16="http://schemas.microsoft.com/office/drawing/2014/main" id="{47B6F987-7F76-4C20-8C17-CA7D9F96D4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2251"/>
                    <a:ext cx="136" cy="13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EAEAEA"/>
                  </a:solidFill>
                  <a:ln w="9525">
                    <a:solidFill>
                      <a:schemeClr val="tx1">
                        <a:lumMod val="90000"/>
                        <a:lumOff val="10000"/>
                      </a:schemeClr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90000"/>
                      </a:lnSpc>
                      <a:spcBef>
                        <a:spcPct val="1000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alt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4" name="Line 339">
                    <a:extLst>
                      <a:ext uri="{FF2B5EF4-FFF2-40B4-BE49-F238E27FC236}">
                        <a16:creationId xmlns:a16="http://schemas.microsoft.com/office/drawing/2014/main" id="{32A47587-B6A1-46B8-8B91-D6808EDCDA2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426" y="2269"/>
                    <a:ext cx="46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>
                        <a:lumMod val="90000"/>
                        <a:lumOff val="10000"/>
                      </a:schemeClr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/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de-DE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22" name="Rectangle 411">
              <a:extLst>
                <a:ext uri="{FF2B5EF4-FFF2-40B4-BE49-F238E27FC236}">
                  <a16:creationId xmlns:a16="http://schemas.microsoft.com/office/drawing/2014/main" id="{EB2A0EA6-8705-4F07-A9EA-D75D05710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1" y="2160"/>
              <a:ext cx="988" cy="205"/>
            </a:xfrm>
            <a:prstGeom prst="rect">
              <a:avLst/>
            </a:prstGeom>
            <a:noFill/>
            <a:ln w="9525">
              <a:solidFill>
                <a:schemeClr val="tx1">
                  <a:lumMod val="90000"/>
                  <a:lumOff val="1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de-DE" sz="1400" b="0" i="0" u="none" strike="noStrike" kern="1200" cap="none" spc="0" normalizeH="0" baseline="0" noProof="0">
                <a:ln>
                  <a:noFill/>
                </a:ln>
                <a:solidFill>
                  <a:srgbClr val="58585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endParaRPr>
            </a:p>
          </p:txBody>
        </p:sp>
      </p:grpSp>
      <p:sp>
        <p:nvSpPr>
          <p:cNvPr id="323" name="AutoShape 402">
            <a:extLst>
              <a:ext uri="{FF2B5EF4-FFF2-40B4-BE49-F238E27FC236}">
                <a16:creationId xmlns:a16="http://schemas.microsoft.com/office/drawing/2014/main" id="{B81C1696-4FDD-46AC-9B49-DBD2538AE1E8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8212529" y="1682816"/>
            <a:ext cx="2013200" cy="316778"/>
          </a:xfrm>
          <a:prstGeom prst="chevron">
            <a:avLst>
              <a:gd name="adj" fmla="val 38309"/>
            </a:avLst>
          </a:prstGeom>
          <a:solidFill>
            <a:schemeClr val="bg2"/>
          </a:solidFill>
          <a:ln w="635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LED chips</a:t>
            </a:r>
          </a:p>
        </p:txBody>
      </p:sp>
      <p:sp>
        <p:nvSpPr>
          <p:cNvPr id="324" name="Text Box 408">
            <a:extLst>
              <a:ext uri="{FF2B5EF4-FFF2-40B4-BE49-F238E27FC236}">
                <a16:creationId xmlns:a16="http://schemas.microsoft.com/office/drawing/2014/main" id="{AE9E0999-6445-458A-B512-E3BB4AC99364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8212529" y="2027642"/>
            <a:ext cx="2013200" cy="26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95250" indent="-952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Side length: 0.2 .. 2 mm</a:t>
            </a:r>
          </a:p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Different light colors</a:t>
            </a:r>
          </a:p>
        </p:txBody>
      </p:sp>
      <p:sp>
        <p:nvSpPr>
          <p:cNvPr id="325" name="AutoShape 410">
            <a:extLst>
              <a:ext uri="{FF2B5EF4-FFF2-40B4-BE49-F238E27FC236}">
                <a16:creationId xmlns:a16="http://schemas.microsoft.com/office/drawing/2014/main" id="{7AD1CF6E-97D9-403A-9AC6-1DE98E15E663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543467" y="1682816"/>
            <a:ext cx="4720547" cy="316778"/>
          </a:xfrm>
          <a:prstGeom prst="chevron">
            <a:avLst>
              <a:gd name="adj" fmla="val 39078"/>
            </a:avLst>
          </a:prstGeom>
          <a:solidFill>
            <a:schemeClr val="bg1">
              <a:lumMod val="65000"/>
            </a:schemeClr>
          </a:solidFill>
          <a:ln w="635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Chip processing</a:t>
            </a:r>
          </a:p>
        </p:txBody>
      </p:sp>
      <p:sp>
        <p:nvSpPr>
          <p:cNvPr id="326" name="Text Box 411">
            <a:extLst>
              <a:ext uri="{FF2B5EF4-FFF2-40B4-BE49-F238E27FC236}">
                <a16:creationId xmlns:a16="http://schemas.microsoft.com/office/drawing/2014/main" id="{5388AF1E-E590-42F7-AF5D-53B967ABE32F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689587" y="2650369"/>
            <a:ext cx="1006601" cy="212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Epitaxy</a:t>
            </a:r>
          </a:p>
        </p:txBody>
      </p:sp>
      <p:sp>
        <p:nvSpPr>
          <p:cNvPr id="327" name="Text Box 414">
            <a:extLst>
              <a:ext uri="{FF2B5EF4-FFF2-40B4-BE49-F238E27FC236}">
                <a16:creationId xmlns:a16="http://schemas.microsoft.com/office/drawing/2014/main" id="{E50C3B52-6F28-42C0-A43A-E17720076C15}"/>
              </a:ext>
            </a:extLst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20716" y="2650369"/>
            <a:ext cx="1626183" cy="21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Coating &amp; structuring</a:t>
            </a:r>
          </a:p>
        </p:txBody>
      </p:sp>
      <p:sp>
        <p:nvSpPr>
          <p:cNvPr id="328" name="Text Box 415">
            <a:extLst>
              <a:ext uri="{FF2B5EF4-FFF2-40B4-BE49-F238E27FC236}">
                <a16:creationId xmlns:a16="http://schemas.microsoft.com/office/drawing/2014/main" id="{57EECDB9-3789-4E00-90EB-0DE794E52B12}"/>
              </a:ext>
            </a:extLst>
          </p:cNvPr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731589" y="2650369"/>
            <a:ext cx="1491259" cy="21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Singulation, testing</a:t>
            </a:r>
          </a:p>
        </p:txBody>
      </p:sp>
      <p:sp>
        <p:nvSpPr>
          <p:cNvPr id="330" name="Rectangle 417">
            <a:extLst>
              <a:ext uri="{FF2B5EF4-FFF2-40B4-BE49-F238E27FC236}">
                <a16:creationId xmlns:a16="http://schemas.microsoft.com/office/drawing/2014/main" id="{58192CB4-0A28-4065-B777-AC99689BB5DE}"/>
              </a:ext>
            </a:extLst>
          </p:cNvPr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8704289" y="1394086"/>
            <a:ext cx="1121995" cy="22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342900" indent="-3429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9388" indent="-1778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79388" marR="0" lvl="1" indent="-1778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0813" algn="l"/>
              </a:tabLst>
              <a:defRPr/>
            </a:pPr>
            <a:r>
              <a:rPr kumimoji="0" lang="en-US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Output</a:t>
            </a:r>
          </a:p>
        </p:txBody>
      </p:sp>
      <p:sp>
        <p:nvSpPr>
          <p:cNvPr id="331" name="Rectangle 762">
            <a:extLst>
              <a:ext uri="{FF2B5EF4-FFF2-40B4-BE49-F238E27FC236}">
                <a16:creationId xmlns:a16="http://schemas.microsoft.com/office/drawing/2014/main" id="{1EE5A38B-E3F0-4429-BB26-DEDE98B6E537}"/>
              </a:ext>
            </a:extLst>
          </p:cNvPr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rot="16200000">
            <a:off x="277137" y="2598638"/>
            <a:ext cx="2154748" cy="323106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9388" indent="-1778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79388" marR="0" lvl="1" indent="-1778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0813" algn="l"/>
              </a:tabLst>
              <a:defRPr/>
            </a:pPr>
            <a:r>
              <a:rPr kumimoji="0" lang="en-US" altLang="de-DE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Frontend</a:t>
            </a:r>
          </a:p>
        </p:txBody>
      </p:sp>
      <p:sp>
        <p:nvSpPr>
          <p:cNvPr id="332" name="Rectangle 765">
            <a:extLst>
              <a:ext uri="{FF2B5EF4-FFF2-40B4-BE49-F238E27FC236}">
                <a16:creationId xmlns:a16="http://schemas.microsoft.com/office/drawing/2014/main" id="{9A7A7334-FBBF-4BB5-A065-E97D0EEE0980}"/>
              </a:ext>
            </a:extLst>
          </p:cNvPr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 rot="16200000">
            <a:off x="290452" y="2599525"/>
            <a:ext cx="2154748" cy="321331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marL="342900" indent="-3429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9388" indent="-1778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79388" marR="0" lvl="1" indent="-1778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0813" algn="l"/>
              </a:tabLst>
              <a:defRPr/>
            </a:pPr>
            <a:r>
              <a:rPr kumimoji="0" lang="en-US" altLang="de-DE" sz="15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Front-end</a:t>
            </a:r>
          </a:p>
        </p:txBody>
      </p:sp>
      <p:pic>
        <p:nvPicPr>
          <p:cNvPr id="333" name="Picture 4">
            <a:extLst>
              <a:ext uri="{FF2B5EF4-FFF2-40B4-BE49-F238E27FC236}">
                <a16:creationId xmlns:a16="http://schemas.microsoft.com/office/drawing/2014/main" id="{8D744804-BCDB-429D-A183-88DB1367F2B7}"/>
              </a:ext>
            </a:extLst>
          </p:cNvPr>
          <p:cNvPicPr>
            <a:picLocks noChangeAspect="1" noChangeArrowheads="1"/>
          </p:cNvPicPr>
          <p:nvPr>
            <p:custDataLst>
              <p:tags r:id="rId16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496" y="2865888"/>
            <a:ext cx="1365084" cy="912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4" name="Picture 3">
            <a:extLst>
              <a:ext uri="{FF2B5EF4-FFF2-40B4-BE49-F238E27FC236}">
                <a16:creationId xmlns:a16="http://schemas.microsoft.com/office/drawing/2014/main" id="{37798F2A-6617-4ABB-8623-17F88419C2D7}"/>
              </a:ext>
            </a:extLst>
          </p:cNvPr>
          <p:cNvPicPr>
            <a:picLocks noChangeAspect="1" noChangeArrowheads="1"/>
          </p:cNvPicPr>
          <p:nvPr>
            <p:custDataLst>
              <p:tags r:id="rId17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105" y="2865888"/>
            <a:ext cx="1383482" cy="92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6" name="AutoShape 739">
            <a:extLst>
              <a:ext uri="{FF2B5EF4-FFF2-40B4-BE49-F238E27FC236}">
                <a16:creationId xmlns:a16="http://schemas.microsoft.com/office/drawing/2014/main" id="{52BC2A4D-C959-47A0-9B2E-BA2026C751D9}"/>
              </a:ext>
            </a:extLst>
          </p:cNvPr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8200102" y="4050399"/>
            <a:ext cx="2013200" cy="316778"/>
          </a:xfrm>
          <a:prstGeom prst="chevron">
            <a:avLst>
              <a:gd name="adj" fmla="val 38309"/>
            </a:avLst>
          </a:prstGeom>
          <a:solidFill>
            <a:schemeClr val="bg2"/>
          </a:solidFill>
          <a:ln w="635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Packaged LED</a:t>
            </a:r>
          </a:p>
        </p:txBody>
      </p:sp>
      <p:sp>
        <p:nvSpPr>
          <p:cNvPr id="337" name="Text Box 740">
            <a:extLst>
              <a:ext uri="{FF2B5EF4-FFF2-40B4-BE49-F238E27FC236}">
                <a16:creationId xmlns:a16="http://schemas.microsoft.com/office/drawing/2014/main" id="{9E94BBC1-233B-4C31-83CA-C43D706CB959}"/>
              </a:ext>
            </a:extLst>
          </p:cNvPr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8200102" y="4395226"/>
            <a:ext cx="2013200" cy="262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95250" indent="-952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Power levels: 40mW .. 135W</a:t>
            </a:r>
          </a:p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Packages mostly application specific</a:t>
            </a:r>
          </a:p>
        </p:txBody>
      </p:sp>
      <p:sp>
        <p:nvSpPr>
          <p:cNvPr id="338" name="Text Box 743">
            <a:extLst>
              <a:ext uri="{FF2B5EF4-FFF2-40B4-BE49-F238E27FC236}">
                <a16:creationId xmlns:a16="http://schemas.microsoft.com/office/drawing/2014/main" id="{AB9254D0-4E1B-4259-A1B2-BC2B3DA6CF1C}"/>
              </a:ext>
            </a:extLst>
          </p:cNvPr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685332" y="4995308"/>
            <a:ext cx="1407820" cy="1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Die and wire bonding</a:t>
            </a:r>
          </a:p>
        </p:txBody>
      </p:sp>
      <p:sp>
        <p:nvSpPr>
          <p:cNvPr id="339" name="Text Box 744">
            <a:extLst>
              <a:ext uri="{FF2B5EF4-FFF2-40B4-BE49-F238E27FC236}">
                <a16:creationId xmlns:a16="http://schemas.microsoft.com/office/drawing/2014/main" id="{D51F72ED-7DC4-417D-9DC9-A182080B005D}"/>
              </a:ext>
            </a:extLst>
          </p:cNvPr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5220717" y="4995308"/>
            <a:ext cx="1407820" cy="1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Conversion</a:t>
            </a:r>
          </a:p>
        </p:txBody>
      </p:sp>
      <p:sp>
        <p:nvSpPr>
          <p:cNvPr id="340" name="Text Box 745">
            <a:extLst>
              <a:ext uri="{FF2B5EF4-FFF2-40B4-BE49-F238E27FC236}">
                <a16:creationId xmlns:a16="http://schemas.microsoft.com/office/drawing/2014/main" id="{E93E8AB2-5A2F-4CE9-9C59-BE92BDF72602}"/>
              </a:ext>
            </a:extLst>
          </p:cNvPr>
          <p:cNvSpPr txBox="1"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6731589" y="4995308"/>
            <a:ext cx="1407820" cy="1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Sawing, testing</a:t>
            </a:r>
          </a:p>
        </p:txBody>
      </p:sp>
      <p:sp>
        <p:nvSpPr>
          <p:cNvPr id="341" name="Text Box 746">
            <a:extLst>
              <a:ext uri="{FF2B5EF4-FFF2-40B4-BE49-F238E27FC236}">
                <a16:creationId xmlns:a16="http://schemas.microsoft.com/office/drawing/2014/main" id="{731B92A1-16B7-44D5-A1B7-CA2FD4F488E2}"/>
              </a:ext>
            </a:extLst>
          </p:cNvPr>
          <p:cNvSpPr txBox="1"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582524" y="4386976"/>
            <a:ext cx="4187954" cy="27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Process steps mostly applied to single devices or on small panels </a:t>
            </a:r>
          </a:p>
        </p:txBody>
      </p:sp>
      <p:sp>
        <p:nvSpPr>
          <p:cNvPr id="342" name="AutoShape 753">
            <a:extLst>
              <a:ext uri="{FF2B5EF4-FFF2-40B4-BE49-F238E27FC236}">
                <a16:creationId xmlns:a16="http://schemas.microsoft.com/office/drawing/2014/main" id="{1E2568CE-2AB9-4BCD-BB7F-FD7829610696}"/>
              </a:ext>
            </a:extLst>
          </p:cNvPr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1583526" y="4050399"/>
            <a:ext cx="2013200" cy="316778"/>
          </a:xfrm>
          <a:prstGeom prst="chevron">
            <a:avLst>
              <a:gd name="adj" fmla="val 38309"/>
            </a:avLst>
          </a:prstGeom>
          <a:solidFill>
            <a:schemeClr val="bg1">
              <a:lumMod val="65000"/>
            </a:schemeClr>
          </a:solidFill>
          <a:ln w="635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Chips and others</a:t>
            </a:r>
          </a:p>
        </p:txBody>
      </p:sp>
      <p:sp>
        <p:nvSpPr>
          <p:cNvPr id="343" name="AutoShape 754">
            <a:extLst>
              <a:ext uri="{FF2B5EF4-FFF2-40B4-BE49-F238E27FC236}">
                <a16:creationId xmlns:a16="http://schemas.microsoft.com/office/drawing/2014/main" id="{ED684BBB-4435-4CF6-8D01-4343672BDC9A}"/>
              </a:ext>
            </a:extLst>
          </p:cNvPr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548793" y="4050399"/>
            <a:ext cx="4709895" cy="316778"/>
          </a:xfrm>
          <a:prstGeom prst="chevron">
            <a:avLst>
              <a:gd name="adj" fmla="val 39078"/>
            </a:avLst>
          </a:prstGeom>
          <a:solidFill>
            <a:schemeClr val="bg1">
              <a:lumMod val="65000"/>
            </a:schemeClr>
          </a:solidFill>
          <a:ln w="635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Processing</a:t>
            </a:r>
          </a:p>
        </p:txBody>
      </p:sp>
      <p:sp>
        <p:nvSpPr>
          <p:cNvPr id="344" name="Text Box 755">
            <a:extLst>
              <a:ext uri="{FF2B5EF4-FFF2-40B4-BE49-F238E27FC236}">
                <a16:creationId xmlns:a16="http://schemas.microsoft.com/office/drawing/2014/main" id="{0640AB83-1641-426A-AB3D-288229073A89}"/>
              </a:ext>
            </a:extLst>
          </p:cNvPr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555121" y="4395226"/>
            <a:ext cx="1910232" cy="80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95250" indent="-952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Leadframes</a:t>
            </a: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</a:p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Ceramics</a:t>
            </a:r>
          </a:p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Silicones and glues</a:t>
            </a:r>
          </a:p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Bond wires</a:t>
            </a:r>
          </a:p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Phosphors</a:t>
            </a:r>
          </a:p>
          <a:p>
            <a:pPr marL="95250" marR="0" lvl="0" indent="-95250" algn="l" defTabSz="914400" rtl="0" eaLnBrk="0" fontAlgn="base" latinLnBrk="0" hangingPunct="0">
              <a:lnSpc>
                <a:spcPct val="95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de-DE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...</a:t>
            </a:r>
          </a:p>
        </p:txBody>
      </p:sp>
      <p:pic>
        <p:nvPicPr>
          <p:cNvPr id="345" name="Picture 760">
            <a:extLst>
              <a:ext uri="{FF2B5EF4-FFF2-40B4-BE49-F238E27FC236}">
                <a16:creationId xmlns:a16="http://schemas.microsoft.com/office/drawing/2014/main" id="{D474CA63-5335-4196-BC98-F3D2821715AC}"/>
              </a:ext>
            </a:extLst>
          </p:cNvPr>
          <p:cNvPicPr>
            <a:picLocks noChangeAspect="1" noChangeArrowheads="1"/>
          </p:cNvPicPr>
          <p:nvPr>
            <p:custDataLst>
              <p:tags r:id="rId27"/>
            </p:custDataLst>
          </p:nvPr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589" y="5214246"/>
            <a:ext cx="1417616" cy="891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6" name="Picture 761">
            <a:extLst>
              <a:ext uri="{FF2B5EF4-FFF2-40B4-BE49-F238E27FC236}">
                <a16:creationId xmlns:a16="http://schemas.microsoft.com/office/drawing/2014/main" id="{3D60A777-560E-4F74-BEBA-3886C84B95DD}"/>
              </a:ext>
            </a:extLst>
          </p:cNvPr>
          <p:cNvPicPr>
            <a:picLocks noChangeAspect="1" noChangeArrowheads="1"/>
          </p:cNvPicPr>
          <p:nvPr>
            <p:custDataLst>
              <p:tags r:id="rId28"/>
            </p:custDataLst>
          </p:nvPr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717" y="5221405"/>
            <a:ext cx="1374871" cy="891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7" name="Picture 759">
            <a:extLst>
              <a:ext uri="{FF2B5EF4-FFF2-40B4-BE49-F238E27FC236}">
                <a16:creationId xmlns:a16="http://schemas.microsoft.com/office/drawing/2014/main" id="{0DF9049B-0E60-4329-BED2-D8EB735E316F}"/>
              </a:ext>
            </a:extLst>
          </p:cNvPr>
          <p:cNvPicPr>
            <a:picLocks noChangeAspect="1" noChangeArrowheads="1"/>
          </p:cNvPicPr>
          <p:nvPr>
            <p:custDataLst>
              <p:tags r:id="rId29"/>
            </p:custDataLst>
          </p:nvPr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332" y="5221910"/>
            <a:ext cx="1390770" cy="890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" name="Rectangle 763">
            <a:extLst>
              <a:ext uri="{FF2B5EF4-FFF2-40B4-BE49-F238E27FC236}">
                <a16:creationId xmlns:a16="http://schemas.microsoft.com/office/drawing/2014/main" id="{21E0D4E6-D33B-4EC2-BEAA-912A96EBB46A}"/>
              </a:ext>
            </a:extLst>
          </p:cNvPr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 rot="16200000">
            <a:off x="280688" y="4966283"/>
            <a:ext cx="2154748" cy="321331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>
            <a:lvl1pPr marL="342900" indent="-3429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79388" indent="-1778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26908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179388" marR="0" lvl="1" indent="-1778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0813" algn="l"/>
              </a:tabLst>
              <a:defRPr/>
            </a:pPr>
            <a:r>
              <a:rPr kumimoji="0" lang="en-US" altLang="de-DE" sz="15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Back-end</a:t>
            </a:r>
          </a:p>
        </p:txBody>
      </p:sp>
      <p:pic>
        <p:nvPicPr>
          <p:cNvPr id="349" name="Picture 1">
            <a:extLst>
              <a:ext uri="{FF2B5EF4-FFF2-40B4-BE49-F238E27FC236}">
                <a16:creationId xmlns:a16="http://schemas.microsoft.com/office/drawing/2014/main" id="{BD1542E2-20A3-4D5E-A99A-3A6EDBD37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09"/>
          <a:stretch>
            <a:fillRect/>
          </a:stretch>
        </p:blipFill>
        <p:spPr bwMode="auto">
          <a:xfrm>
            <a:off x="1895064" y="5221405"/>
            <a:ext cx="1386516" cy="890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ECCF782-FBFE-4DEA-8B90-7F75F6AD1E67}"/>
              </a:ext>
            </a:extLst>
          </p:cNvPr>
          <p:cNvGrpSpPr/>
          <p:nvPr/>
        </p:nvGrpSpPr>
        <p:grpSpPr>
          <a:xfrm>
            <a:off x="3689587" y="2865888"/>
            <a:ext cx="1386516" cy="927235"/>
            <a:chOff x="3689587" y="2865888"/>
            <a:chExt cx="1386516" cy="927235"/>
          </a:xfrm>
        </p:grpSpPr>
        <p:grpSp>
          <p:nvGrpSpPr>
            <p:cNvPr id="10" name="Group 24">
              <a:extLst>
                <a:ext uri="{FF2B5EF4-FFF2-40B4-BE49-F238E27FC236}">
                  <a16:creationId xmlns:a16="http://schemas.microsoft.com/office/drawing/2014/main" id="{22C688D8-555C-4520-AA86-EC75C8D3EE2D}"/>
                </a:ext>
              </a:extLst>
            </p:cNvPr>
            <p:cNvGrpSpPr>
              <a:grpSpLocks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3796791" y="3103526"/>
              <a:ext cx="1180581" cy="518065"/>
              <a:chOff x="1698" y="2954"/>
              <a:chExt cx="1011" cy="460"/>
            </a:xfrm>
          </p:grpSpPr>
          <p:sp>
            <p:nvSpPr>
              <p:cNvPr id="11" name="Freeform 37">
                <a:extLst>
                  <a:ext uri="{FF2B5EF4-FFF2-40B4-BE49-F238E27FC236}">
                    <a16:creationId xmlns:a16="http://schemas.microsoft.com/office/drawing/2014/main" id="{AE110D43-48BF-4249-AD20-ACEB38CF5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8" y="3016"/>
                <a:ext cx="1009" cy="398"/>
              </a:xfrm>
              <a:custGeom>
                <a:avLst/>
                <a:gdLst>
                  <a:gd name="T0" fmla="*/ 843201114 w 1170"/>
                  <a:gd name="T1" fmla="*/ 38504864 h 325"/>
                  <a:gd name="T2" fmla="*/ 653985767 w 1170"/>
                  <a:gd name="T3" fmla="*/ 74982557 h 325"/>
                  <a:gd name="T4" fmla="*/ 567645703 w 1170"/>
                  <a:gd name="T5" fmla="*/ 97275761 h 325"/>
                  <a:gd name="T6" fmla="*/ 484978588 w 1170"/>
                  <a:gd name="T7" fmla="*/ 119567520 h 325"/>
                  <a:gd name="T8" fmla="*/ 405985778 w 1170"/>
                  <a:gd name="T9" fmla="*/ 143886449 h 325"/>
                  <a:gd name="T10" fmla="*/ 334341493 w 1170"/>
                  <a:gd name="T11" fmla="*/ 170232549 h 325"/>
                  <a:gd name="T12" fmla="*/ 271882377 w 1170"/>
                  <a:gd name="T13" fmla="*/ 196577269 h 325"/>
                  <a:gd name="T14" fmla="*/ 207585431 w 1170"/>
                  <a:gd name="T15" fmla="*/ 220896198 h 325"/>
                  <a:gd name="T16" fmla="*/ 154311357 w 1170"/>
                  <a:gd name="T17" fmla="*/ 251295216 h 325"/>
                  <a:gd name="T18" fmla="*/ 110222410 w 1170"/>
                  <a:gd name="T19" fmla="*/ 279667063 h 325"/>
                  <a:gd name="T20" fmla="*/ 71644221 w 1170"/>
                  <a:gd name="T21" fmla="*/ 310066080 h 325"/>
                  <a:gd name="T22" fmla="*/ 38578178 w 1170"/>
                  <a:gd name="T23" fmla="*/ 336410756 h 325"/>
                  <a:gd name="T24" fmla="*/ 18370174 w 1170"/>
                  <a:gd name="T25" fmla="*/ 364782603 h 325"/>
                  <a:gd name="T26" fmla="*/ 5510781 w 1170"/>
                  <a:gd name="T27" fmla="*/ 395181709 h 325"/>
                  <a:gd name="T28" fmla="*/ 0 w 1170"/>
                  <a:gd name="T29" fmla="*/ 423553556 h 325"/>
                  <a:gd name="T30" fmla="*/ 5510781 w 1170"/>
                  <a:gd name="T31" fmla="*/ 449898232 h 325"/>
                  <a:gd name="T32" fmla="*/ 18370174 w 1170"/>
                  <a:gd name="T33" fmla="*/ 476244332 h 325"/>
                  <a:gd name="T34" fmla="*/ 42252483 w 1170"/>
                  <a:gd name="T35" fmla="*/ 498536090 h 325"/>
                  <a:gd name="T36" fmla="*/ 71644221 w 1170"/>
                  <a:gd name="T37" fmla="*/ 522855020 h 325"/>
                  <a:gd name="T38" fmla="*/ 110222410 w 1170"/>
                  <a:gd name="T39" fmla="*/ 537040943 h 325"/>
                  <a:gd name="T40" fmla="*/ 159822137 w 1170"/>
                  <a:gd name="T41" fmla="*/ 553254037 h 325"/>
                  <a:gd name="T42" fmla="*/ 213096211 w 1170"/>
                  <a:gd name="T43" fmla="*/ 569467131 h 325"/>
                  <a:gd name="T44" fmla="*/ 277393157 w 1170"/>
                  <a:gd name="T45" fmla="*/ 579598713 h 325"/>
                  <a:gd name="T46" fmla="*/ 343526577 w 1170"/>
                  <a:gd name="T47" fmla="*/ 589731719 h 325"/>
                  <a:gd name="T48" fmla="*/ 411496558 w 1170"/>
                  <a:gd name="T49" fmla="*/ 595811807 h 325"/>
                  <a:gd name="T50" fmla="*/ 488652893 w 1170"/>
                  <a:gd name="T51" fmla="*/ 599864725 h 325"/>
                  <a:gd name="T52" fmla="*/ 657660072 w 1170"/>
                  <a:gd name="T53" fmla="*/ 595811807 h 325"/>
                  <a:gd name="T54" fmla="*/ 837690334 w 1170"/>
                  <a:gd name="T55" fmla="*/ 587705972 h 325"/>
                  <a:gd name="T56" fmla="*/ 1026905512 w 1170"/>
                  <a:gd name="T57" fmla="*/ 561359872 h 325"/>
                  <a:gd name="T58" fmla="*/ 1216120690 w 1170"/>
                  <a:gd name="T59" fmla="*/ 524882190 h 325"/>
                  <a:gd name="T60" fmla="*/ 1304298584 w 1170"/>
                  <a:gd name="T61" fmla="*/ 506643349 h 325"/>
                  <a:gd name="T62" fmla="*/ 1385127869 w 1170"/>
                  <a:gd name="T63" fmla="*/ 482324420 h 325"/>
                  <a:gd name="T64" fmla="*/ 1464121017 w 1170"/>
                  <a:gd name="T65" fmla="*/ 455978320 h 325"/>
                  <a:gd name="T66" fmla="*/ 1535765218 w 1170"/>
                  <a:gd name="T67" fmla="*/ 429633644 h 325"/>
                  <a:gd name="T68" fmla="*/ 1600062164 w 1170"/>
                  <a:gd name="T69" fmla="*/ 403287544 h 325"/>
                  <a:gd name="T70" fmla="*/ 1662521279 w 1170"/>
                  <a:gd name="T71" fmla="*/ 378968615 h 325"/>
                  <a:gd name="T72" fmla="*/ 1715795311 w 1170"/>
                  <a:gd name="T73" fmla="*/ 348569509 h 325"/>
                  <a:gd name="T74" fmla="*/ 1759884258 w 1170"/>
                  <a:gd name="T75" fmla="*/ 320197662 h 325"/>
                  <a:gd name="T76" fmla="*/ 1798461070 w 1170"/>
                  <a:gd name="T77" fmla="*/ 293852986 h 325"/>
                  <a:gd name="T78" fmla="*/ 1831528458 w 1170"/>
                  <a:gd name="T79" fmla="*/ 263453969 h 325"/>
                  <a:gd name="T80" fmla="*/ 1851736457 w 1170"/>
                  <a:gd name="T81" fmla="*/ 235082122 h 325"/>
                  <a:gd name="T82" fmla="*/ 1864594491 w 1170"/>
                  <a:gd name="T83" fmla="*/ 204683104 h 325"/>
                  <a:gd name="T84" fmla="*/ 1870106626 w 1170"/>
                  <a:gd name="T85" fmla="*/ 176311213 h 325"/>
                  <a:gd name="T86" fmla="*/ 1864594491 w 1170"/>
                  <a:gd name="T87" fmla="*/ 149966537 h 325"/>
                  <a:gd name="T88" fmla="*/ 1851736457 w 1170"/>
                  <a:gd name="T89" fmla="*/ 123620437 h 325"/>
                  <a:gd name="T90" fmla="*/ 1827854153 w 1170"/>
                  <a:gd name="T91" fmla="*/ 101328679 h 325"/>
                  <a:gd name="T92" fmla="*/ 1798461070 w 1170"/>
                  <a:gd name="T93" fmla="*/ 77009727 h 325"/>
                  <a:gd name="T94" fmla="*/ 1759884258 w 1170"/>
                  <a:gd name="T95" fmla="*/ 60796633 h 325"/>
                  <a:gd name="T96" fmla="*/ 1710284531 w 1170"/>
                  <a:gd name="T97" fmla="*/ 46610699 h 325"/>
                  <a:gd name="T98" fmla="*/ 1657009145 w 1170"/>
                  <a:gd name="T99" fmla="*/ 30399028 h 325"/>
                  <a:gd name="T100" fmla="*/ 1594550029 w 1170"/>
                  <a:gd name="T101" fmla="*/ 18238847 h 325"/>
                  <a:gd name="T102" fmla="*/ 1532090913 w 1170"/>
                  <a:gd name="T103" fmla="*/ 10133009 h 325"/>
                  <a:gd name="T104" fmla="*/ 1458608882 w 1170"/>
                  <a:gd name="T105" fmla="*/ 4052919 h 325"/>
                  <a:gd name="T106" fmla="*/ 1381453564 w 1170"/>
                  <a:gd name="T107" fmla="*/ 0 h 325"/>
                  <a:gd name="T108" fmla="*/ 1212446385 w 1170"/>
                  <a:gd name="T109" fmla="*/ 4052919 h 325"/>
                  <a:gd name="T110" fmla="*/ 1032416292 w 1170"/>
                  <a:gd name="T111" fmla="*/ 16213100 h 325"/>
                  <a:gd name="T112" fmla="*/ 843201114 w 1170"/>
                  <a:gd name="T113" fmla="*/ 38504864 h 32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170"/>
                  <a:gd name="T172" fmla="*/ 0 h 325"/>
                  <a:gd name="T173" fmla="*/ 1170 w 1170"/>
                  <a:gd name="T174" fmla="*/ 325 h 32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170" h="325">
                    <a:moveTo>
                      <a:pt x="527" y="21"/>
                    </a:moveTo>
                    <a:lnTo>
                      <a:pt x="409" y="41"/>
                    </a:lnTo>
                    <a:lnTo>
                      <a:pt x="355" y="53"/>
                    </a:lnTo>
                    <a:lnTo>
                      <a:pt x="303" y="65"/>
                    </a:lnTo>
                    <a:lnTo>
                      <a:pt x="254" y="78"/>
                    </a:lnTo>
                    <a:lnTo>
                      <a:pt x="209" y="92"/>
                    </a:lnTo>
                    <a:lnTo>
                      <a:pt x="170" y="106"/>
                    </a:lnTo>
                    <a:lnTo>
                      <a:pt x="130" y="120"/>
                    </a:lnTo>
                    <a:lnTo>
                      <a:pt x="97" y="136"/>
                    </a:lnTo>
                    <a:lnTo>
                      <a:pt x="69" y="152"/>
                    </a:lnTo>
                    <a:lnTo>
                      <a:pt x="45" y="168"/>
                    </a:lnTo>
                    <a:lnTo>
                      <a:pt x="24" y="182"/>
                    </a:lnTo>
                    <a:lnTo>
                      <a:pt x="12" y="198"/>
                    </a:lnTo>
                    <a:lnTo>
                      <a:pt x="3" y="214"/>
                    </a:lnTo>
                    <a:lnTo>
                      <a:pt x="0" y="230"/>
                    </a:lnTo>
                    <a:lnTo>
                      <a:pt x="3" y="244"/>
                    </a:lnTo>
                    <a:lnTo>
                      <a:pt x="12" y="258"/>
                    </a:lnTo>
                    <a:lnTo>
                      <a:pt x="27" y="270"/>
                    </a:lnTo>
                    <a:lnTo>
                      <a:pt x="45" y="283"/>
                    </a:lnTo>
                    <a:lnTo>
                      <a:pt x="69" y="291"/>
                    </a:lnTo>
                    <a:lnTo>
                      <a:pt x="100" y="300"/>
                    </a:lnTo>
                    <a:lnTo>
                      <a:pt x="133" y="309"/>
                    </a:lnTo>
                    <a:lnTo>
                      <a:pt x="173" y="314"/>
                    </a:lnTo>
                    <a:lnTo>
                      <a:pt x="215" y="320"/>
                    </a:lnTo>
                    <a:lnTo>
                      <a:pt x="258" y="323"/>
                    </a:lnTo>
                    <a:lnTo>
                      <a:pt x="306" y="325"/>
                    </a:lnTo>
                    <a:lnTo>
                      <a:pt x="412" y="323"/>
                    </a:lnTo>
                    <a:lnTo>
                      <a:pt x="524" y="318"/>
                    </a:lnTo>
                    <a:lnTo>
                      <a:pt x="643" y="304"/>
                    </a:lnTo>
                    <a:lnTo>
                      <a:pt x="761" y="284"/>
                    </a:lnTo>
                    <a:lnTo>
                      <a:pt x="816" y="274"/>
                    </a:lnTo>
                    <a:lnTo>
                      <a:pt x="867" y="261"/>
                    </a:lnTo>
                    <a:lnTo>
                      <a:pt x="916" y="247"/>
                    </a:lnTo>
                    <a:lnTo>
                      <a:pt x="961" y="233"/>
                    </a:lnTo>
                    <a:lnTo>
                      <a:pt x="1001" y="219"/>
                    </a:lnTo>
                    <a:lnTo>
                      <a:pt x="1040" y="205"/>
                    </a:lnTo>
                    <a:lnTo>
                      <a:pt x="1073" y="189"/>
                    </a:lnTo>
                    <a:lnTo>
                      <a:pt x="1101" y="173"/>
                    </a:lnTo>
                    <a:lnTo>
                      <a:pt x="1125" y="159"/>
                    </a:lnTo>
                    <a:lnTo>
                      <a:pt x="1146" y="143"/>
                    </a:lnTo>
                    <a:lnTo>
                      <a:pt x="1158" y="127"/>
                    </a:lnTo>
                    <a:lnTo>
                      <a:pt x="1167" y="111"/>
                    </a:lnTo>
                    <a:lnTo>
                      <a:pt x="1170" y="95"/>
                    </a:lnTo>
                    <a:lnTo>
                      <a:pt x="1167" y="81"/>
                    </a:lnTo>
                    <a:lnTo>
                      <a:pt x="1158" y="67"/>
                    </a:lnTo>
                    <a:lnTo>
                      <a:pt x="1143" y="55"/>
                    </a:lnTo>
                    <a:lnTo>
                      <a:pt x="1125" y="42"/>
                    </a:lnTo>
                    <a:lnTo>
                      <a:pt x="1101" y="33"/>
                    </a:lnTo>
                    <a:lnTo>
                      <a:pt x="1070" y="25"/>
                    </a:lnTo>
                    <a:lnTo>
                      <a:pt x="1037" y="16"/>
                    </a:lnTo>
                    <a:lnTo>
                      <a:pt x="998" y="10"/>
                    </a:lnTo>
                    <a:lnTo>
                      <a:pt x="958" y="5"/>
                    </a:lnTo>
                    <a:lnTo>
                      <a:pt x="913" y="2"/>
                    </a:lnTo>
                    <a:lnTo>
                      <a:pt x="864" y="0"/>
                    </a:lnTo>
                    <a:lnTo>
                      <a:pt x="758" y="2"/>
                    </a:lnTo>
                    <a:lnTo>
                      <a:pt x="646" y="9"/>
                    </a:lnTo>
                    <a:lnTo>
                      <a:pt x="527" y="21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>
                <a:outerShdw dist="38100" dir="2700000" rotWithShape="0">
                  <a:srgbClr val="808080">
                    <a:alpha val="42998"/>
                  </a:srgbClr>
                </a:outerShdw>
              </a:effectLst>
            </p:spPr>
            <p:txBody>
              <a:bodyPr/>
              <a:lstStyle/>
              <a:p>
                <a:pPr marL="0" marR="0" lvl="0" indent="0" algn="ctr" defTabSz="914400" rtl="0" eaLnBrk="0" fontAlgn="base" latinLnBrk="0" hangingPunct="0">
                  <a:lnSpc>
                    <a:spcPct val="90000"/>
                  </a:lnSpc>
                  <a:spcBef>
                    <a:spcPct val="1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38">
                <a:extLst>
                  <a:ext uri="{FF2B5EF4-FFF2-40B4-BE49-F238E27FC236}">
                    <a16:creationId xmlns:a16="http://schemas.microsoft.com/office/drawing/2014/main" id="{7FFDB4FC-5B45-43DD-905A-1AA84876D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8" y="2982"/>
                <a:ext cx="1009" cy="401"/>
              </a:xfrm>
              <a:custGeom>
                <a:avLst/>
                <a:gdLst>
                  <a:gd name="T0" fmla="*/ 883406155 w 1170"/>
                  <a:gd name="T1" fmla="*/ 2147483647 h 327"/>
                  <a:gd name="T2" fmla="*/ 883406155 w 1170"/>
                  <a:gd name="T3" fmla="*/ 2147483647 h 327"/>
                  <a:gd name="T4" fmla="*/ 883406155 w 1170"/>
                  <a:gd name="T5" fmla="*/ 2147483647 h 327"/>
                  <a:gd name="T6" fmla="*/ 883406155 w 1170"/>
                  <a:gd name="T7" fmla="*/ 2147483647 h 327"/>
                  <a:gd name="T8" fmla="*/ 883406155 w 1170"/>
                  <a:gd name="T9" fmla="*/ 2147483647 h 327"/>
                  <a:gd name="T10" fmla="*/ 883406155 w 1170"/>
                  <a:gd name="T11" fmla="*/ 2147483647 h 327"/>
                  <a:gd name="T12" fmla="*/ 883406155 w 1170"/>
                  <a:gd name="T13" fmla="*/ 2147483647 h 327"/>
                  <a:gd name="T14" fmla="*/ 883406155 w 1170"/>
                  <a:gd name="T15" fmla="*/ 2147483647 h 327"/>
                  <a:gd name="T16" fmla="*/ 883406155 w 1170"/>
                  <a:gd name="T17" fmla="*/ 2147483647 h 327"/>
                  <a:gd name="T18" fmla="*/ 883406155 w 1170"/>
                  <a:gd name="T19" fmla="*/ 2147483647 h 327"/>
                  <a:gd name="T20" fmla="*/ 883406155 w 1170"/>
                  <a:gd name="T21" fmla="*/ 2147483647 h 327"/>
                  <a:gd name="T22" fmla="*/ 883406155 w 1170"/>
                  <a:gd name="T23" fmla="*/ 2147483647 h 327"/>
                  <a:gd name="T24" fmla="*/ 883406155 w 1170"/>
                  <a:gd name="T25" fmla="*/ 2147483647 h 327"/>
                  <a:gd name="T26" fmla="*/ 883406155 w 1170"/>
                  <a:gd name="T27" fmla="*/ 2147483647 h 327"/>
                  <a:gd name="T28" fmla="*/ 0 w 1170"/>
                  <a:gd name="T29" fmla="*/ 2147483647 h 327"/>
                  <a:gd name="T30" fmla="*/ 883406155 w 1170"/>
                  <a:gd name="T31" fmla="*/ 2147483647 h 327"/>
                  <a:gd name="T32" fmla="*/ 883406155 w 1170"/>
                  <a:gd name="T33" fmla="*/ 2147483647 h 327"/>
                  <a:gd name="T34" fmla="*/ 883406155 w 1170"/>
                  <a:gd name="T35" fmla="*/ 2147483647 h 327"/>
                  <a:gd name="T36" fmla="*/ 883406155 w 1170"/>
                  <a:gd name="T37" fmla="*/ 2147483647 h 327"/>
                  <a:gd name="T38" fmla="*/ 883406155 w 1170"/>
                  <a:gd name="T39" fmla="*/ 2147483647 h 327"/>
                  <a:gd name="T40" fmla="*/ 883406155 w 1170"/>
                  <a:gd name="T41" fmla="*/ 2147483647 h 327"/>
                  <a:gd name="T42" fmla="*/ 883406155 w 1170"/>
                  <a:gd name="T43" fmla="*/ 2147483647 h 327"/>
                  <a:gd name="T44" fmla="*/ 883406155 w 1170"/>
                  <a:gd name="T45" fmla="*/ 2147483647 h 327"/>
                  <a:gd name="T46" fmla="*/ 883406155 w 1170"/>
                  <a:gd name="T47" fmla="*/ 2147483647 h 327"/>
                  <a:gd name="T48" fmla="*/ 883406155 w 1170"/>
                  <a:gd name="T49" fmla="*/ 2147483647 h 327"/>
                  <a:gd name="T50" fmla="*/ 883406155 w 1170"/>
                  <a:gd name="T51" fmla="*/ 2147483647 h 327"/>
                  <a:gd name="T52" fmla="*/ 883406155 w 1170"/>
                  <a:gd name="T53" fmla="*/ 2147483647 h 327"/>
                  <a:gd name="T54" fmla="*/ 883406155 w 1170"/>
                  <a:gd name="T55" fmla="*/ 2147483647 h 327"/>
                  <a:gd name="T56" fmla="*/ 883406155 w 1170"/>
                  <a:gd name="T57" fmla="*/ 2147483647 h 327"/>
                  <a:gd name="T58" fmla="*/ 883406155 w 1170"/>
                  <a:gd name="T59" fmla="*/ 2147483647 h 327"/>
                  <a:gd name="T60" fmla="*/ 883406155 w 1170"/>
                  <a:gd name="T61" fmla="*/ 2147483647 h 327"/>
                  <a:gd name="T62" fmla="*/ 883406155 w 1170"/>
                  <a:gd name="T63" fmla="*/ 2147483647 h 327"/>
                  <a:gd name="T64" fmla="*/ 883406155 w 1170"/>
                  <a:gd name="T65" fmla="*/ 2147483647 h 327"/>
                  <a:gd name="T66" fmla="*/ 883406155 w 1170"/>
                  <a:gd name="T67" fmla="*/ 2147483647 h 327"/>
                  <a:gd name="T68" fmla="*/ 883406155 w 1170"/>
                  <a:gd name="T69" fmla="*/ 2147483647 h 327"/>
                  <a:gd name="T70" fmla="*/ 883406155 w 1170"/>
                  <a:gd name="T71" fmla="*/ 2147483647 h 327"/>
                  <a:gd name="T72" fmla="*/ 883406155 w 1170"/>
                  <a:gd name="T73" fmla="*/ 2147483647 h 327"/>
                  <a:gd name="T74" fmla="*/ 883406155 w 1170"/>
                  <a:gd name="T75" fmla="*/ 2147483647 h 327"/>
                  <a:gd name="T76" fmla="*/ 883406155 w 1170"/>
                  <a:gd name="T77" fmla="*/ 2147483647 h 327"/>
                  <a:gd name="T78" fmla="*/ 883406155 w 1170"/>
                  <a:gd name="T79" fmla="*/ 2147483647 h 327"/>
                  <a:gd name="T80" fmla="*/ 883406155 w 1170"/>
                  <a:gd name="T81" fmla="*/ 2147483647 h 327"/>
                  <a:gd name="T82" fmla="*/ 883406155 w 1170"/>
                  <a:gd name="T83" fmla="*/ 2147483647 h 327"/>
                  <a:gd name="T84" fmla="*/ 883406155 w 1170"/>
                  <a:gd name="T85" fmla="*/ 2147483647 h 327"/>
                  <a:gd name="T86" fmla="*/ 883406155 w 1170"/>
                  <a:gd name="T87" fmla="*/ 2147483647 h 327"/>
                  <a:gd name="T88" fmla="*/ 883406155 w 1170"/>
                  <a:gd name="T89" fmla="*/ 2147483647 h 327"/>
                  <a:gd name="T90" fmla="*/ 883406155 w 1170"/>
                  <a:gd name="T91" fmla="*/ 2147483647 h 327"/>
                  <a:gd name="T92" fmla="*/ 883406155 w 1170"/>
                  <a:gd name="T93" fmla="*/ 2147483647 h 327"/>
                  <a:gd name="T94" fmla="*/ 883406155 w 1170"/>
                  <a:gd name="T95" fmla="*/ 2147483647 h 327"/>
                  <a:gd name="T96" fmla="*/ 883406155 w 1170"/>
                  <a:gd name="T97" fmla="*/ 2147483647 h 327"/>
                  <a:gd name="T98" fmla="*/ 883406155 w 1170"/>
                  <a:gd name="T99" fmla="*/ 2147483647 h 327"/>
                  <a:gd name="T100" fmla="*/ 883406155 w 1170"/>
                  <a:gd name="T101" fmla="*/ 2147483647 h 327"/>
                  <a:gd name="T102" fmla="*/ 883406155 w 1170"/>
                  <a:gd name="T103" fmla="*/ 2147483647 h 327"/>
                  <a:gd name="T104" fmla="*/ 883406155 w 1170"/>
                  <a:gd name="T105" fmla="*/ 2147483647 h 327"/>
                  <a:gd name="T106" fmla="*/ 883406155 w 1170"/>
                  <a:gd name="T107" fmla="*/ 0 h 327"/>
                  <a:gd name="T108" fmla="*/ 883406155 w 1170"/>
                  <a:gd name="T109" fmla="*/ 2147483647 h 327"/>
                  <a:gd name="T110" fmla="*/ 883406155 w 1170"/>
                  <a:gd name="T111" fmla="*/ 2147483647 h 327"/>
                  <a:gd name="T112" fmla="*/ 883406155 w 1170"/>
                  <a:gd name="T113" fmla="*/ 2147483647 h 32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170"/>
                  <a:gd name="T172" fmla="*/ 0 h 327"/>
                  <a:gd name="T173" fmla="*/ 1170 w 1170"/>
                  <a:gd name="T174" fmla="*/ 327 h 327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170" h="327">
                    <a:moveTo>
                      <a:pt x="527" y="22"/>
                    </a:moveTo>
                    <a:lnTo>
                      <a:pt x="409" y="41"/>
                    </a:lnTo>
                    <a:lnTo>
                      <a:pt x="355" y="53"/>
                    </a:lnTo>
                    <a:lnTo>
                      <a:pt x="303" y="66"/>
                    </a:lnTo>
                    <a:lnTo>
                      <a:pt x="254" y="78"/>
                    </a:lnTo>
                    <a:lnTo>
                      <a:pt x="209" y="92"/>
                    </a:lnTo>
                    <a:lnTo>
                      <a:pt x="170" y="106"/>
                    </a:lnTo>
                    <a:lnTo>
                      <a:pt x="130" y="122"/>
                    </a:lnTo>
                    <a:lnTo>
                      <a:pt x="97" y="138"/>
                    </a:lnTo>
                    <a:lnTo>
                      <a:pt x="69" y="152"/>
                    </a:lnTo>
                    <a:lnTo>
                      <a:pt x="45" y="168"/>
                    </a:lnTo>
                    <a:lnTo>
                      <a:pt x="24" y="184"/>
                    </a:lnTo>
                    <a:lnTo>
                      <a:pt x="12" y="200"/>
                    </a:lnTo>
                    <a:lnTo>
                      <a:pt x="3" y="216"/>
                    </a:lnTo>
                    <a:lnTo>
                      <a:pt x="0" y="232"/>
                    </a:lnTo>
                    <a:lnTo>
                      <a:pt x="3" y="246"/>
                    </a:lnTo>
                    <a:lnTo>
                      <a:pt x="12" y="260"/>
                    </a:lnTo>
                    <a:lnTo>
                      <a:pt x="27" y="272"/>
                    </a:lnTo>
                    <a:lnTo>
                      <a:pt x="45" y="285"/>
                    </a:lnTo>
                    <a:lnTo>
                      <a:pt x="69" y="294"/>
                    </a:lnTo>
                    <a:lnTo>
                      <a:pt x="100" y="302"/>
                    </a:lnTo>
                    <a:lnTo>
                      <a:pt x="133" y="311"/>
                    </a:lnTo>
                    <a:lnTo>
                      <a:pt x="173" y="317"/>
                    </a:lnTo>
                    <a:lnTo>
                      <a:pt x="215" y="322"/>
                    </a:lnTo>
                    <a:lnTo>
                      <a:pt x="258" y="325"/>
                    </a:lnTo>
                    <a:lnTo>
                      <a:pt x="306" y="327"/>
                    </a:lnTo>
                    <a:lnTo>
                      <a:pt x="412" y="325"/>
                    </a:lnTo>
                    <a:lnTo>
                      <a:pt x="524" y="320"/>
                    </a:lnTo>
                    <a:lnTo>
                      <a:pt x="643" y="306"/>
                    </a:lnTo>
                    <a:lnTo>
                      <a:pt x="761" y="287"/>
                    </a:lnTo>
                    <a:lnTo>
                      <a:pt x="816" y="274"/>
                    </a:lnTo>
                    <a:lnTo>
                      <a:pt x="867" y="262"/>
                    </a:lnTo>
                    <a:lnTo>
                      <a:pt x="916" y="249"/>
                    </a:lnTo>
                    <a:lnTo>
                      <a:pt x="961" y="235"/>
                    </a:lnTo>
                    <a:lnTo>
                      <a:pt x="1001" y="221"/>
                    </a:lnTo>
                    <a:lnTo>
                      <a:pt x="1040" y="205"/>
                    </a:lnTo>
                    <a:lnTo>
                      <a:pt x="1073" y="191"/>
                    </a:lnTo>
                    <a:lnTo>
                      <a:pt x="1101" y="175"/>
                    </a:lnTo>
                    <a:lnTo>
                      <a:pt x="1125" y="159"/>
                    </a:lnTo>
                    <a:lnTo>
                      <a:pt x="1146" y="143"/>
                    </a:lnTo>
                    <a:lnTo>
                      <a:pt x="1158" y="128"/>
                    </a:lnTo>
                    <a:lnTo>
                      <a:pt x="1167" y="112"/>
                    </a:lnTo>
                    <a:lnTo>
                      <a:pt x="1170" y="96"/>
                    </a:lnTo>
                    <a:lnTo>
                      <a:pt x="1167" y="82"/>
                    </a:lnTo>
                    <a:lnTo>
                      <a:pt x="1158" y="68"/>
                    </a:lnTo>
                    <a:lnTo>
                      <a:pt x="1143" y="55"/>
                    </a:lnTo>
                    <a:lnTo>
                      <a:pt x="1125" y="43"/>
                    </a:lnTo>
                    <a:lnTo>
                      <a:pt x="1101" y="34"/>
                    </a:lnTo>
                    <a:lnTo>
                      <a:pt x="1070" y="25"/>
                    </a:lnTo>
                    <a:lnTo>
                      <a:pt x="1037" y="16"/>
                    </a:lnTo>
                    <a:lnTo>
                      <a:pt x="998" y="11"/>
                    </a:lnTo>
                    <a:lnTo>
                      <a:pt x="958" y="6"/>
                    </a:lnTo>
                    <a:lnTo>
                      <a:pt x="913" y="2"/>
                    </a:lnTo>
                    <a:lnTo>
                      <a:pt x="864" y="0"/>
                    </a:lnTo>
                    <a:lnTo>
                      <a:pt x="758" y="2"/>
                    </a:lnTo>
                    <a:lnTo>
                      <a:pt x="646" y="9"/>
                    </a:lnTo>
                    <a:lnTo>
                      <a:pt x="527" y="22"/>
                    </a:ln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Arial" charset="0"/>
                </a:endParaRPr>
              </a:p>
            </p:txBody>
          </p:sp>
          <p:sp>
            <p:nvSpPr>
              <p:cNvPr id="13" name="Freeform 39">
                <a:extLst>
                  <a:ext uri="{FF2B5EF4-FFF2-40B4-BE49-F238E27FC236}">
                    <a16:creationId xmlns:a16="http://schemas.microsoft.com/office/drawing/2014/main" id="{1F4EE868-3C03-4B5E-8487-4D7DC5201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7" y="2981"/>
                <a:ext cx="912" cy="382"/>
              </a:xfrm>
              <a:custGeom>
                <a:avLst/>
                <a:gdLst>
                  <a:gd name="T0" fmla="*/ 0 w 1058"/>
                  <a:gd name="T1" fmla="*/ 2147483647 h 311"/>
                  <a:gd name="T2" fmla="*/ 0 w 1058"/>
                  <a:gd name="T3" fmla="*/ 2147483647 h 311"/>
                  <a:gd name="T4" fmla="*/ 564300902 w 1058"/>
                  <a:gd name="T5" fmla="*/ 2147483647 h 311"/>
                  <a:gd name="T6" fmla="*/ 564300902 w 1058"/>
                  <a:gd name="T7" fmla="*/ 2147483647 h 311"/>
                  <a:gd name="T8" fmla="*/ 564300902 w 1058"/>
                  <a:gd name="T9" fmla="*/ 2147483647 h 311"/>
                  <a:gd name="T10" fmla="*/ 564300902 w 1058"/>
                  <a:gd name="T11" fmla="*/ 2147483647 h 311"/>
                  <a:gd name="T12" fmla="*/ 564300902 w 1058"/>
                  <a:gd name="T13" fmla="*/ 2147483647 h 311"/>
                  <a:gd name="T14" fmla="*/ 564300902 w 1058"/>
                  <a:gd name="T15" fmla="*/ 2147483647 h 311"/>
                  <a:gd name="T16" fmla="*/ 564300902 w 1058"/>
                  <a:gd name="T17" fmla="*/ 2147483647 h 311"/>
                  <a:gd name="T18" fmla="*/ 564300902 w 1058"/>
                  <a:gd name="T19" fmla="*/ 2147483647 h 311"/>
                  <a:gd name="T20" fmla="*/ 564300902 w 1058"/>
                  <a:gd name="T21" fmla="*/ 2147483647 h 311"/>
                  <a:gd name="T22" fmla="*/ 564300902 w 1058"/>
                  <a:gd name="T23" fmla="*/ 2147483647 h 311"/>
                  <a:gd name="T24" fmla="*/ 564300902 w 1058"/>
                  <a:gd name="T25" fmla="*/ 2147483647 h 311"/>
                  <a:gd name="T26" fmla="*/ 564300902 w 1058"/>
                  <a:gd name="T27" fmla="*/ 2147483647 h 311"/>
                  <a:gd name="T28" fmla="*/ 564300902 w 1058"/>
                  <a:gd name="T29" fmla="*/ 2147483647 h 311"/>
                  <a:gd name="T30" fmla="*/ 564300902 w 1058"/>
                  <a:gd name="T31" fmla="*/ 2147483647 h 311"/>
                  <a:gd name="T32" fmla="*/ 564300902 w 1058"/>
                  <a:gd name="T33" fmla="*/ 2147483647 h 311"/>
                  <a:gd name="T34" fmla="*/ 564300902 w 1058"/>
                  <a:gd name="T35" fmla="*/ 2147483647 h 311"/>
                  <a:gd name="T36" fmla="*/ 564300902 w 1058"/>
                  <a:gd name="T37" fmla="*/ 2147483647 h 311"/>
                  <a:gd name="T38" fmla="*/ 564300902 w 1058"/>
                  <a:gd name="T39" fmla="*/ 2147483647 h 311"/>
                  <a:gd name="T40" fmla="*/ 564300902 w 1058"/>
                  <a:gd name="T41" fmla="*/ 2147483647 h 311"/>
                  <a:gd name="T42" fmla="*/ 564300902 w 1058"/>
                  <a:gd name="T43" fmla="*/ 2147483647 h 311"/>
                  <a:gd name="T44" fmla="*/ 564300902 w 1058"/>
                  <a:gd name="T45" fmla="*/ 2147483647 h 311"/>
                  <a:gd name="T46" fmla="*/ 564300902 w 1058"/>
                  <a:gd name="T47" fmla="*/ 2147483647 h 311"/>
                  <a:gd name="T48" fmla="*/ 564300902 w 1058"/>
                  <a:gd name="T49" fmla="*/ 2147483647 h 311"/>
                  <a:gd name="T50" fmla="*/ 564300902 w 1058"/>
                  <a:gd name="T51" fmla="*/ 2147483647 h 311"/>
                  <a:gd name="T52" fmla="*/ 564300902 w 1058"/>
                  <a:gd name="T53" fmla="*/ 2147483647 h 311"/>
                  <a:gd name="T54" fmla="*/ 564300902 w 1058"/>
                  <a:gd name="T55" fmla="*/ 2147483647 h 311"/>
                  <a:gd name="T56" fmla="*/ 564300902 w 1058"/>
                  <a:gd name="T57" fmla="*/ 2147483647 h 311"/>
                  <a:gd name="T58" fmla="*/ 564300902 w 1058"/>
                  <a:gd name="T59" fmla="*/ 0 h 311"/>
                  <a:gd name="T60" fmla="*/ 564300902 w 1058"/>
                  <a:gd name="T61" fmla="*/ 0 h 311"/>
                  <a:gd name="T62" fmla="*/ 564300902 w 1058"/>
                  <a:gd name="T63" fmla="*/ 0 h 311"/>
                  <a:gd name="T64" fmla="*/ 564300902 w 1058"/>
                  <a:gd name="T65" fmla="*/ 2147483647 h 311"/>
                  <a:gd name="T66" fmla="*/ 564300902 w 1058"/>
                  <a:gd name="T67" fmla="*/ 2147483647 h 311"/>
                  <a:gd name="T68" fmla="*/ 564300902 w 1058"/>
                  <a:gd name="T69" fmla="*/ 2147483647 h 311"/>
                  <a:gd name="T70" fmla="*/ 564300902 w 1058"/>
                  <a:gd name="T71" fmla="*/ 2147483647 h 311"/>
                  <a:gd name="T72" fmla="*/ 564300902 w 1058"/>
                  <a:gd name="T73" fmla="*/ 2147483647 h 311"/>
                  <a:gd name="T74" fmla="*/ 564300902 w 1058"/>
                  <a:gd name="T75" fmla="*/ 2147483647 h 311"/>
                  <a:gd name="T76" fmla="*/ 564300902 w 1058"/>
                  <a:gd name="T77" fmla="*/ 2147483647 h 311"/>
                  <a:gd name="T78" fmla="*/ 564300902 w 1058"/>
                  <a:gd name="T79" fmla="*/ 2147483647 h 311"/>
                  <a:gd name="T80" fmla="*/ 564300902 w 1058"/>
                  <a:gd name="T81" fmla="*/ 2147483647 h 311"/>
                  <a:gd name="T82" fmla="*/ 564300902 w 1058"/>
                  <a:gd name="T83" fmla="*/ 2147483647 h 311"/>
                  <a:gd name="T84" fmla="*/ 564300902 w 1058"/>
                  <a:gd name="T85" fmla="*/ 2147483647 h 311"/>
                  <a:gd name="T86" fmla="*/ 564300902 w 1058"/>
                  <a:gd name="T87" fmla="*/ 2147483647 h 311"/>
                  <a:gd name="T88" fmla="*/ 564300902 w 1058"/>
                  <a:gd name="T89" fmla="*/ 2147483647 h 311"/>
                  <a:gd name="T90" fmla="*/ 0 w 1058"/>
                  <a:gd name="T91" fmla="*/ 2147483647 h 31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1058"/>
                  <a:gd name="T139" fmla="*/ 0 h 311"/>
                  <a:gd name="T140" fmla="*/ 1058 w 1058"/>
                  <a:gd name="T141" fmla="*/ 311 h 311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1058" h="311">
                    <a:moveTo>
                      <a:pt x="0" y="118"/>
                    </a:moveTo>
                    <a:lnTo>
                      <a:pt x="0" y="127"/>
                    </a:lnTo>
                    <a:lnTo>
                      <a:pt x="482" y="311"/>
                    </a:lnTo>
                    <a:lnTo>
                      <a:pt x="485" y="311"/>
                    </a:lnTo>
                    <a:lnTo>
                      <a:pt x="522" y="305"/>
                    </a:lnTo>
                    <a:lnTo>
                      <a:pt x="576" y="296"/>
                    </a:lnTo>
                    <a:lnTo>
                      <a:pt x="619" y="289"/>
                    </a:lnTo>
                    <a:lnTo>
                      <a:pt x="679" y="277"/>
                    </a:lnTo>
                    <a:lnTo>
                      <a:pt x="737" y="265"/>
                    </a:lnTo>
                    <a:lnTo>
                      <a:pt x="792" y="250"/>
                    </a:lnTo>
                    <a:lnTo>
                      <a:pt x="828" y="240"/>
                    </a:lnTo>
                    <a:lnTo>
                      <a:pt x="870" y="226"/>
                    </a:lnTo>
                    <a:lnTo>
                      <a:pt x="904" y="213"/>
                    </a:lnTo>
                    <a:lnTo>
                      <a:pt x="931" y="203"/>
                    </a:lnTo>
                    <a:lnTo>
                      <a:pt x="973" y="182"/>
                    </a:lnTo>
                    <a:lnTo>
                      <a:pt x="1001" y="166"/>
                    </a:lnTo>
                    <a:lnTo>
                      <a:pt x="1025" y="146"/>
                    </a:lnTo>
                    <a:lnTo>
                      <a:pt x="1046" y="125"/>
                    </a:lnTo>
                    <a:lnTo>
                      <a:pt x="1055" y="107"/>
                    </a:lnTo>
                    <a:lnTo>
                      <a:pt x="1058" y="93"/>
                    </a:lnTo>
                    <a:lnTo>
                      <a:pt x="1049" y="77"/>
                    </a:lnTo>
                    <a:lnTo>
                      <a:pt x="1034" y="61"/>
                    </a:lnTo>
                    <a:lnTo>
                      <a:pt x="1013" y="46"/>
                    </a:lnTo>
                    <a:lnTo>
                      <a:pt x="989" y="35"/>
                    </a:lnTo>
                    <a:lnTo>
                      <a:pt x="958" y="24"/>
                    </a:lnTo>
                    <a:lnTo>
                      <a:pt x="922" y="16"/>
                    </a:lnTo>
                    <a:lnTo>
                      <a:pt x="886" y="10"/>
                    </a:lnTo>
                    <a:lnTo>
                      <a:pt x="837" y="5"/>
                    </a:lnTo>
                    <a:lnTo>
                      <a:pt x="798" y="1"/>
                    </a:lnTo>
                    <a:lnTo>
                      <a:pt x="758" y="0"/>
                    </a:lnTo>
                    <a:lnTo>
                      <a:pt x="691" y="0"/>
                    </a:lnTo>
                    <a:lnTo>
                      <a:pt x="652" y="0"/>
                    </a:lnTo>
                    <a:lnTo>
                      <a:pt x="610" y="1"/>
                    </a:lnTo>
                    <a:lnTo>
                      <a:pt x="561" y="5"/>
                    </a:lnTo>
                    <a:lnTo>
                      <a:pt x="509" y="10"/>
                    </a:lnTo>
                    <a:lnTo>
                      <a:pt x="455" y="16"/>
                    </a:lnTo>
                    <a:lnTo>
                      <a:pt x="418" y="21"/>
                    </a:lnTo>
                    <a:lnTo>
                      <a:pt x="382" y="26"/>
                    </a:lnTo>
                    <a:lnTo>
                      <a:pt x="337" y="33"/>
                    </a:lnTo>
                    <a:lnTo>
                      <a:pt x="285" y="40"/>
                    </a:lnTo>
                    <a:lnTo>
                      <a:pt x="237" y="53"/>
                    </a:lnTo>
                    <a:lnTo>
                      <a:pt x="176" y="67"/>
                    </a:lnTo>
                    <a:lnTo>
                      <a:pt x="112" y="84"/>
                    </a:lnTo>
                    <a:lnTo>
                      <a:pt x="79" y="97"/>
                    </a:lnTo>
                    <a:lnTo>
                      <a:pt x="48" y="109"/>
                    </a:lnTo>
                    <a:lnTo>
                      <a:pt x="0" y="118"/>
                    </a:lnTo>
                    <a:close/>
                  </a:path>
                </a:pathLst>
              </a:custGeom>
              <a:solidFill>
                <a:srgbClr val="CCE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40">
                <a:extLst>
                  <a:ext uri="{FF2B5EF4-FFF2-40B4-BE49-F238E27FC236}">
                    <a16:creationId xmlns:a16="http://schemas.microsoft.com/office/drawing/2014/main" id="{2C050415-F8F9-4696-9353-13B430C97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7" y="2968"/>
                <a:ext cx="860" cy="364"/>
              </a:xfrm>
              <a:custGeom>
                <a:avLst/>
                <a:gdLst>
                  <a:gd name="T0" fmla="*/ 0 w 997"/>
                  <a:gd name="T1" fmla="*/ 2147483647 h 297"/>
                  <a:gd name="T2" fmla="*/ 567751428 w 997"/>
                  <a:gd name="T3" fmla="*/ 2147483647 h 297"/>
                  <a:gd name="T4" fmla="*/ 567751428 w 997"/>
                  <a:gd name="T5" fmla="*/ 2147483647 h 297"/>
                  <a:gd name="T6" fmla="*/ 567751428 w 997"/>
                  <a:gd name="T7" fmla="*/ 2147483647 h 297"/>
                  <a:gd name="T8" fmla="*/ 567751428 w 997"/>
                  <a:gd name="T9" fmla="*/ 2147483647 h 297"/>
                  <a:gd name="T10" fmla="*/ 567751428 w 997"/>
                  <a:gd name="T11" fmla="*/ 2147483647 h 297"/>
                  <a:gd name="T12" fmla="*/ 567751428 w 997"/>
                  <a:gd name="T13" fmla="*/ 2147483647 h 297"/>
                  <a:gd name="T14" fmla="*/ 567751428 w 997"/>
                  <a:gd name="T15" fmla="*/ 2147483647 h 297"/>
                  <a:gd name="T16" fmla="*/ 567751428 w 997"/>
                  <a:gd name="T17" fmla="*/ 2147483647 h 297"/>
                  <a:gd name="T18" fmla="*/ 567751428 w 997"/>
                  <a:gd name="T19" fmla="*/ 2147483647 h 297"/>
                  <a:gd name="T20" fmla="*/ 567751428 w 997"/>
                  <a:gd name="T21" fmla="*/ 2147483647 h 297"/>
                  <a:gd name="T22" fmla="*/ 567751428 w 997"/>
                  <a:gd name="T23" fmla="*/ 2147483647 h 297"/>
                  <a:gd name="T24" fmla="*/ 567751428 w 997"/>
                  <a:gd name="T25" fmla="*/ 2147483647 h 297"/>
                  <a:gd name="T26" fmla="*/ 567751428 w 997"/>
                  <a:gd name="T27" fmla="*/ 2147483647 h 297"/>
                  <a:gd name="T28" fmla="*/ 567751428 w 997"/>
                  <a:gd name="T29" fmla="*/ 2147483647 h 297"/>
                  <a:gd name="T30" fmla="*/ 567751428 w 997"/>
                  <a:gd name="T31" fmla="*/ 2147483647 h 297"/>
                  <a:gd name="T32" fmla="*/ 567751428 w 997"/>
                  <a:gd name="T33" fmla="*/ 2147483647 h 297"/>
                  <a:gd name="T34" fmla="*/ 567751428 w 997"/>
                  <a:gd name="T35" fmla="*/ 2147483647 h 297"/>
                  <a:gd name="T36" fmla="*/ 567751428 w 997"/>
                  <a:gd name="T37" fmla="*/ 2147483647 h 297"/>
                  <a:gd name="T38" fmla="*/ 567751428 w 997"/>
                  <a:gd name="T39" fmla="*/ 2147483647 h 297"/>
                  <a:gd name="T40" fmla="*/ 567751428 w 997"/>
                  <a:gd name="T41" fmla="*/ 2147483647 h 297"/>
                  <a:gd name="T42" fmla="*/ 567751428 w 997"/>
                  <a:gd name="T43" fmla="*/ 2147483647 h 297"/>
                  <a:gd name="T44" fmla="*/ 567751428 w 997"/>
                  <a:gd name="T45" fmla="*/ 2147483647 h 297"/>
                  <a:gd name="T46" fmla="*/ 567751428 w 997"/>
                  <a:gd name="T47" fmla="*/ 2147483647 h 297"/>
                  <a:gd name="T48" fmla="*/ 567751428 w 997"/>
                  <a:gd name="T49" fmla="*/ 2147483647 h 297"/>
                  <a:gd name="T50" fmla="*/ 567751428 w 997"/>
                  <a:gd name="T51" fmla="*/ 2147483647 h 297"/>
                  <a:gd name="T52" fmla="*/ 567751428 w 997"/>
                  <a:gd name="T53" fmla="*/ 2147483647 h 297"/>
                  <a:gd name="T54" fmla="*/ 567751428 w 997"/>
                  <a:gd name="T55" fmla="*/ 2147483647 h 297"/>
                  <a:gd name="T56" fmla="*/ 567751428 w 997"/>
                  <a:gd name="T57" fmla="*/ 2147483647 h 297"/>
                  <a:gd name="T58" fmla="*/ 567751428 w 997"/>
                  <a:gd name="T59" fmla="*/ 0 h 297"/>
                  <a:gd name="T60" fmla="*/ 567751428 w 997"/>
                  <a:gd name="T61" fmla="*/ 0 h 297"/>
                  <a:gd name="T62" fmla="*/ 567751428 w 997"/>
                  <a:gd name="T63" fmla="*/ 0 h 297"/>
                  <a:gd name="T64" fmla="*/ 567751428 w 997"/>
                  <a:gd name="T65" fmla="*/ 2147483647 h 297"/>
                  <a:gd name="T66" fmla="*/ 567751428 w 997"/>
                  <a:gd name="T67" fmla="*/ 2147483647 h 297"/>
                  <a:gd name="T68" fmla="*/ 567751428 w 997"/>
                  <a:gd name="T69" fmla="*/ 2147483647 h 297"/>
                  <a:gd name="T70" fmla="*/ 567751428 w 997"/>
                  <a:gd name="T71" fmla="*/ 2147483647 h 297"/>
                  <a:gd name="T72" fmla="*/ 567751428 w 997"/>
                  <a:gd name="T73" fmla="*/ 2147483647 h 297"/>
                  <a:gd name="T74" fmla="*/ 567751428 w 997"/>
                  <a:gd name="T75" fmla="*/ 2147483647 h 297"/>
                  <a:gd name="T76" fmla="*/ 567751428 w 997"/>
                  <a:gd name="T77" fmla="*/ 2147483647 h 297"/>
                  <a:gd name="T78" fmla="*/ 567751428 w 997"/>
                  <a:gd name="T79" fmla="*/ 2147483647 h 297"/>
                  <a:gd name="T80" fmla="*/ 567751428 w 997"/>
                  <a:gd name="T81" fmla="*/ 2147483647 h 297"/>
                  <a:gd name="T82" fmla="*/ 567751428 w 997"/>
                  <a:gd name="T83" fmla="*/ 2147483647 h 297"/>
                  <a:gd name="T84" fmla="*/ 567751428 w 997"/>
                  <a:gd name="T85" fmla="*/ 2147483647 h 297"/>
                  <a:gd name="T86" fmla="*/ 567751428 w 997"/>
                  <a:gd name="T87" fmla="*/ 2147483647 h 297"/>
                  <a:gd name="T88" fmla="*/ 0 w 997"/>
                  <a:gd name="T89" fmla="*/ 2147483647 h 297"/>
                  <a:gd name="T90" fmla="*/ 0 w 997"/>
                  <a:gd name="T91" fmla="*/ 2147483647 h 297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997"/>
                  <a:gd name="T139" fmla="*/ 0 h 297"/>
                  <a:gd name="T140" fmla="*/ 997 w 997"/>
                  <a:gd name="T141" fmla="*/ 297 h 297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997" h="297">
                    <a:moveTo>
                      <a:pt x="0" y="106"/>
                    </a:moveTo>
                    <a:lnTo>
                      <a:pt x="479" y="281"/>
                    </a:lnTo>
                    <a:lnTo>
                      <a:pt x="500" y="288"/>
                    </a:lnTo>
                    <a:lnTo>
                      <a:pt x="524" y="297"/>
                    </a:lnTo>
                    <a:lnTo>
                      <a:pt x="552" y="293"/>
                    </a:lnTo>
                    <a:lnTo>
                      <a:pt x="576" y="288"/>
                    </a:lnTo>
                    <a:lnTo>
                      <a:pt x="609" y="281"/>
                    </a:lnTo>
                    <a:lnTo>
                      <a:pt x="643" y="274"/>
                    </a:lnTo>
                    <a:lnTo>
                      <a:pt x="676" y="267"/>
                    </a:lnTo>
                    <a:lnTo>
                      <a:pt x="721" y="254"/>
                    </a:lnTo>
                    <a:lnTo>
                      <a:pt x="767" y="240"/>
                    </a:lnTo>
                    <a:lnTo>
                      <a:pt x="809" y="226"/>
                    </a:lnTo>
                    <a:lnTo>
                      <a:pt x="843" y="214"/>
                    </a:lnTo>
                    <a:lnTo>
                      <a:pt x="870" y="203"/>
                    </a:lnTo>
                    <a:lnTo>
                      <a:pt x="912" y="184"/>
                    </a:lnTo>
                    <a:lnTo>
                      <a:pt x="943" y="166"/>
                    </a:lnTo>
                    <a:lnTo>
                      <a:pt x="967" y="147"/>
                    </a:lnTo>
                    <a:lnTo>
                      <a:pt x="985" y="125"/>
                    </a:lnTo>
                    <a:lnTo>
                      <a:pt x="997" y="108"/>
                    </a:lnTo>
                    <a:lnTo>
                      <a:pt x="997" y="95"/>
                    </a:lnTo>
                    <a:lnTo>
                      <a:pt x="988" y="78"/>
                    </a:lnTo>
                    <a:lnTo>
                      <a:pt x="973" y="62"/>
                    </a:lnTo>
                    <a:lnTo>
                      <a:pt x="952" y="46"/>
                    </a:lnTo>
                    <a:lnTo>
                      <a:pt x="928" y="35"/>
                    </a:lnTo>
                    <a:lnTo>
                      <a:pt x="897" y="25"/>
                    </a:lnTo>
                    <a:lnTo>
                      <a:pt x="861" y="16"/>
                    </a:lnTo>
                    <a:lnTo>
                      <a:pt x="825" y="11"/>
                    </a:lnTo>
                    <a:lnTo>
                      <a:pt x="776" y="5"/>
                    </a:lnTo>
                    <a:lnTo>
                      <a:pt x="737" y="2"/>
                    </a:lnTo>
                    <a:lnTo>
                      <a:pt x="697" y="0"/>
                    </a:lnTo>
                    <a:lnTo>
                      <a:pt x="630" y="0"/>
                    </a:lnTo>
                    <a:lnTo>
                      <a:pt x="591" y="0"/>
                    </a:lnTo>
                    <a:lnTo>
                      <a:pt x="549" y="2"/>
                    </a:lnTo>
                    <a:lnTo>
                      <a:pt x="500" y="5"/>
                    </a:lnTo>
                    <a:lnTo>
                      <a:pt x="448" y="11"/>
                    </a:lnTo>
                    <a:lnTo>
                      <a:pt x="394" y="16"/>
                    </a:lnTo>
                    <a:lnTo>
                      <a:pt x="357" y="21"/>
                    </a:lnTo>
                    <a:lnTo>
                      <a:pt x="321" y="27"/>
                    </a:lnTo>
                    <a:lnTo>
                      <a:pt x="276" y="34"/>
                    </a:lnTo>
                    <a:lnTo>
                      <a:pt x="224" y="41"/>
                    </a:lnTo>
                    <a:lnTo>
                      <a:pt x="175" y="53"/>
                    </a:lnTo>
                    <a:lnTo>
                      <a:pt x="115" y="67"/>
                    </a:lnTo>
                    <a:lnTo>
                      <a:pt x="72" y="80"/>
                    </a:lnTo>
                    <a:lnTo>
                      <a:pt x="45" y="90"/>
                    </a:lnTo>
                    <a:lnTo>
                      <a:pt x="0" y="99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41">
                <a:extLst>
                  <a:ext uri="{FF2B5EF4-FFF2-40B4-BE49-F238E27FC236}">
                    <a16:creationId xmlns:a16="http://schemas.microsoft.com/office/drawing/2014/main" id="{DBB98C40-CBC8-40B9-BEF4-5C89B7C0E5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06" y="2954"/>
                <a:ext cx="803" cy="347"/>
              </a:xfrm>
              <a:custGeom>
                <a:avLst/>
                <a:gdLst>
                  <a:gd name="T0" fmla="*/ 0 w 931"/>
                  <a:gd name="T1" fmla="*/ 2147483647 h 283"/>
                  <a:gd name="T2" fmla="*/ 567311668 w 931"/>
                  <a:gd name="T3" fmla="*/ 2147483647 h 283"/>
                  <a:gd name="T4" fmla="*/ 567311668 w 931"/>
                  <a:gd name="T5" fmla="*/ 2147483647 h 283"/>
                  <a:gd name="T6" fmla="*/ 567311668 w 931"/>
                  <a:gd name="T7" fmla="*/ 2147483647 h 283"/>
                  <a:gd name="T8" fmla="*/ 567311668 w 931"/>
                  <a:gd name="T9" fmla="*/ 2147483647 h 283"/>
                  <a:gd name="T10" fmla="*/ 567311668 w 931"/>
                  <a:gd name="T11" fmla="*/ 2147483647 h 283"/>
                  <a:gd name="T12" fmla="*/ 567311668 w 931"/>
                  <a:gd name="T13" fmla="*/ 2147483647 h 283"/>
                  <a:gd name="T14" fmla="*/ 567311668 w 931"/>
                  <a:gd name="T15" fmla="*/ 2147483647 h 283"/>
                  <a:gd name="T16" fmla="*/ 567311668 w 931"/>
                  <a:gd name="T17" fmla="*/ 2147483647 h 283"/>
                  <a:gd name="T18" fmla="*/ 567311668 w 931"/>
                  <a:gd name="T19" fmla="*/ 2147483647 h 283"/>
                  <a:gd name="T20" fmla="*/ 567311668 w 931"/>
                  <a:gd name="T21" fmla="*/ 2147483647 h 283"/>
                  <a:gd name="T22" fmla="*/ 567311668 w 931"/>
                  <a:gd name="T23" fmla="*/ 2147483647 h 283"/>
                  <a:gd name="T24" fmla="*/ 567311668 w 931"/>
                  <a:gd name="T25" fmla="*/ 2147483647 h 283"/>
                  <a:gd name="T26" fmla="*/ 567311668 w 931"/>
                  <a:gd name="T27" fmla="*/ 2147483647 h 283"/>
                  <a:gd name="T28" fmla="*/ 567311668 w 931"/>
                  <a:gd name="T29" fmla="*/ 2147483647 h 283"/>
                  <a:gd name="T30" fmla="*/ 567311668 w 931"/>
                  <a:gd name="T31" fmla="*/ 2147483647 h 283"/>
                  <a:gd name="T32" fmla="*/ 567311668 w 931"/>
                  <a:gd name="T33" fmla="*/ 2147483647 h 283"/>
                  <a:gd name="T34" fmla="*/ 567311668 w 931"/>
                  <a:gd name="T35" fmla="*/ 2147483647 h 283"/>
                  <a:gd name="T36" fmla="*/ 567311668 w 931"/>
                  <a:gd name="T37" fmla="*/ 2147483647 h 283"/>
                  <a:gd name="T38" fmla="*/ 567311668 w 931"/>
                  <a:gd name="T39" fmla="*/ 2147483647 h 283"/>
                  <a:gd name="T40" fmla="*/ 567311668 w 931"/>
                  <a:gd name="T41" fmla="*/ 2147483647 h 283"/>
                  <a:gd name="T42" fmla="*/ 567311668 w 931"/>
                  <a:gd name="T43" fmla="*/ 2147483647 h 283"/>
                  <a:gd name="T44" fmla="*/ 567311668 w 931"/>
                  <a:gd name="T45" fmla="*/ 2147483647 h 283"/>
                  <a:gd name="T46" fmla="*/ 567311668 w 931"/>
                  <a:gd name="T47" fmla="*/ 2147483647 h 283"/>
                  <a:gd name="T48" fmla="*/ 567311668 w 931"/>
                  <a:gd name="T49" fmla="*/ 2147483647 h 283"/>
                  <a:gd name="T50" fmla="*/ 567311668 w 931"/>
                  <a:gd name="T51" fmla="*/ 2147483647 h 283"/>
                  <a:gd name="T52" fmla="*/ 567311668 w 931"/>
                  <a:gd name="T53" fmla="*/ 2147483647 h 283"/>
                  <a:gd name="T54" fmla="*/ 567311668 w 931"/>
                  <a:gd name="T55" fmla="*/ 2147483647 h 283"/>
                  <a:gd name="T56" fmla="*/ 567311668 w 931"/>
                  <a:gd name="T57" fmla="*/ 2147483647 h 283"/>
                  <a:gd name="T58" fmla="*/ 567311668 w 931"/>
                  <a:gd name="T59" fmla="*/ 2147483647 h 283"/>
                  <a:gd name="T60" fmla="*/ 567311668 w 931"/>
                  <a:gd name="T61" fmla="*/ 0 h 283"/>
                  <a:gd name="T62" fmla="*/ 567311668 w 931"/>
                  <a:gd name="T63" fmla="*/ 0 h 283"/>
                  <a:gd name="T64" fmla="*/ 567311668 w 931"/>
                  <a:gd name="T65" fmla="*/ 0 h 283"/>
                  <a:gd name="T66" fmla="*/ 567311668 w 931"/>
                  <a:gd name="T67" fmla="*/ 2147483647 h 283"/>
                  <a:gd name="T68" fmla="*/ 567311668 w 931"/>
                  <a:gd name="T69" fmla="*/ 2147483647 h 283"/>
                  <a:gd name="T70" fmla="*/ 567311668 w 931"/>
                  <a:gd name="T71" fmla="*/ 2147483647 h 283"/>
                  <a:gd name="T72" fmla="*/ 567311668 w 931"/>
                  <a:gd name="T73" fmla="*/ 2147483647 h 283"/>
                  <a:gd name="T74" fmla="*/ 567311668 w 931"/>
                  <a:gd name="T75" fmla="*/ 2147483647 h 283"/>
                  <a:gd name="T76" fmla="*/ 567311668 w 931"/>
                  <a:gd name="T77" fmla="*/ 2147483647 h 283"/>
                  <a:gd name="T78" fmla="*/ 567311668 w 931"/>
                  <a:gd name="T79" fmla="*/ 2147483647 h 283"/>
                  <a:gd name="T80" fmla="*/ 567311668 w 931"/>
                  <a:gd name="T81" fmla="*/ 2147483647 h 283"/>
                  <a:gd name="T82" fmla="*/ 567311668 w 931"/>
                  <a:gd name="T83" fmla="*/ 2147483647 h 283"/>
                  <a:gd name="T84" fmla="*/ 567311668 w 931"/>
                  <a:gd name="T85" fmla="*/ 2147483647 h 283"/>
                  <a:gd name="T86" fmla="*/ 567311668 w 931"/>
                  <a:gd name="T87" fmla="*/ 2147483647 h 283"/>
                  <a:gd name="T88" fmla="*/ 567311668 w 931"/>
                  <a:gd name="T89" fmla="*/ 2147483647 h 283"/>
                  <a:gd name="T90" fmla="*/ 0 w 931"/>
                  <a:gd name="T91" fmla="*/ 2147483647 h 283"/>
                  <a:gd name="T92" fmla="*/ 0 w 931"/>
                  <a:gd name="T93" fmla="*/ 2147483647 h 283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931"/>
                  <a:gd name="T142" fmla="*/ 0 h 283"/>
                  <a:gd name="T143" fmla="*/ 931 w 931"/>
                  <a:gd name="T144" fmla="*/ 283 h 283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931" h="283">
                    <a:moveTo>
                      <a:pt x="0" y="85"/>
                    </a:moveTo>
                    <a:lnTo>
                      <a:pt x="182" y="149"/>
                    </a:lnTo>
                    <a:lnTo>
                      <a:pt x="431" y="242"/>
                    </a:lnTo>
                    <a:lnTo>
                      <a:pt x="489" y="264"/>
                    </a:lnTo>
                    <a:lnTo>
                      <a:pt x="543" y="283"/>
                    </a:lnTo>
                    <a:lnTo>
                      <a:pt x="564" y="280"/>
                    </a:lnTo>
                    <a:lnTo>
                      <a:pt x="583" y="276"/>
                    </a:lnTo>
                    <a:lnTo>
                      <a:pt x="607" y="269"/>
                    </a:lnTo>
                    <a:lnTo>
                      <a:pt x="622" y="265"/>
                    </a:lnTo>
                    <a:lnTo>
                      <a:pt x="634" y="262"/>
                    </a:lnTo>
                    <a:lnTo>
                      <a:pt x="668" y="253"/>
                    </a:lnTo>
                    <a:lnTo>
                      <a:pt x="704" y="241"/>
                    </a:lnTo>
                    <a:lnTo>
                      <a:pt x="746" y="227"/>
                    </a:lnTo>
                    <a:lnTo>
                      <a:pt x="780" y="214"/>
                    </a:lnTo>
                    <a:lnTo>
                      <a:pt x="807" y="204"/>
                    </a:lnTo>
                    <a:lnTo>
                      <a:pt x="850" y="184"/>
                    </a:lnTo>
                    <a:lnTo>
                      <a:pt x="877" y="166"/>
                    </a:lnTo>
                    <a:lnTo>
                      <a:pt x="901" y="147"/>
                    </a:lnTo>
                    <a:lnTo>
                      <a:pt x="922" y="124"/>
                    </a:lnTo>
                    <a:lnTo>
                      <a:pt x="931" y="108"/>
                    </a:lnTo>
                    <a:lnTo>
                      <a:pt x="931" y="94"/>
                    </a:lnTo>
                    <a:lnTo>
                      <a:pt x="925" y="78"/>
                    </a:lnTo>
                    <a:lnTo>
                      <a:pt x="910" y="62"/>
                    </a:lnTo>
                    <a:lnTo>
                      <a:pt x="889" y="46"/>
                    </a:lnTo>
                    <a:lnTo>
                      <a:pt x="865" y="36"/>
                    </a:lnTo>
                    <a:lnTo>
                      <a:pt x="834" y="25"/>
                    </a:lnTo>
                    <a:lnTo>
                      <a:pt x="798" y="16"/>
                    </a:lnTo>
                    <a:lnTo>
                      <a:pt x="762" y="11"/>
                    </a:lnTo>
                    <a:lnTo>
                      <a:pt x="713" y="6"/>
                    </a:lnTo>
                    <a:lnTo>
                      <a:pt x="674" y="2"/>
                    </a:lnTo>
                    <a:lnTo>
                      <a:pt x="634" y="0"/>
                    </a:lnTo>
                    <a:lnTo>
                      <a:pt x="567" y="0"/>
                    </a:lnTo>
                    <a:lnTo>
                      <a:pt x="528" y="0"/>
                    </a:lnTo>
                    <a:lnTo>
                      <a:pt x="486" y="2"/>
                    </a:lnTo>
                    <a:lnTo>
                      <a:pt x="437" y="6"/>
                    </a:lnTo>
                    <a:lnTo>
                      <a:pt x="386" y="11"/>
                    </a:lnTo>
                    <a:lnTo>
                      <a:pt x="331" y="16"/>
                    </a:lnTo>
                    <a:lnTo>
                      <a:pt x="295" y="22"/>
                    </a:lnTo>
                    <a:lnTo>
                      <a:pt x="258" y="27"/>
                    </a:lnTo>
                    <a:lnTo>
                      <a:pt x="213" y="34"/>
                    </a:lnTo>
                    <a:lnTo>
                      <a:pt x="164" y="43"/>
                    </a:lnTo>
                    <a:lnTo>
                      <a:pt x="113" y="53"/>
                    </a:lnTo>
                    <a:lnTo>
                      <a:pt x="64" y="64"/>
                    </a:lnTo>
                    <a:lnTo>
                      <a:pt x="40" y="71"/>
                    </a:lnTo>
                    <a:lnTo>
                      <a:pt x="31" y="75"/>
                    </a:lnTo>
                    <a:lnTo>
                      <a:pt x="0" y="76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" name="Line 42">
                <a:extLst>
                  <a:ext uri="{FF2B5EF4-FFF2-40B4-BE49-F238E27FC236}">
                    <a16:creationId xmlns:a16="http://schemas.microsoft.com/office/drawing/2014/main" id="{4771EBC3-CB6A-40E4-8B33-F0236A5B44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99" y="3349"/>
                <a:ext cx="1" cy="14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" name="Line 43">
                <a:extLst>
                  <a:ext uri="{FF2B5EF4-FFF2-40B4-BE49-F238E27FC236}">
                    <a16:creationId xmlns:a16="http://schemas.microsoft.com/office/drawing/2014/main" id="{A0D2260C-1FBE-40A8-9F65-F62AD2CCB0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88" y="3321"/>
                <a:ext cx="0" cy="1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8" name="Line 44">
                <a:extLst>
                  <a:ext uri="{FF2B5EF4-FFF2-40B4-BE49-F238E27FC236}">
                    <a16:creationId xmlns:a16="http://schemas.microsoft.com/office/drawing/2014/main" id="{348EB55E-74F3-46D9-9639-3BB4F718CF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74" y="3290"/>
                <a:ext cx="1" cy="8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" name="Rectangle 62">
                <a:extLst>
                  <a:ext uri="{FF2B5EF4-FFF2-40B4-BE49-F238E27FC236}">
                    <a16:creationId xmlns:a16="http://schemas.microsoft.com/office/drawing/2014/main" id="{1E9A67CC-0E1F-4D02-A35F-50257DEFC0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1" y="3002"/>
                <a:ext cx="584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de-DE" sz="1600" b="0" i="0" u="none" strike="noStrike" kern="1200" cap="none" spc="0" normalizeH="0" baseline="0" noProof="0">
                  <a:ln>
                    <a:noFill/>
                  </a:ln>
                  <a:solidFill>
                    <a:srgbClr val="5F5F5F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3" name="Rechteck 352">
              <a:extLst>
                <a:ext uri="{FF2B5EF4-FFF2-40B4-BE49-F238E27FC236}">
                  <a16:creationId xmlns:a16="http://schemas.microsoft.com/office/drawing/2014/main" id="{BD9954BD-DCA1-46DE-BD06-42AFE29012CB}"/>
                </a:ext>
              </a:extLst>
            </p:cNvPr>
            <p:cNvSpPr/>
            <p:nvPr/>
          </p:nvSpPr>
          <p:spPr>
            <a:xfrm>
              <a:off x="3689587" y="2865888"/>
              <a:ext cx="1386516" cy="92723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54" name="Rechteck 353">
            <a:extLst>
              <a:ext uri="{FF2B5EF4-FFF2-40B4-BE49-F238E27FC236}">
                <a16:creationId xmlns:a16="http://schemas.microsoft.com/office/drawing/2014/main" id="{C5E7ECAB-BBBB-442F-BDFA-DB1DA84DDCB0}"/>
              </a:ext>
            </a:extLst>
          </p:cNvPr>
          <p:cNvSpPr/>
          <p:nvPr/>
        </p:nvSpPr>
        <p:spPr>
          <a:xfrm>
            <a:off x="6731589" y="2865888"/>
            <a:ext cx="1386516" cy="92723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pic>
        <p:nvPicPr>
          <p:cNvPr id="350" name="Picture 8">
            <a:extLst>
              <a:ext uri="{FF2B5EF4-FFF2-40B4-BE49-F238E27FC236}">
                <a16:creationId xmlns:a16="http://schemas.microsoft.com/office/drawing/2014/main" id="{9A316815-DA4E-4795-A8E1-F9C5A2C0DD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80" b="16281"/>
          <a:stretch>
            <a:fillRect/>
          </a:stretch>
        </p:blipFill>
        <p:spPr bwMode="auto">
          <a:xfrm>
            <a:off x="9216496" y="5276101"/>
            <a:ext cx="602949" cy="403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1" name="Picture 2">
            <a:extLst>
              <a:ext uri="{FF2B5EF4-FFF2-40B4-BE49-F238E27FC236}">
                <a16:creationId xmlns:a16="http://schemas.microsoft.com/office/drawing/2014/main" id="{907EF817-F79A-45CB-A09C-C803B9D03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7" b="22823"/>
          <a:stretch>
            <a:fillRect/>
          </a:stretch>
        </p:blipFill>
        <p:spPr bwMode="auto">
          <a:xfrm>
            <a:off x="8492693" y="5231222"/>
            <a:ext cx="723803" cy="451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2" name="Picture 2">
            <a:extLst>
              <a:ext uri="{FF2B5EF4-FFF2-40B4-BE49-F238E27FC236}">
                <a16:creationId xmlns:a16="http://schemas.microsoft.com/office/drawing/2014/main" id="{C049A13D-49A1-41E6-A74D-C00E56CAD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1" t="20776" r="14441" b="13086"/>
          <a:stretch>
            <a:fillRect/>
          </a:stretch>
        </p:blipFill>
        <p:spPr bwMode="auto">
          <a:xfrm>
            <a:off x="8845465" y="5699116"/>
            <a:ext cx="722474" cy="39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5" name="Rechteck 354">
            <a:extLst>
              <a:ext uri="{FF2B5EF4-FFF2-40B4-BE49-F238E27FC236}">
                <a16:creationId xmlns:a16="http://schemas.microsoft.com/office/drawing/2014/main" id="{991BFE1F-157F-452F-8E22-0F1500717B89}"/>
              </a:ext>
            </a:extLst>
          </p:cNvPr>
          <p:cNvSpPr/>
          <p:nvPr/>
        </p:nvSpPr>
        <p:spPr>
          <a:xfrm>
            <a:off x="8492693" y="5221405"/>
            <a:ext cx="1333591" cy="90872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204C2898-58E0-4A07-A205-1E4983FF434D}"/>
              </a:ext>
            </a:extLst>
          </p:cNvPr>
          <p:cNvSpPr/>
          <p:nvPr/>
        </p:nvSpPr>
        <p:spPr>
          <a:xfrm>
            <a:off x="896233" y="1627813"/>
            <a:ext cx="9549727" cy="2259901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67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061362-6C98-4067-93D5-EC7EEA506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Frontend steering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A1C8D18-9C2F-44D3-85C5-4D74F2A278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Choosing the wafers that fit best to the customer demands for further chip processing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8A01554-9521-417E-BAD7-9DFDB9A5B0CA}"/>
              </a:ext>
            </a:extLst>
          </p:cNvPr>
          <p:cNvSpPr txBox="1"/>
          <p:nvPr/>
        </p:nvSpPr>
        <p:spPr>
          <a:xfrm>
            <a:off x="419099" y="1970516"/>
            <a:ext cx="3993468" cy="9295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epitaxy = crystal growth process on wafers</a:t>
            </a:r>
          </a:p>
          <a:p>
            <a:pPr marL="285750" indent="-28575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mainly defines the LED output quality such as wavelength or brightness</a:t>
            </a:r>
          </a:p>
          <a:p>
            <a:pPr marL="285750" indent="-28575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highly influenced by pressure, temperature, …</a:t>
            </a:r>
          </a:p>
        </p:txBody>
      </p:sp>
      <p:sp>
        <p:nvSpPr>
          <p:cNvPr id="5" name="AutoShape 410">
            <a:extLst>
              <a:ext uri="{FF2B5EF4-FFF2-40B4-BE49-F238E27FC236}">
                <a16:creationId xmlns:a16="http://schemas.microsoft.com/office/drawing/2014/main" id="{F839FB0D-65F3-4603-B912-883FAE9FE3CF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956379" y="1548883"/>
            <a:ext cx="4102014" cy="316778"/>
          </a:xfrm>
          <a:prstGeom prst="chevron">
            <a:avLst>
              <a:gd name="adj" fmla="val 39078"/>
            </a:avLst>
          </a:prstGeom>
          <a:solidFill>
            <a:schemeClr val="bg1">
              <a:lumMod val="50000"/>
            </a:schemeClr>
          </a:solidFill>
          <a:ln w="635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chip processing</a:t>
            </a:r>
          </a:p>
        </p:txBody>
      </p:sp>
      <p:sp>
        <p:nvSpPr>
          <p:cNvPr id="22" name="Flussdiagramm: Magnetplattenspeicher 21">
            <a:extLst>
              <a:ext uri="{FF2B5EF4-FFF2-40B4-BE49-F238E27FC236}">
                <a16:creationId xmlns:a16="http://schemas.microsoft.com/office/drawing/2014/main" id="{0B2B87B9-A68B-4406-B3A9-E86E72FA3784}"/>
              </a:ext>
            </a:extLst>
          </p:cNvPr>
          <p:cNvSpPr/>
          <p:nvPr/>
        </p:nvSpPr>
        <p:spPr>
          <a:xfrm>
            <a:off x="4803545" y="1319516"/>
            <a:ext cx="904996" cy="802172"/>
          </a:xfrm>
          <a:prstGeom prst="flowChartMagneticDisk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epi stock</a:t>
            </a:r>
          </a:p>
        </p:txBody>
      </p:sp>
      <p:sp>
        <p:nvSpPr>
          <p:cNvPr id="23" name="Pfeil: nach rechts 22">
            <a:extLst>
              <a:ext uri="{FF2B5EF4-FFF2-40B4-BE49-F238E27FC236}">
                <a16:creationId xmlns:a16="http://schemas.microsoft.com/office/drawing/2014/main" id="{CFF4E6E1-7A22-4398-A4CA-5105D1ECE869}"/>
              </a:ext>
            </a:extLst>
          </p:cNvPr>
          <p:cNvSpPr/>
          <p:nvPr/>
        </p:nvSpPr>
        <p:spPr>
          <a:xfrm>
            <a:off x="10388422" y="1172117"/>
            <a:ext cx="1564299" cy="106969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Customer demand</a:t>
            </a:r>
          </a:p>
        </p:txBody>
      </p:sp>
      <p:sp>
        <p:nvSpPr>
          <p:cNvPr id="25" name="AutoShape 410">
            <a:extLst>
              <a:ext uri="{FF2B5EF4-FFF2-40B4-BE49-F238E27FC236}">
                <a16:creationId xmlns:a16="http://schemas.microsoft.com/office/drawing/2014/main" id="{3804E500-7130-4327-ACAB-2E7C56BD3C34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19099" y="1548883"/>
            <a:ext cx="4054417" cy="316778"/>
          </a:xfrm>
          <a:prstGeom prst="chevron">
            <a:avLst>
              <a:gd name="adj" fmla="val 39078"/>
            </a:avLst>
          </a:prstGeom>
          <a:solidFill>
            <a:schemeClr val="bg1">
              <a:lumMod val="50000"/>
            </a:schemeClr>
          </a:solidFill>
          <a:ln w="6350" algn="ctr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epitaxy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4926463B-1CB9-43EB-9E94-DE1D96E73927}"/>
              </a:ext>
            </a:extLst>
          </p:cNvPr>
          <p:cNvSpPr txBox="1"/>
          <p:nvPr/>
        </p:nvSpPr>
        <p:spPr>
          <a:xfrm>
            <a:off x="5845963" y="1970516"/>
            <a:ext cx="4102014" cy="16405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different chip processes can be applied to the same wafers and lead to different output qualities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400" dirty="0"/>
              <a:t>the best fitting wafers for the customer demands are chosen by a mathematical optimizer from the epi stock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6BC3D592-66E8-4181-ACB3-C3BDD9D0A792}"/>
              </a:ext>
            </a:extLst>
          </p:cNvPr>
          <p:cNvGrpSpPr/>
          <p:nvPr/>
        </p:nvGrpSpPr>
        <p:grpSpPr>
          <a:xfrm>
            <a:off x="9056021" y="1700208"/>
            <a:ext cx="2224358" cy="3869949"/>
            <a:chOff x="9070309" y="1943101"/>
            <a:chExt cx="2224358" cy="3869949"/>
          </a:xfrm>
        </p:grpSpPr>
        <p:pic>
          <p:nvPicPr>
            <p:cNvPr id="30" name="Grafik 29">
              <a:extLst>
                <a:ext uri="{FF2B5EF4-FFF2-40B4-BE49-F238E27FC236}">
                  <a16:creationId xmlns:a16="http://schemas.microsoft.com/office/drawing/2014/main" id="{E9B964AD-7ABD-41AC-B487-84829CA94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70309" y="3705412"/>
              <a:ext cx="2224358" cy="2107638"/>
            </a:xfrm>
            <a:prstGeom prst="rect">
              <a:avLst/>
            </a:prstGeom>
            <a:ln w="19050">
              <a:solidFill>
                <a:schemeClr val="tx2"/>
              </a:solidFill>
            </a:ln>
          </p:spPr>
        </p:pic>
        <p:sp>
          <p:nvSpPr>
            <p:cNvPr id="21" name="Flussdiagramm: Vorbereitung 20">
              <a:extLst>
                <a:ext uri="{FF2B5EF4-FFF2-40B4-BE49-F238E27FC236}">
                  <a16:creationId xmlns:a16="http://schemas.microsoft.com/office/drawing/2014/main" id="{A5456268-091C-4D35-B81F-90FFE840A54B}"/>
                </a:ext>
              </a:extLst>
            </p:cNvPr>
            <p:cNvSpPr/>
            <p:nvPr/>
          </p:nvSpPr>
          <p:spPr>
            <a:xfrm>
              <a:off x="9400338" y="3441423"/>
              <a:ext cx="1620000" cy="494351"/>
            </a:xfrm>
            <a:prstGeom prst="flowChartPreparati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Wafer- prober “WP”</a:t>
              </a:r>
            </a:p>
          </p:txBody>
        </p: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3C27A20D-3F4F-41D7-A68F-17D15F7DCB73}"/>
                </a:ext>
              </a:extLst>
            </p:cNvPr>
            <p:cNvCxnSpPr>
              <a:cxnSpLocks/>
              <a:stCxn id="21" idx="0"/>
            </p:cNvCxnSpPr>
            <p:nvPr/>
          </p:nvCxnSpPr>
          <p:spPr>
            <a:xfrm flipH="1" flipV="1">
              <a:off x="10182487" y="1943101"/>
              <a:ext cx="27851" cy="1498322"/>
            </a:xfrm>
            <a:prstGeom prst="line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>
              <a:solidFill>
                <a:schemeClr val="tx2"/>
              </a:solidFill>
              <a:headEnd type="diamond" w="med" len="med"/>
              <a:tailEnd type="diamond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5" name="Textfeld 44">
            <a:extLst>
              <a:ext uri="{FF2B5EF4-FFF2-40B4-BE49-F238E27FC236}">
                <a16:creationId xmlns:a16="http://schemas.microsoft.com/office/drawing/2014/main" id="{0CDAD2F2-2447-4838-8352-615FF7125851}"/>
              </a:ext>
            </a:extLst>
          </p:cNvPr>
          <p:cNvSpPr txBox="1"/>
          <p:nvPr/>
        </p:nvSpPr>
        <p:spPr>
          <a:xfrm>
            <a:off x="1195431" y="3893244"/>
            <a:ext cx="2062352" cy="1166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/>
              <a:t>Input</a:t>
            </a:r>
          </a:p>
          <a:p>
            <a:pPr algn="ctr">
              <a:lnSpc>
                <a:spcPct val="110000"/>
              </a:lnSpc>
            </a:pPr>
            <a:r>
              <a:rPr lang="en-US" sz="1400" b="1" dirty="0" err="1"/>
              <a:t>Quicktest</a:t>
            </a:r>
            <a:r>
              <a:rPr lang="en-US" sz="1400" b="1" dirty="0"/>
              <a:t>:</a:t>
            </a:r>
          </a:p>
          <a:p>
            <a:pPr algn="ctr">
              <a:lnSpc>
                <a:spcPct val="110000"/>
              </a:lnSpc>
            </a:pPr>
            <a:r>
              <a:rPr lang="en-US" sz="1400" dirty="0"/>
              <a:t>sample measurements (&lt;200 points) on the wafer after the epitaxy step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46E6C905-CF68-4189-AE9E-D8FA0FEC5CF8}"/>
              </a:ext>
            </a:extLst>
          </p:cNvPr>
          <p:cNvSpPr txBox="1"/>
          <p:nvPr/>
        </p:nvSpPr>
        <p:spPr>
          <a:xfrm>
            <a:off x="6781422" y="3893244"/>
            <a:ext cx="2062352" cy="11665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dirty="0"/>
              <a:t>Output</a:t>
            </a:r>
          </a:p>
          <a:p>
            <a:pPr algn="ctr">
              <a:lnSpc>
                <a:spcPct val="110000"/>
              </a:lnSpc>
            </a:pPr>
            <a:r>
              <a:rPr lang="en-US" sz="1400" b="1" dirty="0" err="1"/>
              <a:t>Waferprober</a:t>
            </a:r>
            <a:r>
              <a:rPr lang="en-US" sz="1400" b="1" dirty="0"/>
              <a:t>:</a:t>
            </a:r>
          </a:p>
          <a:p>
            <a:pPr algn="ctr">
              <a:lnSpc>
                <a:spcPct val="110000"/>
              </a:lnSpc>
            </a:pPr>
            <a:r>
              <a:rPr lang="en-US" sz="1400" dirty="0"/>
              <a:t>each delivered LED chip is measured (up to 100k points per wafer)</a:t>
            </a:r>
          </a:p>
        </p:txBody>
      </p: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E54885A1-6B8D-4CC9-AEFD-E1A668C564E4}"/>
              </a:ext>
            </a:extLst>
          </p:cNvPr>
          <p:cNvGrpSpPr/>
          <p:nvPr/>
        </p:nvGrpSpPr>
        <p:grpSpPr>
          <a:xfrm>
            <a:off x="3490589" y="1700207"/>
            <a:ext cx="2224358" cy="3869950"/>
            <a:chOff x="3533453" y="1943100"/>
            <a:chExt cx="2224358" cy="3869950"/>
          </a:xfrm>
        </p:grpSpPr>
        <p:pic>
          <p:nvPicPr>
            <p:cNvPr id="44" name="Grafik 43">
              <a:extLst>
                <a:ext uri="{FF2B5EF4-FFF2-40B4-BE49-F238E27FC236}">
                  <a16:creationId xmlns:a16="http://schemas.microsoft.com/office/drawing/2014/main" id="{7B6EF910-0860-43F1-B18E-BA484221BB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33453" y="3704543"/>
              <a:ext cx="2224358" cy="2108507"/>
            </a:xfrm>
            <a:prstGeom prst="rect">
              <a:avLst/>
            </a:prstGeom>
            <a:ln w="19050">
              <a:solidFill>
                <a:schemeClr val="tx2"/>
              </a:solidFill>
            </a:ln>
          </p:spPr>
        </p:pic>
        <p:sp>
          <p:nvSpPr>
            <p:cNvPr id="20" name="Flussdiagramm: Vorbereitung 19">
              <a:extLst>
                <a:ext uri="{FF2B5EF4-FFF2-40B4-BE49-F238E27FC236}">
                  <a16:creationId xmlns:a16="http://schemas.microsoft.com/office/drawing/2014/main" id="{042A33EC-BB8F-4587-8732-9633E3AB7FB2}"/>
                </a:ext>
              </a:extLst>
            </p:cNvPr>
            <p:cNvSpPr/>
            <p:nvPr/>
          </p:nvSpPr>
          <p:spPr>
            <a:xfrm>
              <a:off x="3871770" y="3440554"/>
              <a:ext cx="1620000" cy="494351"/>
            </a:xfrm>
            <a:prstGeom prst="flowChartPreparati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400" dirty="0" err="1">
                  <a:solidFill>
                    <a:schemeClr val="tx1"/>
                  </a:solidFill>
                </a:rPr>
                <a:t>Quicktest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“QT”</a:t>
              </a:r>
            </a:p>
          </p:txBody>
        </p: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37768D3A-CB27-4C11-9CFC-1C4A267A1239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H="1" flipV="1">
              <a:off x="4653921" y="1943100"/>
              <a:ext cx="27849" cy="1497454"/>
            </a:xfrm>
            <a:prstGeom prst="line">
              <a:avLst/>
            </a:prstGeom>
            <a:solidFill>
              <a:schemeClr val="tx2">
                <a:lumMod val="40000"/>
                <a:lumOff val="60000"/>
              </a:schemeClr>
            </a:solidFill>
            <a:ln w="38100">
              <a:solidFill>
                <a:schemeClr val="tx2"/>
              </a:solidFill>
              <a:headEnd type="diamond" w="med" len="med"/>
              <a:tailEnd type="diamond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3" name="Pfeil: nach rechts 52">
            <a:extLst>
              <a:ext uri="{FF2B5EF4-FFF2-40B4-BE49-F238E27FC236}">
                <a16:creationId xmlns:a16="http://schemas.microsoft.com/office/drawing/2014/main" id="{883ECB5C-F512-4FD3-BBEB-E32CAA729EED}"/>
              </a:ext>
            </a:extLst>
          </p:cNvPr>
          <p:cNvSpPr/>
          <p:nvPr/>
        </p:nvSpPr>
        <p:spPr>
          <a:xfrm>
            <a:off x="540431" y="5832650"/>
            <a:ext cx="470650" cy="45392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00F30932-38F6-4526-A110-E13220E1A081}"/>
              </a:ext>
            </a:extLst>
          </p:cNvPr>
          <p:cNvSpPr/>
          <p:nvPr/>
        </p:nvSpPr>
        <p:spPr>
          <a:xfrm>
            <a:off x="1011080" y="5874945"/>
            <a:ext cx="106618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ym typeface="Wingdings" panose="05000000000000000000" pitchFamily="2" charset="2"/>
              </a:rPr>
              <a:t>Requires prediction of output LED chip qualities (WP) based on sample epi measurements (QT) 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51565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FA7A54-3840-439A-B493-1A91D0EF8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during exploration and ML design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A757EAA-B58B-44FC-ABA5-D0E57C1F310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 selected solution must fit for all products in a very diverse portfolio</a:t>
            </a:r>
          </a:p>
        </p:txBody>
      </p:sp>
      <p:sp>
        <p:nvSpPr>
          <p:cNvPr id="62" name="Flussdiagramm: Manuelle Verarbeitung 61">
            <a:extLst>
              <a:ext uri="{FF2B5EF4-FFF2-40B4-BE49-F238E27FC236}">
                <a16:creationId xmlns:a16="http://schemas.microsoft.com/office/drawing/2014/main" id="{9F241B9D-577B-4F2D-A276-A1D29B309C72}"/>
              </a:ext>
            </a:extLst>
          </p:cNvPr>
          <p:cNvSpPr/>
          <p:nvPr/>
        </p:nvSpPr>
        <p:spPr>
          <a:xfrm rot="5400000">
            <a:off x="6452649" y="2355737"/>
            <a:ext cx="1869166" cy="1056500"/>
          </a:xfrm>
          <a:prstGeom prst="flowChartManualOperation">
            <a:avLst/>
          </a:prstGeom>
          <a:solidFill>
            <a:schemeClr val="bg2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35B4B78B-3A1E-4488-99FE-0DEDD1EE40E0}"/>
              </a:ext>
            </a:extLst>
          </p:cNvPr>
          <p:cNvSpPr/>
          <p:nvPr/>
        </p:nvSpPr>
        <p:spPr>
          <a:xfrm>
            <a:off x="7915482" y="1949402"/>
            <a:ext cx="3619457" cy="186916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>
                <a:solidFill>
                  <a:schemeClr val="tx1"/>
                </a:solidFill>
              </a:rPr>
              <a:t>Preprocessing</a:t>
            </a:r>
          </a:p>
          <a:p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“big” amount of (semi-)structured data (variety of different measurement data and process transaction logs)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some physical measurements have a low accuracy by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differing behavior on wafer boundaries</a:t>
            </a:r>
          </a:p>
        </p:txBody>
      </p:sp>
      <p:sp>
        <p:nvSpPr>
          <p:cNvPr id="66" name="Flussdiagramm: Manuelle Verarbeitung 65">
            <a:extLst>
              <a:ext uri="{FF2B5EF4-FFF2-40B4-BE49-F238E27FC236}">
                <a16:creationId xmlns:a16="http://schemas.microsoft.com/office/drawing/2014/main" id="{82F1BDBA-5DA7-4440-A5DD-172B8746D689}"/>
              </a:ext>
            </a:extLst>
          </p:cNvPr>
          <p:cNvSpPr/>
          <p:nvPr/>
        </p:nvSpPr>
        <p:spPr>
          <a:xfrm rot="5400000">
            <a:off x="6452646" y="4478593"/>
            <a:ext cx="1869169" cy="1056498"/>
          </a:xfrm>
          <a:prstGeom prst="flowChartManualOperation">
            <a:avLst/>
          </a:prstGeom>
          <a:solidFill>
            <a:schemeClr val="tx1">
              <a:lumMod val="10000"/>
              <a:lumOff val="9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9868D642-B076-46B4-A252-94E0F704B959}"/>
              </a:ext>
            </a:extLst>
          </p:cNvPr>
          <p:cNvSpPr/>
          <p:nvPr/>
        </p:nvSpPr>
        <p:spPr>
          <a:xfrm>
            <a:off x="7915482" y="4072257"/>
            <a:ext cx="3619457" cy="1869168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>
                <a:solidFill>
                  <a:schemeClr val="tx1"/>
                </a:solidFill>
              </a:rPr>
              <a:t>Choice / design of approach</a:t>
            </a:r>
          </a:p>
          <a:p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accuracy has a direct business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low runtime and complexity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should cover whole product portfolio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feasibility of approach for new product qualities (extrapolation)</a:t>
            </a:r>
          </a:p>
        </p:txBody>
      </p:sp>
      <p:sp>
        <p:nvSpPr>
          <p:cNvPr id="58" name="Flussdiagramm: Manuelle Verarbeitung 57">
            <a:extLst>
              <a:ext uri="{FF2B5EF4-FFF2-40B4-BE49-F238E27FC236}">
                <a16:creationId xmlns:a16="http://schemas.microsoft.com/office/drawing/2014/main" id="{18F141CF-23AB-4C7D-A829-67D63E522E00}"/>
              </a:ext>
            </a:extLst>
          </p:cNvPr>
          <p:cNvSpPr/>
          <p:nvPr/>
        </p:nvSpPr>
        <p:spPr>
          <a:xfrm rot="16200000">
            <a:off x="3759795" y="2355736"/>
            <a:ext cx="1869167" cy="1056500"/>
          </a:xfrm>
          <a:prstGeom prst="flowChartManualOperation">
            <a:avLst/>
          </a:prstGeom>
          <a:solidFill>
            <a:schemeClr val="bg1">
              <a:lumMod val="9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6AF9D87C-57AD-408D-9546-21D4C7C227C2}"/>
              </a:ext>
            </a:extLst>
          </p:cNvPr>
          <p:cNvSpPr/>
          <p:nvPr/>
        </p:nvSpPr>
        <p:spPr>
          <a:xfrm>
            <a:off x="546671" y="1949402"/>
            <a:ext cx="3619457" cy="1869168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>
                <a:solidFill>
                  <a:schemeClr val="tx1"/>
                </a:solidFill>
              </a:rPr>
              <a:t>Representative choice of test products</a:t>
            </a:r>
          </a:p>
          <a:p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high variety of products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some materials or colors are harder to steer and hence have a higher variance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different measurement types or sampling rates for products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highly specialized low volume products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8" name="Flussdiagramm: Manuelle Verarbeitung 47">
            <a:extLst>
              <a:ext uri="{FF2B5EF4-FFF2-40B4-BE49-F238E27FC236}">
                <a16:creationId xmlns:a16="http://schemas.microsoft.com/office/drawing/2014/main" id="{1449F7DB-79B7-4246-A152-FDB518E41AFE}"/>
              </a:ext>
            </a:extLst>
          </p:cNvPr>
          <p:cNvSpPr/>
          <p:nvPr/>
        </p:nvSpPr>
        <p:spPr>
          <a:xfrm rot="16200000">
            <a:off x="3759795" y="4478591"/>
            <a:ext cx="1869167" cy="1056499"/>
          </a:xfrm>
          <a:prstGeom prst="flowChartManualOperation">
            <a:avLst/>
          </a:prstGeom>
          <a:solidFill>
            <a:schemeClr val="tx2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129AADEB-9C0B-46AD-8CB5-082B36E74549}"/>
              </a:ext>
            </a:extLst>
          </p:cNvPr>
          <p:cNvSpPr/>
          <p:nvPr/>
        </p:nvSpPr>
        <p:spPr>
          <a:xfrm>
            <a:off x="546671" y="4072257"/>
            <a:ext cx="3619457" cy="186916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>
                <a:solidFill>
                  <a:schemeClr val="tx1"/>
                </a:solidFill>
              </a:rPr>
              <a:t>Feature engineering</a:t>
            </a:r>
          </a:p>
          <a:p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limited to measurements that are integrated into the standard process for all products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various influences on the production process and hence the output quality, e.g. production tools, materials, …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3E871E7-C972-4033-A281-5AAAFB0E8BE3}"/>
              </a:ext>
            </a:extLst>
          </p:cNvPr>
          <p:cNvGrpSpPr/>
          <p:nvPr/>
        </p:nvGrpSpPr>
        <p:grpSpPr>
          <a:xfrm>
            <a:off x="4613710" y="4428244"/>
            <a:ext cx="1152000" cy="1152000"/>
            <a:chOff x="4606602" y="4461838"/>
            <a:chExt cx="1152000" cy="1152000"/>
          </a:xfrm>
        </p:grpSpPr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0DEAE08D-C925-4AE2-BB52-F46E2B6130A1}"/>
                </a:ext>
              </a:extLst>
            </p:cNvPr>
            <p:cNvSpPr/>
            <p:nvPr/>
          </p:nvSpPr>
          <p:spPr>
            <a:xfrm>
              <a:off x="4606602" y="4461838"/>
              <a:ext cx="1152000" cy="11520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70" name="Grafik 69" descr="Kolben">
              <a:extLst>
                <a:ext uri="{FF2B5EF4-FFF2-40B4-BE49-F238E27FC236}">
                  <a16:creationId xmlns:a16="http://schemas.microsoft.com/office/drawing/2014/main" id="{6CD55747-DB68-40FE-9261-D2F27B9249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725402" y="4580638"/>
              <a:ext cx="914400" cy="914400"/>
            </a:xfrm>
            <a:prstGeom prst="rect">
              <a:avLst/>
            </a:prstGeom>
          </p:spPr>
        </p:pic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E12A65F-7BEF-426B-A9FA-877FF29DED01}"/>
              </a:ext>
            </a:extLst>
          </p:cNvPr>
          <p:cNvGrpSpPr/>
          <p:nvPr/>
        </p:nvGrpSpPr>
        <p:grpSpPr>
          <a:xfrm>
            <a:off x="6323008" y="2307985"/>
            <a:ext cx="1152000" cy="1152000"/>
            <a:chOff x="6323008" y="2276988"/>
            <a:chExt cx="1152000" cy="1152000"/>
          </a:xfrm>
        </p:grpSpPr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3E35E98D-87C4-4055-91B2-7385B7FF9433}"/>
                </a:ext>
              </a:extLst>
            </p:cNvPr>
            <p:cNvSpPr/>
            <p:nvPr/>
          </p:nvSpPr>
          <p:spPr>
            <a:xfrm rot="10800000">
              <a:off x="6323008" y="2276988"/>
              <a:ext cx="1152000" cy="11520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76" name="Grafik 75" descr="Zahnräder">
              <a:extLst>
                <a:ext uri="{FF2B5EF4-FFF2-40B4-BE49-F238E27FC236}">
                  <a16:creationId xmlns:a16="http://schemas.microsoft.com/office/drawing/2014/main" id="{22C8019E-670E-4A25-B9D0-E7F036E990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441808" y="2395788"/>
              <a:ext cx="914400" cy="914400"/>
            </a:xfrm>
            <a:prstGeom prst="rect">
              <a:avLst/>
            </a:prstGeom>
          </p:spPr>
        </p:pic>
      </p:grp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0C0EAAB-2C74-447F-850B-1321B45C816F}"/>
              </a:ext>
            </a:extLst>
          </p:cNvPr>
          <p:cNvGrpSpPr/>
          <p:nvPr/>
        </p:nvGrpSpPr>
        <p:grpSpPr>
          <a:xfrm>
            <a:off x="6323008" y="4428959"/>
            <a:ext cx="1152000" cy="1150570"/>
            <a:chOff x="6323008" y="4420609"/>
            <a:chExt cx="1152000" cy="1150570"/>
          </a:xfrm>
        </p:grpSpPr>
        <p:sp>
          <p:nvSpPr>
            <p:cNvPr id="67" name="Ellipse 66">
              <a:extLst>
                <a:ext uri="{FF2B5EF4-FFF2-40B4-BE49-F238E27FC236}">
                  <a16:creationId xmlns:a16="http://schemas.microsoft.com/office/drawing/2014/main" id="{4686384F-F2C2-467D-B2E6-3575EFE04106}"/>
                </a:ext>
              </a:extLst>
            </p:cNvPr>
            <p:cNvSpPr/>
            <p:nvPr/>
          </p:nvSpPr>
          <p:spPr>
            <a:xfrm rot="10800000">
              <a:off x="6323008" y="4420609"/>
              <a:ext cx="1152000" cy="115057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b="1">
                <a:solidFill>
                  <a:schemeClr val="tx1"/>
                </a:solidFill>
              </a:endParaRPr>
            </a:p>
          </p:txBody>
        </p:sp>
        <p:pic>
          <p:nvPicPr>
            <p:cNvPr id="80" name="Grafik 79" descr="Recherche">
              <a:extLst>
                <a:ext uri="{FF2B5EF4-FFF2-40B4-BE49-F238E27FC236}">
                  <a16:creationId xmlns:a16="http://schemas.microsoft.com/office/drawing/2014/main" id="{93BD55E3-13FD-4377-847E-5FA74D070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441807" y="4538694"/>
              <a:ext cx="914400" cy="914400"/>
            </a:xfrm>
            <a:prstGeom prst="rect">
              <a:avLst/>
            </a:prstGeom>
          </p:spPr>
        </p:pic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A892C321-91CA-4D28-8AE7-3DEF1413904F}"/>
              </a:ext>
            </a:extLst>
          </p:cNvPr>
          <p:cNvGrpSpPr/>
          <p:nvPr/>
        </p:nvGrpSpPr>
        <p:grpSpPr>
          <a:xfrm>
            <a:off x="4613710" y="2307985"/>
            <a:ext cx="1152000" cy="1152000"/>
            <a:chOff x="4606602" y="2338983"/>
            <a:chExt cx="1152000" cy="1152000"/>
          </a:xfrm>
        </p:grpSpPr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B70BFCB0-290C-4D4A-93E6-EF36DE2A2616}"/>
                </a:ext>
              </a:extLst>
            </p:cNvPr>
            <p:cNvSpPr/>
            <p:nvPr/>
          </p:nvSpPr>
          <p:spPr>
            <a:xfrm>
              <a:off x="4606602" y="2338983"/>
              <a:ext cx="1152000" cy="11520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pic>
          <p:nvPicPr>
            <p:cNvPr id="84" name="Grafik 83" descr="Goldbarren">
              <a:extLst>
                <a:ext uri="{FF2B5EF4-FFF2-40B4-BE49-F238E27FC236}">
                  <a16:creationId xmlns:a16="http://schemas.microsoft.com/office/drawing/2014/main" id="{20C13E71-782B-4C63-8520-291ABB841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725402" y="2457783"/>
              <a:ext cx="914400" cy="914400"/>
            </a:xfrm>
            <a:prstGeom prst="rect">
              <a:avLst/>
            </a:prstGeom>
          </p:spPr>
        </p:pic>
      </p:grpSp>
      <p:sp>
        <p:nvSpPr>
          <p:cNvPr id="10" name="Textfeld 9">
            <a:extLst>
              <a:ext uri="{FF2B5EF4-FFF2-40B4-BE49-F238E27FC236}">
                <a16:creationId xmlns:a16="http://schemas.microsoft.com/office/drawing/2014/main" id="{875F5734-0D90-4696-8B14-95C99CE57422}"/>
              </a:ext>
            </a:extLst>
          </p:cNvPr>
          <p:cNvSpPr txBox="1"/>
          <p:nvPr/>
        </p:nvSpPr>
        <p:spPr>
          <a:xfrm>
            <a:off x="5489965" y="3514260"/>
            <a:ext cx="1212069" cy="7420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500" b="1" dirty="0">
                <a:solidFill>
                  <a:schemeClr val="tx1"/>
                </a:solidFill>
              </a:rPr>
              <a:t>Machine Learning Experiment</a:t>
            </a:r>
          </a:p>
        </p:txBody>
      </p:sp>
    </p:spTree>
    <p:extLst>
      <p:ext uri="{BB962C8B-B14F-4D97-AF65-F5344CB8AC3E}">
        <p14:creationId xmlns:p14="http://schemas.microsoft.com/office/powerpoint/2010/main" val="512462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nhaltsplatzhalter 5">
            <a:extLst>
              <a:ext uri="{FF2B5EF4-FFF2-40B4-BE49-F238E27FC236}">
                <a16:creationId xmlns:a16="http://schemas.microsoft.com/office/drawing/2014/main" id="{FD5DD200-D13B-4BD3-A9E3-3336593E45FB}"/>
              </a:ext>
            </a:extLst>
          </p:cNvPr>
          <p:cNvSpPr txBox="1">
            <a:spLocks/>
          </p:cNvSpPr>
          <p:nvPr/>
        </p:nvSpPr>
        <p:spPr>
          <a:xfrm>
            <a:off x="6476457" y="1551169"/>
            <a:ext cx="5033135" cy="45361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 marL="114300" indent="-1143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noFill/>
                <a:latin typeface="+mn-lt"/>
                <a:ea typeface="+mn-ea"/>
                <a:cs typeface="+mn-cs"/>
              </a:defRPr>
            </a:lvl1pPr>
            <a:lvl2pPr marL="342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1200" kern="1200">
                <a:noFill/>
                <a:latin typeface="+mn-lt"/>
                <a:ea typeface="+mn-ea"/>
                <a:cs typeface="+mn-cs"/>
              </a:defRPr>
            </a:lvl2pPr>
            <a:lvl3pPr marL="571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1000" kern="1200">
                <a:noFill/>
                <a:latin typeface="+mn-lt"/>
                <a:ea typeface="+mn-ea"/>
                <a:cs typeface="+mn-cs"/>
              </a:defRPr>
            </a:lvl3pPr>
            <a:lvl4pPr marL="800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noFill/>
                <a:latin typeface="+mn-lt"/>
                <a:ea typeface="+mn-ea"/>
                <a:cs typeface="+mn-cs"/>
              </a:defRPr>
            </a:lvl4pPr>
            <a:lvl5pPr marL="10287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noFill/>
                <a:latin typeface="+mn-lt"/>
                <a:ea typeface="+mn-ea"/>
                <a:cs typeface="+mn-cs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1" indent="0" algn="ctr" defTabSz="4572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24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lvl="1" indent="0" algn="ctr">
              <a:buNone/>
              <a:defRPr/>
            </a:pPr>
            <a:r>
              <a:rPr kumimoji="0" lang="de-DE" sz="1400" i="0" u="none" strike="noStrike" kern="1200" cap="none" spc="0" normalizeH="0" baseline="0" noProof="0">
                <a:ln>
                  <a:noFill/>
                </a:ln>
                <a:solidFill>
                  <a:srgbClr val="1D24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Model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maps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single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input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value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from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quicktest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to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</a:p>
          <a:p>
            <a:pPr marL="179388" lvl="1" indent="0" algn="ctr">
              <a:buNone/>
              <a:defRPr/>
            </a:pP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output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value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of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the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waferprober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on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the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same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location</a:t>
            </a:r>
            <a:endParaRPr kumimoji="0" lang="de-DE" sz="14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41FFBC1E-71C4-4BEF-9821-EFF6C6380174}"/>
              </a:ext>
            </a:extLst>
          </p:cNvPr>
          <p:cNvSpPr/>
          <p:nvPr/>
        </p:nvSpPr>
        <p:spPr>
          <a:xfrm>
            <a:off x="6472587" y="1551169"/>
            <a:ext cx="5033135" cy="6596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AREAS / WHOLE WAFER</a:t>
            </a:r>
          </a:p>
        </p:txBody>
      </p:sp>
      <p:sp>
        <p:nvSpPr>
          <p:cNvPr id="38" name="Inhaltsplatzhalter 5">
            <a:extLst>
              <a:ext uri="{FF2B5EF4-FFF2-40B4-BE49-F238E27FC236}">
                <a16:creationId xmlns:a16="http://schemas.microsoft.com/office/drawing/2014/main" id="{FC15450D-86F2-40FB-9F05-07D7C19E1D61}"/>
              </a:ext>
            </a:extLst>
          </p:cNvPr>
          <p:cNvSpPr txBox="1">
            <a:spLocks/>
          </p:cNvSpPr>
          <p:nvPr/>
        </p:nvSpPr>
        <p:spPr>
          <a:xfrm>
            <a:off x="556387" y="1551169"/>
            <a:ext cx="5033135" cy="45361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lIns="0" tIns="0" rIns="0" bIns="0"/>
          <a:lstStyle>
            <a:lvl1pPr marL="114300" indent="-114300" algn="l" defTabSz="4572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noFill/>
                <a:latin typeface="+mn-lt"/>
                <a:ea typeface="+mn-ea"/>
                <a:cs typeface="+mn-cs"/>
              </a:defRPr>
            </a:lvl1pPr>
            <a:lvl2pPr marL="342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1200" kern="1200">
                <a:noFill/>
                <a:latin typeface="+mn-lt"/>
                <a:ea typeface="+mn-ea"/>
                <a:cs typeface="+mn-cs"/>
              </a:defRPr>
            </a:lvl2pPr>
            <a:lvl3pPr marL="571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1000" kern="1200">
                <a:noFill/>
                <a:latin typeface="+mn-lt"/>
                <a:ea typeface="+mn-ea"/>
                <a:cs typeface="+mn-cs"/>
              </a:defRPr>
            </a:lvl3pPr>
            <a:lvl4pPr marL="800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noFill/>
                <a:latin typeface="+mn-lt"/>
                <a:ea typeface="+mn-ea"/>
                <a:cs typeface="+mn-cs"/>
              </a:defRPr>
            </a:lvl4pPr>
            <a:lvl5pPr marL="10287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noFill/>
                <a:latin typeface="+mn-lt"/>
                <a:ea typeface="+mn-ea"/>
                <a:cs typeface="+mn-cs"/>
              </a:defRPr>
            </a:lvl5pPr>
            <a:lvl6pPr marL="12573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59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145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43100" indent="-114300" algn="l" defTabSz="457200" rtl="0" eaLnBrk="1" latinLnBrk="0" hangingPunct="1">
              <a:lnSpc>
                <a:spcPct val="90000"/>
              </a:lnSpc>
              <a:spcBef>
                <a:spcPts val="250"/>
              </a:spcBef>
              <a:buFont typeface="Arial" panose="020B0604020202020204" pitchFamily="34" charset="0"/>
              <a:buChar char="•"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0" indent="0" algn="ctr" defTabSz="4572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5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marR="0" lvl="1" indent="0" algn="ctr" defTabSz="4572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24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179388" lvl="1" indent="0" algn="ctr">
              <a:buNone/>
              <a:defRPr/>
            </a:pPr>
            <a:r>
              <a:rPr kumimoji="0" lang="de-DE" sz="1400" i="0" u="none" strike="noStrike" kern="1200" cap="none" spc="0" normalizeH="0" baseline="0" noProof="0">
                <a:ln>
                  <a:noFill/>
                </a:ln>
                <a:solidFill>
                  <a:srgbClr val="1D242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Model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maps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single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input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value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from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quicktest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to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</a:p>
          <a:p>
            <a:pPr marL="179388" lvl="1" indent="0" algn="ctr">
              <a:buNone/>
              <a:defRPr/>
            </a:pP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output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value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of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the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waferprober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on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the</a:t>
            </a:r>
            <a:r>
              <a:rPr lang="de-DE" sz="1400">
                <a:solidFill>
                  <a:srgbClr val="1D242C"/>
                </a:solidFill>
                <a:latin typeface="Arial" panose="020B0604020202020204"/>
              </a:rPr>
              <a:t> same </a:t>
            </a:r>
            <a:r>
              <a:rPr lang="de-DE" sz="1400" err="1">
                <a:solidFill>
                  <a:srgbClr val="1D242C"/>
                </a:solidFill>
                <a:latin typeface="Arial" panose="020B0604020202020204"/>
              </a:rPr>
              <a:t>location</a:t>
            </a:r>
            <a:endParaRPr kumimoji="0" lang="de-DE" sz="1400" i="0" u="none" strike="noStrike" kern="1200" cap="none" spc="0" normalizeH="0" baseline="0" noProof="0">
              <a:ln>
                <a:noFill/>
              </a:ln>
              <a:solidFill>
                <a:srgbClr val="1D242C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5ED9D569-7CF6-4575-B4FD-B3ABBF070397}"/>
              </a:ext>
            </a:extLst>
          </p:cNvPr>
          <p:cNvSpPr/>
          <p:nvPr/>
        </p:nvSpPr>
        <p:spPr>
          <a:xfrm>
            <a:off x="556387" y="1551169"/>
            <a:ext cx="5029265" cy="6596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POINTWISE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8296F04-E61E-4BA0-A9EA-509D37F27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approaches for the prediction model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16ED68-05A0-4632-81A5-7FE8E13E058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Setting measurements and their locations on the wafer into context</a:t>
            </a:r>
          </a:p>
          <a:p>
            <a:endParaRPr lang="en-US" dirty="0"/>
          </a:p>
        </p:txBody>
      </p:sp>
      <p:pic>
        <p:nvPicPr>
          <p:cNvPr id="63" name="Grafik 62">
            <a:extLst>
              <a:ext uri="{FF2B5EF4-FFF2-40B4-BE49-F238E27FC236}">
                <a16:creationId xmlns:a16="http://schemas.microsoft.com/office/drawing/2014/main" id="{20A8A787-25DC-46C4-AB77-831583BF9B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9329" y="2916199"/>
            <a:ext cx="1095103" cy="1037639"/>
          </a:xfrm>
          <a:prstGeom prst="rect">
            <a:avLst/>
          </a:prstGeom>
          <a:ln w="19050">
            <a:noFill/>
          </a:ln>
        </p:spPr>
      </p:pic>
      <p:pic>
        <p:nvPicPr>
          <p:cNvPr id="64" name="Grafik 63">
            <a:extLst>
              <a:ext uri="{FF2B5EF4-FFF2-40B4-BE49-F238E27FC236}">
                <a16:creationId xmlns:a16="http://schemas.microsoft.com/office/drawing/2014/main" id="{F1EF624B-760E-4169-A2B7-8BD818CFD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5324" y="2905848"/>
            <a:ext cx="1095103" cy="1038067"/>
          </a:xfrm>
          <a:prstGeom prst="rect">
            <a:avLst/>
          </a:prstGeom>
          <a:ln w="19050">
            <a:noFill/>
          </a:ln>
        </p:spPr>
      </p:pic>
      <p:sp>
        <p:nvSpPr>
          <p:cNvPr id="55" name="Rechteck 54">
            <a:extLst>
              <a:ext uri="{FF2B5EF4-FFF2-40B4-BE49-F238E27FC236}">
                <a16:creationId xmlns:a16="http://schemas.microsoft.com/office/drawing/2014/main" id="{C24EE9AC-C32B-46D1-B354-2CE6ACCD58A5}"/>
              </a:ext>
            </a:extLst>
          </p:cNvPr>
          <p:cNvSpPr/>
          <p:nvPr/>
        </p:nvSpPr>
        <p:spPr>
          <a:xfrm>
            <a:off x="1987594" y="3277664"/>
            <a:ext cx="51881" cy="4571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D63C2563-ABB7-4B89-878B-FDD09215848A}"/>
              </a:ext>
            </a:extLst>
          </p:cNvPr>
          <p:cNvSpPr/>
          <p:nvPr/>
        </p:nvSpPr>
        <p:spPr>
          <a:xfrm>
            <a:off x="4286044" y="3277664"/>
            <a:ext cx="51881" cy="45719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F7A85A81-6B95-44EA-A72E-7F20AB455B63}"/>
              </a:ext>
            </a:extLst>
          </p:cNvPr>
          <p:cNvCxnSpPr>
            <a:cxnSpLocks/>
          </p:cNvCxnSpPr>
          <p:nvPr/>
        </p:nvCxnSpPr>
        <p:spPr>
          <a:xfrm flipV="1">
            <a:off x="2089938" y="3300523"/>
            <a:ext cx="2110587" cy="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Grafik 64">
            <a:extLst>
              <a:ext uri="{FF2B5EF4-FFF2-40B4-BE49-F238E27FC236}">
                <a16:creationId xmlns:a16="http://schemas.microsoft.com/office/drawing/2014/main" id="{8539D641-F3C9-4E9F-9A17-F5F3D2E8B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3186" y="2905848"/>
            <a:ext cx="1095103" cy="1037639"/>
          </a:xfrm>
          <a:prstGeom prst="rect">
            <a:avLst/>
          </a:prstGeom>
          <a:ln w="19050">
            <a:noFill/>
          </a:ln>
        </p:spPr>
      </p:pic>
      <p:pic>
        <p:nvPicPr>
          <p:cNvPr id="66" name="Grafik 65">
            <a:extLst>
              <a:ext uri="{FF2B5EF4-FFF2-40B4-BE49-F238E27FC236}">
                <a16:creationId xmlns:a16="http://schemas.microsoft.com/office/drawing/2014/main" id="{A168C758-3A91-4F92-BB16-2595C2BED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3681" y="2905848"/>
            <a:ext cx="1095103" cy="1038067"/>
          </a:xfrm>
          <a:prstGeom prst="rect">
            <a:avLst/>
          </a:prstGeom>
          <a:ln w="19050">
            <a:noFill/>
          </a:ln>
        </p:spPr>
      </p:pic>
      <p:sp>
        <p:nvSpPr>
          <p:cNvPr id="60" name="Ellipse 59">
            <a:extLst>
              <a:ext uri="{FF2B5EF4-FFF2-40B4-BE49-F238E27FC236}">
                <a16:creationId xmlns:a16="http://schemas.microsoft.com/office/drawing/2014/main" id="{E91C5506-8929-4329-85CF-B53F279CC52B}"/>
              </a:ext>
            </a:extLst>
          </p:cNvPr>
          <p:cNvSpPr/>
          <p:nvPr/>
        </p:nvSpPr>
        <p:spPr>
          <a:xfrm>
            <a:off x="7424032" y="3066521"/>
            <a:ext cx="749300" cy="702003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882B3F09-099D-4B8B-8AED-45B8A267F316}"/>
              </a:ext>
            </a:extLst>
          </p:cNvPr>
          <p:cNvSpPr/>
          <p:nvPr/>
        </p:nvSpPr>
        <p:spPr>
          <a:xfrm>
            <a:off x="9833020" y="3066521"/>
            <a:ext cx="749300" cy="702003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9C5343D3-6256-4E4D-9929-EB14E3ED7C5E}"/>
              </a:ext>
            </a:extLst>
          </p:cNvPr>
          <p:cNvCxnSpPr>
            <a:cxnSpLocks/>
            <a:stCxn id="60" idx="6"/>
            <a:endCxn id="61" idx="2"/>
          </p:cNvCxnSpPr>
          <p:nvPr/>
        </p:nvCxnSpPr>
        <p:spPr>
          <a:xfrm>
            <a:off x="8173332" y="3417523"/>
            <a:ext cx="1659688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feld 3">
            <a:extLst>
              <a:ext uri="{FF2B5EF4-FFF2-40B4-BE49-F238E27FC236}">
                <a16:creationId xmlns:a16="http://schemas.microsoft.com/office/drawing/2014/main" id="{7F60E684-9C41-4669-A23A-6EDAB4F7CF29}"/>
              </a:ext>
            </a:extLst>
          </p:cNvPr>
          <p:cNvSpPr txBox="1"/>
          <p:nvPr/>
        </p:nvSpPr>
        <p:spPr>
          <a:xfrm>
            <a:off x="1693886" y="4169581"/>
            <a:ext cx="416781" cy="2342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1500" b="1" dirty="0">
                <a:solidFill>
                  <a:schemeClr val="tx1"/>
                </a:solidFill>
              </a:rPr>
              <a:t>PRO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FB0F3C6-1F1C-468B-9BDB-31155DE7DC6A}"/>
              </a:ext>
            </a:extLst>
          </p:cNvPr>
          <p:cNvSpPr txBox="1"/>
          <p:nvPr/>
        </p:nvSpPr>
        <p:spPr>
          <a:xfrm>
            <a:off x="4042880" y="4169581"/>
            <a:ext cx="428002" cy="2342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1500" b="1" dirty="0">
                <a:solidFill>
                  <a:schemeClr val="tx1"/>
                </a:solidFill>
              </a:rPr>
              <a:t>CON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3AC490B-B279-4642-8BA6-364F087F2B19}"/>
              </a:ext>
            </a:extLst>
          </p:cNvPr>
          <p:cNvSpPr txBox="1"/>
          <p:nvPr/>
        </p:nvSpPr>
        <p:spPr>
          <a:xfrm>
            <a:off x="794996" y="4499153"/>
            <a:ext cx="2139662" cy="15038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10000"/>
              </a:lnSpc>
              <a:buFontTx/>
              <a:buChar char="-"/>
            </a:pPr>
            <a:r>
              <a:rPr lang="en-US" sz="1500" dirty="0"/>
              <a:t>can be used with most common regression algorithms</a:t>
            </a:r>
          </a:p>
          <a:p>
            <a:pPr marL="285750" indent="-285750" algn="l">
              <a:lnSpc>
                <a:spcPct val="110000"/>
              </a:lnSpc>
              <a:buFontTx/>
              <a:buChar char="-"/>
            </a:pPr>
            <a:r>
              <a:rPr lang="en-US" sz="1500" dirty="0"/>
              <a:t>works for small amount of data (&lt; 200 points per wafer)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8F3CEB85-B2F7-4664-B3EC-C288A9FA6843}"/>
              </a:ext>
            </a:extLst>
          </p:cNvPr>
          <p:cNvSpPr txBox="1"/>
          <p:nvPr/>
        </p:nvSpPr>
        <p:spPr>
          <a:xfrm>
            <a:off x="3224502" y="4502751"/>
            <a:ext cx="2139661" cy="7420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10000"/>
              </a:lnSpc>
              <a:buFontTx/>
              <a:buChar char="-"/>
            </a:pPr>
            <a:r>
              <a:rPr lang="en-US" sz="1500" dirty="0">
                <a:solidFill>
                  <a:schemeClr val="tx1"/>
                </a:solidFill>
              </a:rPr>
              <a:t>reduced accuracy due to limited data points in output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23D97C90-78A5-40E8-93E2-DB0A289AA57A}"/>
              </a:ext>
            </a:extLst>
          </p:cNvPr>
          <p:cNvSpPr txBox="1"/>
          <p:nvPr/>
        </p:nvSpPr>
        <p:spPr>
          <a:xfrm>
            <a:off x="7590292" y="4109603"/>
            <a:ext cx="416781" cy="2342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1500" b="1" dirty="0">
                <a:solidFill>
                  <a:schemeClr val="tx1"/>
                </a:solidFill>
              </a:rPr>
              <a:t>PRO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4CD9F9D1-18B4-4353-8E31-D671251B1830}"/>
              </a:ext>
            </a:extLst>
          </p:cNvPr>
          <p:cNvSpPr txBox="1"/>
          <p:nvPr/>
        </p:nvSpPr>
        <p:spPr>
          <a:xfrm>
            <a:off x="9939286" y="4109603"/>
            <a:ext cx="428002" cy="2342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1500" b="1" dirty="0">
                <a:solidFill>
                  <a:schemeClr val="tx1"/>
                </a:solidFill>
              </a:rPr>
              <a:t>CON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64848315-74C4-46DD-A270-67260E914DC4}"/>
              </a:ext>
            </a:extLst>
          </p:cNvPr>
          <p:cNvSpPr txBox="1"/>
          <p:nvPr/>
        </p:nvSpPr>
        <p:spPr>
          <a:xfrm>
            <a:off x="6691402" y="4439175"/>
            <a:ext cx="2139662" cy="15038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10000"/>
              </a:lnSpc>
              <a:buFontTx/>
              <a:buChar char="-"/>
            </a:pPr>
            <a:r>
              <a:rPr lang="en-US" sz="1500" dirty="0"/>
              <a:t>overall wafer structure and neighborhoods can be taken into account</a:t>
            </a:r>
          </a:p>
          <a:p>
            <a:pPr marL="285750" indent="-285750" algn="l">
              <a:lnSpc>
                <a:spcPct val="110000"/>
              </a:lnSpc>
              <a:buFontTx/>
              <a:buChar char="-"/>
            </a:pPr>
            <a:r>
              <a:rPr lang="en-US" sz="1500" dirty="0"/>
              <a:t>output can have more data than input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9195F47A-6ACC-4103-9E09-9A8E6E04F92D}"/>
              </a:ext>
            </a:extLst>
          </p:cNvPr>
          <p:cNvSpPr txBox="1"/>
          <p:nvPr/>
        </p:nvSpPr>
        <p:spPr>
          <a:xfrm>
            <a:off x="9120908" y="4442773"/>
            <a:ext cx="2139661" cy="150381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10000"/>
              </a:lnSpc>
              <a:buFontTx/>
              <a:buChar char="-"/>
            </a:pPr>
            <a:r>
              <a:rPr lang="en-US" sz="1500" dirty="0">
                <a:solidFill>
                  <a:schemeClr val="tx1"/>
                </a:solidFill>
              </a:rPr>
              <a:t>more complex algorithms / computationally expensive</a:t>
            </a:r>
          </a:p>
          <a:p>
            <a:pPr marL="285750" indent="-285750" algn="l">
              <a:lnSpc>
                <a:spcPct val="110000"/>
              </a:lnSpc>
              <a:buFontTx/>
              <a:buChar char="-"/>
            </a:pPr>
            <a:r>
              <a:rPr lang="en-US" sz="1500" dirty="0"/>
              <a:t>requires bigger amount of data</a:t>
            </a:r>
            <a:endParaRPr lang="en-US" sz="1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679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eghd0e6katfyH6NHr6I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l9kHoMtE2a0tGayMNmS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49SMvtNp06wKPTrR5BLs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6owqSsBUOpPs0TKO2KS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BnHQUZgUuqTGJUSJOTC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mE2VfOH0uzA0.BnyzmV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xM9PYIZkWb_e6m_12fP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s9XC9YXE.zdxmt.wWLh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lK4WKEHnkOS8Z9XO5ooc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k4ymbpfrkage7yWKRiou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WuJrmoH7EKl_rPBEekOj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eDI0jWhskqW9n0svVElF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iQdJAFAA0irHCJjEgmFf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8j44GVT3U.Wpc2O8WyK7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ugaD2nMNEaGHEbJBbbS1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4kso_tV_0CYJyDY0BUHY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rpkSbeFEWwHeQQI2SnK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u_Z1vhs8E6Iii9nE7_c0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UIA3D0HZ0KSte3bquALS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VTlVa3DR0Om3nOa3_JkB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hXRqCj0eWhrIBODh8O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qLPradSkCF_EitMXl25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69e3q37kSPoBGh3T2Ij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Vtvmf8Ai0G5U7aOQ.nd6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zjZDF1WxEi.zEPN6JafA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eghd0e6katfyH6NHr6I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eghd0e6katfyH6NHr6I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IuDXJkpPkOjzMK7nFAVV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jvT0GarHE.WK6wse._mG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IIdiC_lH0.3PV67Y7to3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zIwR46TEKQqB1qSN5B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nBVY0.oDEWIYa2ISUYGR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QaqC_T0FkKJ8F_QSuSJ7g"/>
</p:tagLst>
</file>

<file path=ppt/theme/theme1.xml><?xml version="1.0" encoding="utf-8"?>
<a:theme xmlns:a="http://schemas.openxmlformats.org/drawingml/2006/main" name="1_Office Theme">
  <a:themeElements>
    <a:clrScheme name="ams OSRAM 1">
      <a:dk1>
        <a:srgbClr val="1D242C"/>
      </a:dk1>
      <a:lt1>
        <a:srgbClr val="FDF6F1"/>
      </a:lt1>
      <a:dk2>
        <a:srgbClr val="46555F"/>
      </a:dk2>
      <a:lt2>
        <a:srgbClr val="FD5000"/>
      </a:lt2>
      <a:accent1>
        <a:srgbClr val="00ADFD"/>
      </a:accent1>
      <a:accent2>
        <a:srgbClr val="AA00FF"/>
      </a:accent2>
      <a:accent3>
        <a:srgbClr val="00E676"/>
      </a:accent3>
      <a:accent4>
        <a:srgbClr val="FFEA00"/>
      </a:accent4>
      <a:accent5>
        <a:srgbClr val="FF0055"/>
      </a:accent5>
      <a:accent6>
        <a:srgbClr val="FF5B81"/>
      </a:accent6>
      <a:hlink>
        <a:srgbClr val="FD5000"/>
      </a:hlink>
      <a:folHlink>
        <a:srgbClr val="4655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lIns="0" tIns="0" rIns="0" bIns="0" rtlCol="0">
        <a:spAutoFit/>
      </a:bodyPr>
      <a:lstStyle>
        <a:defPPr algn="l">
          <a:lnSpc>
            <a:spcPct val="110000"/>
          </a:lnSpc>
          <a:defRPr sz="150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B606E0A2-4C90-4737-97D8-743BF8DBAF38}" vid="{9B4256C0-405B-4AE6-9576-EE2A5B29A1F5}"/>
    </a:ext>
  </a:extLst>
</a:theme>
</file>

<file path=ppt/theme/theme2.xml><?xml version="1.0" encoding="utf-8"?>
<a:theme xmlns:a="http://schemas.openxmlformats.org/drawingml/2006/main" name="2_Office Theme">
  <a:themeElements>
    <a:clrScheme name="ams OSRAM 1">
      <a:dk1>
        <a:srgbClr val="1D242C"/>
      </a:dk1>
      <a:lt1>
        <a:srgbClr val="FDF6F1"/>
      </a:lt1>
      <a:dk2>
        <a:srgbClr val="46555F"/>
      </a:dk2>
      <a:lt2>
        <a:srgbClr val="FD5000"/>
      </a:lt2>
      <a:accent1>
        <a:srgbClr val="00ADFD"/>
      </a:accent1>
      <a:accent2>
        <a:srgbClr val="AA00FF"/>
      </a:accent2>
      <a:accent3>
        <a:srgbClr val="00E676"/>
      </a:accent3>
      <a:accent4>
        <a:srgbClr val="FFEA00"/>
      </a:accent4>
      <a:accent5>
        <a:srgbClr val="FF0055"/>
      </a:accent5>
      <a:accent6>
        <a:srgbClr val="FF5B81"/>
      </a:accent6>
      <a:hlink>
        <a:srgbClr val="FD5000"/>
      </a:hlink>
      <a:folHlink>
        <a:srgbClr val="4655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>
        <a:spAutoFit/>
      </a:bodyPr>
      <a:lstStyle>
        <a:defPPr algn="l">
          <a:defRPr sz="1500" dirty="0"/>
        </a:defPPr>
      </a:lstStyle>
    </a:spDef>
    <a:txDef>
      <a:spPr>
        <a:noFill/>
      </a:spPr>
      <a:bodyPr wrap="none" lIns="0" tIns="0" rIns="0" bIns="0" rtlCol="0">
        <a:spAutoFit/>
      </a:bodyPr>
      <a:lstStyle>
        <a:defPPr algn="l">
          <a:lnSpc>
            <a:spcPct val="110000"/>
          </a:lnSpc>
          <a:defRPr sz="1500">
            <a:solidFill>
              <a:schemeClr val="tx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379213D9D7F5439069F25E2798B9AF" ma:contentTypeVersion="12" ma:contentTypeDescription="Create a new document." ma:contentTypeScope="" ma:versionID="174eb223cc8c3a014fd47c8d0c95cdf1">
  <xsd:schema xmlns:xsd="http://www.w3.org/2001/XMLSchema" xmlns:xs="http://www.w3.org/2001/XMLSchema" xmlns:p="http://schemas.microsoft.com/office/2006/metadata/properties" xmlns:ns3="38e93a35-6007-491d-91d0-8f343e61a564" xmlns:ns4="d67ee7d5-eb29-44a2-a691-3684035d1a87" targetNamespace="http://schemas.microsoft.com/office/2006/metadata/properties" ma:root="true" ma:fieldsID="3233ac28d454d614a227a1fb38b381d8" ns3:_="" ns4:_="">
    <xsd:import namespace="38e93a35-6007-491d-91d0-8f343e61a564"/>
    <xsd:import namespace="d67ee7d5-eb29-44a2-a691-3684035d1a8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93a35-6007-491d-91d0-8f343e61a56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7ee7d5-eb29-44a2-a691-3684035d1a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1AA2C78-8A16-4C17-8760-C0D41AEE58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8e93a35-6007-491d-91d0-8f343e61a564"/>
    <ds:schemaRef ds:uri="d67ee7d5-eb29-44a2-a691-3684035d1a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0C09611-F376-4225-BAC3-3EC1A531D8D0}">
  <ds:schemaRefs>
    <ds:schemaRef ds:uri="d67ee7d5-eb29-44a2-a691-3684035d1a87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38e93a35-6007-491d-91d0-8f343e61a564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897D294-C7E5-4E0B-AEF3-A09880E89F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 ams OSRAM leer</Template>
  <TotalTime>0</TotalTime>
  <Words>1177</Words>
  <Application>Microsoft Office PowerPoint</Application>
  <PresentationFormat>Breitbild</PresentationFormat>
  <Paragraphs>260</Paragraphs>
  <Slides>13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13</vt:i4>
      </vt:variant>
    </vt:vector>
  </HeadingPairs>
  <TitlesOfParts>
    <vt:vector size="21" baseType="lpstr">
      <vt:lpstr>Arial</vt:lpstr>
      <vt:lpstr>Calibri</vt:lpstr>
      <vt:lpstr>System Font Regular</vt:lpstr>
      <vt:lpstr>Wingdings</vt:lpstr>
      <vt:lpstr>1_Office Theme</vt:lpstr>
      <vt:lpstr>2_Office Theme</vt:lpstr>
      <vt:lpstr>think-cell Folie</vt:lpstr>
      <vt:lpstr>Document</vt:lpstr>
      <vt:lpstr>Steering LED chip production  processes with AI</vt:lpstr>
      <vt:lpstr>ams OSRAM at a glance</vt:lpstr>
      <vt:lpstr>OSRAM Opto Semiconductors</vt:lpstr>
      <vt:lpstr>ams OSRAM: Leading in light emitters</vt:lpstr>
      <vt:lpstr>Kathrin Meindl</vt:lpstr>
      <vt:lpstr>LED Value Chain</vt:lpstr>
      <vt:lpstr>Frontend steering</vt:lpstr>
      <vt:lpstr>Challenges during exploration and ML design</vt:lpstr>
      <vt:lpstr>Different approaches for the prediction model</vt:lpstr>
      <vt:lpstr>Different approaches for the prediction model</vt:lpstr>
      <vt:lpstr>Different approaches for the prediction model</vt:lpstr>
      <vt:lpstr>Handling of new product qualities</vt:lpstr>
      <vt:lpstr>Thank you! Questions?</vt:lpstr>
    </vt:vector>
  </TitlesOfParts>
  <Company>ams OSRAM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Steering LED chip production  processes with AI</dc:title>
  <dc:creator>Meindl, Kathrin</dc:creator>
  <dc:description>Verantwortlich: Eva Maria Schleip</dc:description>
  <cp:lastModifiedBy>Kathrin Meindl</cp:lastModifiedBy>
  <cp:revision>41</cp:revision>
  <dcterms:created xsi:type="dcterms:W3CDTF">2022-05-09T07:28:16Z</dcterms:created>
  <dcterms:modified xsi:type="dcterms:W3CDTF">2022-07-01T10:03:41Z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0x010100D4379213D9D7F5439069F25E2798B9AF</vt:lpwstr>
  </property>
  <property fmtid="{D5CDD505-2E9C-101B-9397-08002B2CF9AE}" pid="3" name="_dlc_DocIdItemGuid">
    <vt:lpwstr>2a971265-9bcf-446d-95b5-a9b0dc107b9f</vt:lpwstr>
  </property>
  <property fmtid="{D5CDD505-2E9C-101B-9397-08002B2CF9AE}" pid="4" name="MSIP_Label_f9dda1df-3fca-45c7-91be-5629a3733338_Enabled">
    <vt:lpwstr>true</vt:lpwstr>
  </property>
  <property fmtid="{D5CDD505-2E9C-101B-9397-08002B2CF9AE}" pid="5" name="MSIP_Label_f9dda1df-3fca-45c7-91be-5629a3733338_SetDate">
    <vt:lpwstr>2021-08-17T08:00:19Z</vt:lpwstr>
  </property>
  <property fmtid="{D5CDD505-2E9C-101B-9397-08002B2CF9AE}" pid="6" name="MSIP_Label_f9dda1df-3fca-45c7-91be-5629a3733338_Method">
    <vt:lpwstr>Standard</vt:lpwstr>
  </property>
  <property fmtid="{D5CDD505-2E9C-101B-9397-08002B2CF9AE}" pid="7" name="MSIP_Label_f9dda1df-3fca-45c7-91be-5629a3733338_Name">
    <vt:lpwstr>f9dda1df-3fca-45c7-91be-5629a3733338</vt:lpwstr>
  </property>
  <property fmtid="{D5CDD505-2E9C-101B-9397-08002B2CF9AE}" pid="8" name="MSIP_Label_f9dda1df-3fca-45c7-91be-5629a3733338_SiteId">
    <vt:lpwstr>ec1ca250-c234-4d56-a76b-7dfb9eee0c46</vt:lpwstr>
  </property>
  <property fmtid="{D5CDD505-2E9C-101B-9397-08002B2CF9AE}" pid="9" name="MSIP_Label_f9dda1df-3fca-45c7-91be-5629a3733338_ActionId">
    <vt:lpwstr>5d1195ef-764e-4354-8c5b-381fc0d18ece</vt:lpwstr>
  </property>
  <property fmtid="{D5CDD505-2E9C-101B-9397-08002B2CF9AE}" pid="10" name="MSIP_Label_f9dda1df-3fca-45c7-91be-5629a3733338_ContentBits">
    <vt:lpwstr>0</vt:lpwstr>
  </property>
</Properties>
</file>